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0"/>
  </p:notesMasterIdLst>
  <p:sldIdLst>
    <p:sldId id="446" r:id="rId2"/>
    <p:sldId id="447" r:id="rId3"/>
    <p:sldId id="448" r:id="rId4"/>
    <p:sldId id="449" r:id="rId5"/>
    <p:sldId id="450" r:id="rId6"/>
    <p:sldId id="451" r:id="rId7"/>
    <p:sldId id="452" r:id="rId8"/>
    <p:sldId id="453" r:id="rId9"/>
    <p:sldId id="454" r:id="rId10"/>
    <p:sldId id="455"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69" r:id="rId25"/>
    <p:sldId id="470" r:id="rId26"/>
    <p:sldId id="471" r:id="rId27"/>
    <p:sldId id="472" r:id="rId28"/>
    <p:sldId id="473" r:id="rId29"/>
    <p:sldId id="331" r:id="rId30"/>
    <p:sldId id="396" r:id="rId31"/>
    <p:sldId id="403" r:id="rId32"/>
    <p:sldId id="397" r:id="rId33"/>
    <p:sldId id="438" r:id="rId34"/>
    <p:sldId id="439" r:id="rId35"/>
    <p:sldId id="427" r:id="rId36"/>
    <p:sldId id="425" r:id="rId37"/>
    <p:sldId id="443" r:id="rId38"/>
    <p:sldId id="444" r:id="rId39"/>
    <p:sldId id="428" r:id="rId40"/>
    <p:sldId id="445" r:id="rId41"/>
    <p:sldId id="419" r:id="rId42"/>
    <p:sldId id="398" r:id="rId43"/>
    <p:sldId id="412" r:id="rId44"/>
    <p:sldId id="440" r:id="rId45"/>
    <p:sldId id="441" r:id="rId46"/>
    <p:sldId id="442" r:id="rId47"/>
    <p:sldId id="434" r:id="rId48"/>
    <p:sldId id="474" r:id="rId49"/>
    <p:sldId id="475" r:id="rId50"/>
    <p:sldId id="476" r:id="rId51"/>
    <p:sldId id="477" r:id="rId52"/>
    <p:sldId id="478" r:id="rId53"/>
    <p:sldId id="479" r:id="rId54"/>
    <p:sldId id="480" r:id="rId55"/>
    <p:sldId id="481" r:id="rId56"/>
    <p:sldId id="482" r:id="rId57"/>
    <p:sldId id="483" r:id="rId58"/>
    <p:sldId id="437"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76" autoAdjust="0"/>
  </p:normalViewPr>
  <p:slideViewPr>
    <p:cSldViewPr>
      <p:cViewPr varScale="1">
        <p:scale>
          <a:sx n="79" d="100"/>
          <a:sy n="79" d="100"/>
        </p:scale>
        <p:origin x="726" y="96"/>
      </p:cViewPr>
      <p:guideLst>
        <p:guide orient="horz" pos="2160"/>
        <p:guide pos="2880"/>
      </p:guideLst>
    </p:cSldViewPr>
  </p:slideViewPr>
  <p:outlineViewPr>
    <p:cViewPr>
      <p:scale>
        <a:sx n="33" d="100"/>
        <a:sy n="33" d="100"/>
      </p:scale>
      <p:origin x="0" y="520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75B09-7E50-412A-BD8F-64953B2D1C1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744D2FB-CCE3-4E6A-BE3D-4FB8F93C79D0}">
      <dgm:prSet phldrT="[Text]"/>
      <dgm:spPr/>
      <dgm:t>
        <a:bodyPr/>
        <a:lstStyle/>
        <a:p>
          <a:r>
            <a:rPr lang="en-US" dirty="0" smtClean="0"/>
            <a:t>MSS</a:t>
          </a:r>
          <a:endParaRPr lang="en-US" dirty="0"/>
        </a:p>
      </dgm:t>
    </dgm:pt>
    <dgm:pt modelId="{77AF7B63-9C08-48A9-85BA-AE63F8873C84}" type="parTrans" cxnId="{4D3A73F6-4024-4870-A0D9-5D439C93F69F}">
      <dgm:prSet/>
      <dgm:spPr/>
      <dgm:t>
        <a:bodyPr/>
        <a:lstStyle/>
        <a:p>
          <a:endParaRPr lang="en-US"/>
        </a:p>
      </dgm:t>
    </dgm:pt>
    <dgm:pt modelId="{113D5B84-9F1D-419F-A1A8-682AE859E653}" type="sibTrans" cxnId="{4D3A73F6-4024-4870-A0D9-5D439C93F69F}">
      <dgm:prSet/>
      <dgm:spPr/>
      <dgm:t>
        <a:bodyPr/>
        <a:lstStyle/>
        <a:p>
          <a:endParaRPr lang="en-US"/>
        </a:p>
      </dgm:t>
    </dgm:pt>
    <dgm:pt modelId="{B3928388-0D4A-42F8-8CA7-34F884AF045B}">
      <dgm:prSet phldrT="[Text]"/>
      <dgm:spPr/>
      <dgm:t>
        <a:bodyPr/>
        <a:lstStyle/>
        <a:p>
          <a:r>
            <a:rPr lang="en-US" dirty="0" smtClean="0"/>
            <a:t>Unplanned</a:t>
          </a:r>
          <a:endParaRPr lang="en-US" dirty="0"/>
        </a:p>
      </dgm:t>
    </dgm:pt>
    <dgm:pt modelId="{24ECB57E-2ACA-46FA-97A0-DCE41266D4B1}" type="parTrans" cxnId="{13AD29B5-20B8-47A3-94DA-808D504E13C0}">
      <dgm:prSet/>
      <dgm:spPr/>
      <dgm:t>
        <a:bodyPr/>
        <a:lstStyle/>
        <a:p>
          <a:endParaRPr lang="en-US"/>
        </a:p>
      </dgm:t>
    </dgm:pt>
    <dgm:pt modelId="{C82156AD-B583-4059-ADF6-AAA17808BB43}" type="sibTrans" cxnId="{13AD29B5-20B8-47A3-94DA-808D504E13C0}">
      <dgm:prSet/>
      <dgm:spPr/>
      <dgm:t>
        <a:bodyPr/>
        <a:lstStyle/>
        <a:p>
          <a:endParaRPr lang="en-US"/>
        </a:p>
      </dgm:t>
    </dgm:pt>
    <dgm:pt modelId="{644731FD-CE34-41C3-99C4-4FCFCA0A762F}">
      <dgm:prSet phldrT="[Text]"/>
      <dgm:spPr/>
      <dgm:t>
        <a:bodyPr/>
        <a:lstStyle/>
        <a:p>
          <a:r>
            <a:rPr lang="en-US" dirty="0" smtClean="0"/>
            <a:t>Scheduled</a:t>
          </a:r>
        </a:p>
        <a:p>
          <a:r>
            <a:rPr lang="en-US" dirty="0" smtClean="0"/>
            <a:t>(101.211)</a:t>
          </a:r>
          <a:endParaRPr lang="en-US" dirty="0"/>
        </a:p>
      </dgm:t>
    </dgm:pt>
    <dgm:pt modelId="{F2B5D14B-7A08-4222-9050-B06D54DCF2E2}" type="parTrans" cxnId="{B7A19578-0809-486C-B4AC-570B062361D0}">
      <dgm:prSet/>
      <dgm:spPr/>
      <dgm:t>
        <a:bodyPr/>
        <a:lstStyle/>
        <a:p>
          <a:endParaRPr lang="en-US"/>
        </a:p>
      </dgm:t>
    </dgm:pt>
    <dgm:pt modelId="{4FB88E68-6B44-4851-A7DC-9425E870EF3F}" type="sibTrans" cxnId="{B7A19578-0809-486C-B4AC-570B062361D0}">
      <dgm:prSet/>
      <dgm:spPr/>
      <dgm:t>
        <a:bodyPr/>
        <a:lstStyle/>
        <a:p>
          <a:endParaRPr lang="en-US"/>
        </a:p>
      </dgm:t>
    </dgm:pt>
    <dgm:pt modelId="{979806CF-BD25-4B4E-B8D4-234B2422DD01}">
      <dgm:prSet phldrT="[Text]"/>
      <dgm:spPr/>
      <dgm:t>
        <a:bodyPr/>
        <a:lstStyle/>
        <a:p>
          <a:r>
            <a:rPr lang="en-US" dirty="0" smtClean="0"/>
            <a:t>Unscheduled</a:t>
          </a:r>
        </a:p>
        <a:p>
          <a:r>
            <a:rPr lang="en-US" dirty="0" smtClean="0"/>
            <a:t>(101.201)</a:t>
          </a:r>
          <a:endParaRPr lang="en-US" dirty="0"/>
        </a:p>
      </dgm:t>
    </dgm:pt>
    <dgm:pt modelId="{F82AFEE2-50FF-4427-A4D2-92F3773BF936}" type="parTrans" cxnId="{BAEEF2EC-7D77-49C5-8AA6-E0418E38DA6C}">
      <dgm:prSet/>
      <dgm:spPr/>
      <dgm:t>
        <a:bodyPr/>
        <a:lstStyle/>
        <a:p>
          <a:endParaRPr lang="en-US"/>
        </a:p>
      </dgm:t>
    </dgm:pt>
    <dgm:pt modelId="{2BFCB4DA-0A39-47DE-AFB9-15F8A647ECEA}" type="sibTrans" cxnId="{BAEEF2EC-7D77-49C5-8AA6-E0418E38DA6C}">
      <dgm:prSet/>
      <dgm:spPr/>
      <dgm:t>
        <a:bodyPr/>
        <a:lstStyle/>
        <a:p>
          <a:endParaRPr lang="en-US"/>
        </a:p>
      </dgm:t>
    </dgm:pt>
    <dgm:pt modelId="{115FB7B5-F9CA-4D56-BF8D-7DBFAB27F007}">
      <dgm:prSet phldrT="[Text]"/>
      <dgm:spPr/>
      <dgm:t>
        <a:bodyPr/>
        <a:lstStyle/>
        <a:p>
          <a:r>
            <a:rPr lang="en-US" dirty="0" smtClean="0"/>
            <a:t>Planned</a:t>
          </a:r>
          <a:endParaRPr lang="en-US" dirty="0"/>
        </a:p>
      </dgm:t>
    </dgm:pt>
    <dgm:pt modelId="{DC0046FC-7E92-46A8-9E74-160E07F71F1F}" type="parTrans" cxnId="{0E41D513-F210-4378-AF1C-75B1571683FF}">
      <dgm:prSet/>
      <dgm:spPr/>
      <dgm:t>
        <a:bodyPr/>
        <a:lstStyle/>
        <a:p>
          <a:endParaRPr lang="en-US"/>
        </a:p>
      </dgm:t>
    </dgm:pt>
    <dgm:pt modelId="{ECE827FC-28D9-4A3D-B267-4B4ED51035C7}" type="sibTrans" cxnId="{0E41D513-F210-4378-AF1C-75B1571683FF}">
      <dgm:prSet/>
      <dgm:spPr/>
      <dgm:t>
        <a:bodyPr/>
        <a:lstStyle/>
        <a:p>
          <a:endParaRPr lang="en-US"/>
        </a:p>
      </dgm:t>
    </dgm:pt>
    <dgm:pt modelId="{7A83B318-3FC9-4443-8B5F-8419941EECC5}">
      <dgm:prSet phldrT="[Text]"/>
      <dgm:spPr/>
      <dgm:t>
        <a:bodyPr/>
        <a:lstStyle/>
        <a:p>
          <a:r>
            <a:rPr lang="en-US" dirty="0" smtClean="0"/>
            <a:t>Permitted</a:t>
          </a:r>
          <a:endParaRPr lang="en-US" dirty="0"/>
        </a:p>
      </dgm:t>
    </dgm:pt>
    <dgm:pt modelId="{7DF205ED-4311-401A-8F22-1114253C3AF5}" type="parTrans" cxnId="{7CCBAC25-33D9-4525-ADBC-8A42521F824C}">
      <dgm:prSet/>
      <dgm:spPr/>
      <dgm:t>
        <a:bodyPr/>
        <a:lstStyle/>
        <a:p>
          <a:endParaRPr lang="en-US"/>
        </a:p>
      </dgm:t>
    </dgm:pt>
    <dgm:pt modelId="{7D4DB168-F40E-42E9-A2E1-B83C3ABF4864}" type="sibTrans" cxnId="{7CCBAC25-33D9-4525-ADBC-8A42521F824C}">
      <dgm:prSet/>
      <dgm:spPr/>
      <dgm:t>
        <a:bodyPr/>
        <a:lstStyle/>
        <a:p>
          <a:endParaRPr lang="en-US"/>
        </a:p>
      </dgm:t>
    </dgm:pt>
    <dgm:pt modelId="{BB82BD77-86F4-47FB-9A68-3144440D5FD8}" type="pres">
      <dgm:prSet presAssocID="{73575B09-7E50-412A-BD8F-64953B2D1C16}" presName="diagram" presStyleCnt="0">
        <dgm:presLayoutVars>
          <dgm:chPref val="1"/>
          <dgm:dir/>
          <dgm:animOne val="branch"/>
          <dgm:animLvl val="lvl"/>
          <dgm:resizeHandles val="exact"/>
        </dgm:presLayoutVars>
      </dgm:prSet>
      <dgm:spPr/>
      <dgm:t>
        <a:bodyPr/>
        <a:lstStyle/>
        <a:p>
          <a:endParaRPr lang="en-US"/>
        </a:p>
      </dgm:t>
    </dgm:pt>
    <dgm:pt modelId="{B3C68D69-FD1D-43D8-9699-2CEC9EB54334}" type="pres">
      <dgm:prSet presAssocID="{8744D2FB-CCE3-4E6A-BE3D-4FB8F93C79D0}" presName="root1" presStyleCnt="0"/>
      <dgm:spPr/>
    </dgm:pt>
    <dgm:pt modelId="{CEEE1E54-251F-43FB-837B-D07A7C29B772}" type="pres">
      <dgm:prSet presAssocID="{8744D2FB-CCE3-4E6A-BE3D-4FB8F93C79D0}" presName="LevelOneTextNode" presStyleLbl="node0" presStyleIdx="0" presStyleCnt="1">
        <dgm:presLayoutVars>
          <dgm:chPref val="3"/>
        </dgm:presLayoutVars>
      </dgm:prSet>
      <dgm:spPr/>
      <dgm:t>
        <a:bodyPr/>
        <a:lstStyle/>
        <a:p>
          <a:endParaRPr lang="en-US"/>
        </a:p>
      </dgm:t>
    </dgm:pt>
    <dgm:pt modelId="{FADE8655-E4B6-4153-B392-E72C008485BD}" type="pres">
      <dgm:prSet presAssocID="{8744D2FB-CCE3-4E6A-BE3D-4FB8F93C79D0}" presName="level2hierChild" presStyleCnt="0"/>
      <dgm:spPr/>
    </dgm:pt>
    <dgm:pt modelId="{276C731A-71AC-4222-BB2D-39360F3F1B35}" type="pres">
      <dgm:prSet presAssocID="{24ECB57E-2ACA-46FA-97A0-DCE41266D4B1}" presName="conn2-1" presStyleLbl="parChTrans1D2" presStyleIdx="0" presStyleCnt="2"/>
      <dgm:spPr/>
      <dgm:t>
        <a:bodyPr/>
        <a:lstStyle/>
        <a:p>
          <a:endParaRPr lang="en-US"/>
        </a:p>
      </dgm:t>
    </dgm:pt>
    <dgm:pt modelId="{DE45ABCA-F672-44E8-A559-D3B9CEED51E8}" type="pres">
      <dgm:prSet presAssocID="{24ECB57E-2ACA-46FA-97A0-DCE41266D4B1}" presName="connTx" presStyleLbl="parChTrans1D2" presStyleIdx="0" presStyleCnt="2"/>
      <dgm:spPr/>
      <dgm:t>
        <a:bodyPr/>
        <a:lstStyle/>
        <a:p>
          <a:endParaRPr lang="en-US"/>
        </a:p>
      </dgm:t>
    </dgm:pt>
    <dgm:pt modelId="{2D254A24-F895-4943-8C56-306A6337FE07}" type="pres">
      <dgm:prSet presAssocID="{B3928388-0D4A-42F8-8CA7-34F884AF045B}" presName="root2" presStyleCnt="0"/>
      <dgm:spPr/>
    </dgm:pt>
    <dgm:pt modelId="{439BA00F-4B67-4777-947A-D8AE16AB423D}" type="pres">
      <dgm:prSet presAssocID="{B3928388-0D4A-42F8-8CA7-34F884AF045B}" presName="LevelTwoTextNode" presStyleLbl="node2" presStyleIdx="0" presStyleCnt="2">
        <dgm:presLayoutVars>
          <dgm:chPref val="3"/>
        </dgm:presLayoutVars>
      </dgm:prSet>
      <dgm:spPr/>
      <dgm:t>
        <a:bodyPr/>
        <a:lstStyle/>
        <a:p>
          <a:endParaRPr lang="en-US"/>
        </a:p>
      </dgm:t>
    </dgm:pt>
    <dgm:pt modelId="{59598346-F68C-458A-BD3B-E888DA61B3D7}" type="pres">
      <dgm:prSet presAssocID="{B3928388-0D4A-42F8-8CA7-34F884AF045B}" presName="level3hierChild" presStyleCnt="0"/>
      <dgm:spPr/>
    </dgm:pt>
    <dgm:pt modelId="{644E32D8-8425-48AE-8D8E-64F9CFDF13CB}" type="pres">
      <dgm:prSet presAssocID="{F2B5D14B-7A08-4222-9050-B06D54DCF2E2}" presName="conn2-1" presStyleLbl="parChTrans1D3" presStyleIdx="0" presStyleCnt="3"/>
      <dgm:spPr/>
      <dgm:t>
        <a:bodyPr/>
        <a:lstStyle/>
        <a:p>
          <a:endParaRPr lang="en-US"/>
        </a:p>
      </dgm:t>
    </dgm:pt>
    <dgm:pt modelId="{1770EFA8-4FC5-491B-8825-F85AD7E9CF86}" type="pres">
      <dgm:prSet presAssocID="{F2B5D14B-7A08-4222-9050-B06D54DCF2E2}" presName="connTx" presStyleLbl="parChTrans1D3" presStyleIdx="0" presStyleCnt="3"/>
      <dgm:spPr/>
      <dgm:t>
        <a:bodyPr/>
        <a:lstStyle/>
        <a:p>
          <a:endParaRPr lang="en-US"/>
        </a:p>
      </dgm:t>
    </dgm:pt>
    <dgm:pt modelId="{4237F630-EFF6-45A5-8A31-FED1D758A926}" type="pres">
      <dgm:prSet presAssocID="{644731FD-CE34-41C3-99C4-4FCFCA0A762F}" presName="root2" presStyleCnt="0"/>
      <dgm:spPr/>
    </dgm:pt>
    <dgm:pt modelId="{40753D4E-A7D5-498B-8656-C1F35D199C16}" type="pres">
      <dgm:prSet presAssocID="{644731FD-CE34-41C3-99C4-4FCFCA0A762F}" presName="LevelTwoTextNode" presStyleLbl="node3" presStyleIdx="0" presStyleCnt="3">
        <dgm:presLayoutVars>
          <dgm:chPref val="3"/>
        </dgm:presLayoutVars>
      </dgm:prSet>
      <dgm:spPr/>
      <dgm:t>
        <a:bodyPr/>
        <a:lstStyle/>
        <a:p>
          <a:endParaRPr lang="en-US"/>
        </a:p>
      </dgm:t>
    </dgm:pt>
    <dgm:pt modelId="{75BE008E-47D0-419E-BA14-3683527D415F}" type="pres">
      <dgm:prSet presAssocID="{644731FD-CE34-41C3-99C4-4FCFCA0A762F}" presName="level3hierChild" presStyleCnt="0"/>
      <dgm:spPr/>
    </dgm:pt>
    <dgm:pt modelId="{8C5C7BB7-BC62-4568-86FC-DBE532A0A076}" type="pres">
      <dgm:prSet presAssocID="{F82AFEE2-50FF-4427-A4D2-92F3773BF936}" presName="conn2-1" presStyleLbl="parChTrans1D3" presStyleIdx="1" presStyleCnt="3"/>
      <dgm:spPr/>
      <dgm:t>
        <a:bodyPr/>
        <a:lstStyle/>
        <a:p>
          <a:endParaRPr lang="en-US"/>
        </a:p>
      </dgm:t>
    </dgm:pt>
    <dgm:pt modelId="{A7F054C8-C7B8-4D80-B54E-B2A4DED79522}" type="pres">
      <dgm:prSet presAssocID="{F82AFEE2-50FF-4427-A4D2-92F3773BF936}" presName="connTx" presStyleLbl="parChTrans1D3" presStyleIdx="1" presStyleCnt="3"/>
      <dgm:spPr/>
      <dgm:t>
        <a:bodyPr/>
        <a:lstStyle/>
        <a:p>
          <a:endParaRPr lang="en-US"/>
        </a:p>
      </dgm:t>
    </dgm:pt>
    <dgm:pt modelId="{A54D8B52-8B2F-4EE7-BB31-BB1054E9D485}" type="pres">
      <dgm:prSet presAssocID="{979806CF-BD25-4B4E-B8D4-234B2422DD01}" presName="root2" presStyleCnt="0"/>
      <dgm:spPr/>
    </dgm:pt>
    <dgm:pt modelId="{0878BF18-089E-45AF-8D9F-B846F6B91F6C}" type="pres">
      <dgm:prSet presAssocID="{979806CF-BD25-4B4E-B8D4-234B2422DD01}" presName="LevelTwoTextNode" presStyleLbl="node3" presStyleIdx="1" presStyleCnt="3">
        <dgm:presLayoutVars>
          <dgm:chPref val="3"/>
        </dgm:presLayoutVars>
      </dgm:prSet>
      <dgm:spPr/>
      <dgm:t>
        <a:bodyPr/>
        <a:lstStyle/>
        <a:p>
          <a:endParaRPr lang="en-US"/>
        </a:p>
      </dgm:t>
    </dgm:pt>
    <dgm:pt modelId="{6097978D-0BB0-4F3A-8BEF-C17747AA39F6}" type="pres">
      <dgm:prSet presAssocID="{979806CF-BD25-4B4E-B8D4-234B2422DD01}" presName="level3hierChild" presStyleCnt="0"/>
      <dgm:spPr/>
    </dgm:pt>
    <dgm:pt modelId="{AF8C3C93-F038-4AF1-9FE8-4065365B2D93}" type="pres">
      <dgm:prSet presAssocID="{DC0046FC-7E92-46A8-9E74-160E07F71F1F}" presName="conn2-1" presStyleLbl="parChTrans1D2" presStyleIdx="1" presStyleCnt="2"/>
      <dgm:spPr/>
      <dgm:t>
        <a:bodyPr/>
        <a:lstStyle/>
        <a:p>
          <a:endParaRPr lang="en-US"/>
        </a:p>
      </dgm:t>
    </dgm:pt>
    <dgm:pt modelId="{96FB6ED6-7C1E-4257-A67F-516F3624B15D}" type="pres">
      <dgm:prSet presAssocID="{DC0046FC-7E92-46A8-9E74-160E07F71F1F}" presName="connTx" presStyleLbl="parChTrans1D2" presStyleIdx="1" presStyleCnt="2"/>
      <dgm:spPr/>
      <dgm:t>
        <a:bodyPr/>
        <a:lstStyle/>
        <a:p>
          <a:endParaRPr lang="en-US"/>
        </a:p>
      </dgm:t>
    </dgm:pt>
    <dgm:pt modelId="{C95BA305-94FA-4207-B235-2C8C40939EFC}" type="pres">
      <dgm:prSet presAssocID="{115FB7B5-F9CA-4D56-BF8D-7DBFAB27F007}" presName="root2" presStyleCnt="0"/>
      <dgm:spPr/>
    </dgm:pt>
    <dgm:pt modelId="{E337AE55-1E9E-4A4B-85C8-DA9C28FAD9B3}" type="pres">
      <dgm:prSet presAssocID="{115FB7B5-F9CA-4D56-BF8D-7DBFAB27F007}" presName="LevelTwoTextNode" presStyleLbl="node2" presStyleIdx="1" presStyleCnt="2">
        <dgm:presLayoutVars>
          <dgm:chPref val="3"/>
        </dgm:presLayoutVars>
      </dgm:prSet>
      <dgm:spPr/>
      <dgm:t>
        <a:bodyPr/>
        <a:lstStyle/>
        <a:p>
          <a:endParaRPr lang="en-US"/>
        </a:p>
      </dgm:t>
    </dgm:pt>
    <dgm:pt modelId="{4E330E57-1DED-4806-B2FE-0C4072A2F3B3}" type="pres">
      <dgm:prSet presAssocID="{115FB7B5-F9CA-4D56-BF8D-7DBFAB27F007}" presName="level3hierChild" presStyleCnt="0"/>
      <dgm:spPr/>
    </dgm:pt>
    <dgm:pt modelId="{A52F4D4C-B231-404A-8BF3-A5EFDEFDA23E}" type="pres">
      <dgm:prSet presAssocID="{7DF205ED-4311-401A-8F22-1114253C3AF5}" presName="conn2-1" presStyleLbl="parChTrans1D3" presStyleIdx="2" presStyleCnt="3"/>
      <dgm:spPr/>
      <dgm:t>
        <a:bodyPr/>
        <a:lstStyle/>
        <a:p>
          <a:endParaRPr lang="en-US"/>
        </a:p>
      </dgm:t>
    </dgm:pt>
    <dgm:pt modelId="{4BB6516C-50F5-439D-9695-1C7BBADA6FF9}" type="pres">
      <dgm:prSet presAssocID="{7DF205ED-4311-401A-8F22-1114253C3AF5}" presName="connTx" presStyleLbl="parChTrans1D3" presStyleIdx="2" presStyleCnt="3"/>
      <dgm:spPr/>
      <dgm:t>
        <a:bodyPr/>
        <a:lstStyle/>
        <a:p>
          <a:endParaRPr lang="en-US"/>
        </a:p>
      </dgm:t>
    </dgm:pt>
    <dgm:pt modelId="{C219C775-D9C3-4580-86E5-C849F566BBD6}" type="pres">
      <dgm:prSet presAssocID="{7A83B318-3FC9-4443-8B5F-8419941EECC5}" presName="root2" presStyleCnt="0"/>
      <dgm:spPr/>
    </dgm:pt>
    <dgm:pt modelId="{BDC9CAB0-28CF-4EBA-A7E9-C8EB170F7211}" type="pres">
      <dgm:prSet presAssocID="{7A83B318-3FC9-4443-8B5F-8419941EECC5}" presName="LevelTwoTextNode" presStyleLbl="node3" presStyleIdx="2" presStyleCnt="3">
        <dgm:presLayoutVars>
          <dgm:chPref val="3"/>
        </dgm:presLayoutVars>
      </dgm:prSet>
      <dgm:spPr/>
      <dgm:t>
        <a:bodyPr/>
        <a:lstStyle/>
        <a:p>
          <a:endParaRPr lang="en-US"/>
        </a:p>
      </dgm:t>
    </dgm:pt>
    <dgm:pt modelId="{6D09C98B-6054-44E8-9156-FD71A5976DAB}" type="pres">
      <dgm:prSet presAssocID="{7A83B318-3FC9-4443-8B5F-8419941EECC5}" presName="level3hierChild" presStyleCnt="0"/>
      <dgm:spPr/>
    </dgm:pt>
  </dgm:ptLst>
  <dgm:cxnLst>
    <dgm:cxn modelId="{010CC813-EFB9-4DEE-8EC4-283E7B659DD0}" type="presOf" srcId="{73575B09-7E50-412A-BD8F-64953B2D1C16}" destId="{BB82BD77-86F4-47FB-9A68-3144440D5FD8}" srcOrd="0" destOrd="0" presId="urn:microsoft.com/office/officeart/2005/8/layout/hierarchy2"/>
    <dgm:cxn modelId="{0E41D513-F210-4378-AF1C-75B1571683FF}" srcId="{8744D2FB-CCE3-4E6A-BE3D-4FB8F93C79D0}" destId="{115FB7B5-F9CA-4D56-BF8D-7DBFAB27F007}" srcOrd="1" destOrd="0" parTransId="{DC0046FC-7E92-46A8-9E74-160E07F71F1F}" sibTransId="{ECE827FC-28D9-4A3D-B267-4B4ED51035C7}"/>
    <dgm:cxn modelId="{70D87313-29F2-4DE1-A9E1-83915043EB07}" type="presOf" srcId="{24ECB57E-2ACA-46FA-97A0-DCE41266D4B1}" destId="{276C731A-71AC-4222-BB2D-39360F3F1B35}" srcOrd="0" destOrd="0" presId="urn:microsoft.com/office/officeart/2005/8/layout/hierarchy2"/>
    <dgm:cxn modelId="{A18C56B0-5B59-4C90-8B21-15D2E432515D}" type="presOf" srcId="{B3928388-0D4A-42F8-8CA7-34F884AF045B}" destId="{439BA00F-4B67-4777-947A-D8AE16AB423D}" srcOrd="0" destOrd="0" presId="urn:microsoft.com/office/officeart/2005/8/layout/hierarchy2"/>
    <dgm:cxn modelId="{4D3A73F6-4024-4870-A0D9-5D439C93F69F}" srcId="{73575B09-7E50-412A-BD8F-64953B2D1C16}" destId="{8744D2FB-CCE3-4E6A-BE3D-4FB8F93C79D0}" srcOrd="0" destOrd="0" parTransId="{77AF7B63-9C08-48A9-85BA-AE63F8873C84}" sibTransId="{113D5B84-9F1D-419F-A1A8-682AE859E653}"/>
    <dgm:cxn modelId="{627C0ECB-B58D-4F48-A97F-89068C0E841D}" type="presOf" srcId="{7A83B318-3FC9-4443-8B5F-8419941EECC5}" destId="{BDC9CAB0-28CF-4EBA-A7E9-C8EB170F7211}" srcOrd="0" destOrd="0" presId="urn:microsoft.com/office/officeart/2005/8/layout/hierarchy2"/>
    <dgm:cxn modelId="{86AA5E78-93C4-40FA-8194-7B18893E3F60}" type="presOf" srcId="{7DF205ED-4311-401A-8F22-1114253C3AF5}" destId="{4BB6516C-50F5-439D-9695-1C7BBADA6FF9}" srcOrd="1" destOrd="0" presId="urn:microsoft.com/office/officeart/2005/8/layout/hierarchy2"/>
    <dgm:cxn modelId="{10D1DB1E-A9ED-4DB0-8FB6-ECDFB52F5735}" type="presOf" srcId="{644731FD-CE34-41C3-99C4-4FCFCA0A762F}" destId="{40753D4E-A7D5-498B-8656-C1F35D199C16}" srcOrd="0" destOrd="0" presId="urn:microsoft.com/office/officeart/2005/8/layout/hierarchy2"/>
    <dgm:cxn modelId="{13AD29B5-20B8-47A3-94DA-808D504E13C0}" srcId="{8744D2FB-CCE3-4E6A-BE3D-4FB8F93C79D0}" destId="{B3928388-0D4A-42F8-8CA7-34F884AF045B}" srcOrd="0" destOrd="0" parTransId="{24ECB57E-2ACA-46FA-97A0-DCE41266D4B1}" sibTransId="{C82156AD-B583-4059-ADF6-AAA17808BB43}"/>
    <dgm:cxn modelId="{60BBCE16-99E8-4AD2-B173-93E497776A5C}" type="presOf" srcId="{24ECB57E-2ACA-46FA-97A0-DCE41266D4B1}" destId="{DE45ABCA-F672-44E8-A559-D3B9CEED51E8}" srcOrd="1" destOrd="0" presId="urn:microsoft.com/office/officeart/2005/8/layout/hierarchy2"/>
    <dgm:cxn modelId="{27A4789E-D2AE-4FC1-A159-33F2A19AB822}" type="presOf" srcId="{F82AFEE2-50FF-4427-A4D2-92F3773BF936}" destId="{A7F054C8-C7B8-4D80-B54E-B2A4DED79522}" srcOrd="1" destOrd="0" presId="urn:microsoft.com/office/officeart/2005/8/layout/hierarchy2"/>
    <dgm:cxn modelId="{30773836-0204-4A97-9828-2CEA8A1DD936}" type="presOf" srcId="{F2B5D14B-7A08-4222-9050-B06D54DCF2E2}" destId="{644E32D8-8425-48AE-8D8E-64F9CFDF13CB}" srcOrd="0" destOrd="0" presId="urn:microsoft.com/office/officeart/2005/8/layout/hierarchy2"/>
    <dgm:cxn modelId="{C086F7D8-46C3-4359-952B-BEEADB453074}" type="presOf" srcId="{8744D2FB-CCE3-4E6A-BE3D-4FB8F93C79D0}" destId="{CEEE1E54-251F-43FB-837B-D07A7C29B772}" srcOrd="0" destOrd="0" presId="urn:microsoft.com/office/officeart/2005/8/layout/hierarchy2"/>
    <dgm:cxn modelId="{218D3562-5E42-44F0-AA36-360085928E07}" type="presOf" srcId="{979806CF-BD25-4B4E-B8D4-234B2422DD01}" destId="{0878BF18-089E-45AF-8D9F-B846F6B91F6C}" srcOrd="0" destOrd="0" presId="urn:microsoft.com/office/officeart/2005/8/layout/hierarchy2"/>
    <dgm:cxn modelId="{7CCBAC25-33D9-4525-ADBC-8A42521F824C}" srcId="{115FB7B5-F9CA-4D56-BF8D-7DBFAB27F007}" destId="{7A83B318-3FC9-4443-8B5F-8419941EECC5}" srcOrd="0" destOrd="0" parTransId="{7DF205ED-4311-401A-8F22-1114253C3AF5}" sibTransId="{7D4DB168-F40E-42E9-A2E1-B83C3ABF4864}"/>
    <dgm:cxn modelId="{DD466665-236B-4A9B-8545-8C893DB689B8}" type="presOf" srcId="{DC0046FC-7E92-46A8-9E74-160E07F71F1F}" destId="{AF8C3C93-F038-4AF1-9FE8-4065365B2D93}" srcOrd="0" destOrd="0" presId="urn:microsoft.com/office/officeart/2005/8/layout/hierarchy2"/>
    <dgm:cxn modelId="{CB048C7B-8DEC-43E9-8104-E8D7F2A3C4D7}" type="presOf" srcId="{DC0046FC-7E92-46A8-9E74-160E07F71F1F}" destId="{96FB6ED6-7C1E-4257-A67F-516F3624B15D}" srcOrd="1" destOrd="0" presId="urn:microsoft.com/office/officeart/2005/8/layout/hierarchy2"/>
    <dgm:cxn modelId="{83168024-C3FE-4F3F-8CE8-CC3A9B7D03B8}" type="presOf" srcId="{115FB7B5-F9CA-4D56-BF8D-7DBFAB27F007}" destId="{E337AE55-1E9E-4A4B-85C8-DA9C28FAD9B3}" srcOrd="0" destOrd="0" presId="urn:microsoft.com/office/officeart/2005/8/layout/hierarchy2"/>
    <dgm:cxn modelId="{B7A19578-0809-486C-B4AC-570B062361D0}" srcId="{B3928388-0D4A-42F8-8CA7-34F884AF045B}" destId="{644731FD-CE34-41C3-99C4-4FCFCA0A762F}" srcOrd="0" destOrd="0" parTransId="{F2B5D14B-7A08-4222-9050-B06D54DCF2E2}" sibTransId="{4FB88E68-6B44-4851-A7DC-9425E870EF3F}"/>
    <dgm:cxn modelId="{90857836-B4A7-4A55-B4B7-C8704D156A4B}" type="presOf" srcId="{F82AFEE2-50FF-4427-A4D2-92F3773BF936}" destId="{8C5C7BB7-BC62-4568-86FC-DBE532A0A076}" srcOrd="0" destOrd="0" presId="urn:microsoft.com/office/officeart/2005/8/layout/hierarchy2"/>
    <dgm:cxn modelId="{BD255853-DDAF-48F1-9922-9BCCB0716042}" type="presOf" srcId="{F2B5D14B-7A08-4222-9050-B06D54DCF2E2}" destId="{1770EFA8-4FC5-491B-8825-F85AD7E9CF86}" srcOrd="1" destOrd="0" presId="urn:microsoft.com/office/officeart/2005/8/layout/hierarchy2"/>
    <dgm:cxn modelId="{BAEEF2EC-7D77-49C5-8AA6-E0418E38DA6C}" srcId="{B3928388-0D4A-42F8-8CA7-34F884AF045B}" destId="{979806CF-BD25-4B4E-B8D4-234B2422DD01}" srcOrd="1" destOrd="0" parTransId="{F82AFEE2-50FF-4427-A4D2-92F3773BF936}" sibTransId="{2BFCB4DA-0A39-47DE-AFB9-15F8A647ECEA}"/>
    <dgm:cxn modelId="{FA519116-9F9D-4221-B146-2299695B2879}" type="presOf" srcId="{7DF205ED-4311-401A-8F22-1114253C3AF5}" destId="{A52F4D4C-B231-404A-8BF3-A5EFDEFDA23E}" srcOrd="0" destOrd="0" presId="urn:microsoft.com/office/officeart/2005/8/layout/hierarchy2"/>
    <dgm:cxn modelId="{8B441754-4CB1-486C-9217-EBC07985E4CE}" type="presParOf" srcId="{BB82BD77-86F4-47FB-9A68-3144440D5FD8}" destId="{B3C68D69-FD1D-43D8-9699-2CEC9EB54334}" srcOrd="0" destOrd="0" presId="urn:microsoft.com/office/officeart/2005/8/layout/hierarchy2"/>
    <dgm:cxn modelId="{CF96949A-53AD-45B1-804B-5F5BB4537147}" type="presParOf" srcId="{B3C68D69-FD1D-43D8-9699-2CEC9EB54334}" destId="{CEEE1E54-251F-43FB-837B-D07A7C29B772}" srcOrd="0" destOrd="0" presId="urn:microsoft.com/office/officeart/2005/8/layout/hierarchy2"/>
    <dgm:cxn modelId="{81B23DDA-DD7F-4F8E-B098-425AE85AAE8E}" type="presParOf" srcId="{B3C68D69-FD1D-43D8-9699-2CEC9EB54334}" destId="{FADE8655-E4B6-4153-B392-E72C008485BD}" srcOrd="1" destOrd="0" presId="urn:microsoft.com/office/officeart/2005/8/layout/hierarchy2"/>
    <dgm:cxn modelId="{568FB705-BA3E-4560-87B3-7369C4E50E2B}" type="presParOf" srcId="{FADE8655-E4B6-4153-B392-E72C008485BD}" destId="{276C731A-71AC-4222-BB2D-39360F3F1B35}" srcOrd="0" destOrd="0" presId="urn:microsoft.com/office/officeart/2005/8/layout/hierarchy2"/>
    <dgm:cxn modelId="{6CE9BC98-38B8-4859-BDBC-F97476D0E835}" type="presParOf" srcId="{276C731A-71AC-4222-BB2D-39360F3F1B35}" destId="{DE45ABCA-F672-44E8-A559-D3B9CEED51E8}" srcOrd="0" destOrd="0" presId="urn:microsoft.com/office/officeart/2005/8/layout/hierarchy2"/>
    <dgm:cxn modelId="{21374CEB-1B00-441A-BB39-D5101AE61424}" type="presParOf" srcId="{FADE8655-E4B6-4153-B392-E72C008485BD}" destId="{2D254A24-F895-4943-8C56-306A6337FE07}" srcOrd="1" destOrd="0" presId="urn:microsoft.com/office/officeart/2005/8/layout/hierarchy2"/>
    <dgm:cxn modelId="{5157F712-C5C9-461E-B878-A328FC14DE61}" type="presParOf" srcId="{2D254A24-F895-4943-8C56-306A6337FE07}" destId="{439BA00F-4B67-4777-947A-D8AE16AB423D}" srcOrd="0" destOrd="0" presId="urn:microsoft.com/office/officeart/2005/8/layout/hierarchy2"/>
    <dgm:cxn modelId="{93661FB7-935F-46EF-8BC3-A4FF7D3C8BF8}" type="presParOf" srcId="{2D254A24-F895-4943-8C56-306A6337FE07}" destId="{59598346-F68C-458A-BD3B-E888DA61B3D7}" srcOrd="1" destOrd="0" presId="urn:microsoft.com/office/officeart/2005/8/layout/hierarchy2"/>
    <dgm:cxn modelId="{4D67F055-3C63-4FD2-AA05-A8F90607D36F}" type="presParOf" srcId="{59598346-F68C-458A-BD3B-E888DA61B3D7}" destId="{644E32D8-8425-48AE-8D8E-64F9CFDF13CB}" srcOrd="0" destOrd="0" presId="urn:microsoft.com/office/officeart/2005/8/layout/hierarchy2"/>
    <dgm:cxn modelId="{349DF56E-39C2-49DE-B176-00BE1BD09915}" type="presParOf" srcId="{644E32D8-8425-48AE-8D8E-64F9CFDF13CB}" destId="{1770EFA8-4FC5-491B-8825-F85AD7E9CF86}" srcOrd="0" destOrd="0" presId="urn:microsoft.com/office/officeart/2005/8/layout/hierarchy2"/>
    <dgm:cxn modelId="{850355A7-8F5B-44B2-B574-AA864AE8F28B}" type="presParOf" srcId="{59598346-F68C-458A-BD3B-E888DA61B3D7}" destId="{4237F630-EFF6-45A5-8A31-FED1D758A926}" srcOrd="1" destOrd="0" presId="urn:microsoft.com/office/officeart/2005/8/layout/hierarchy2"/>
    <dgm:cxn modelId="{CD5DC437-C10A-4762-BB04-E178EF30748A}" type="presParOf" srcId="{4237F630-EFF6-45A5-8A31-FED1D758A926}" destId="{40753D4E-A7D5-498B-8656-C1F35D199C16}" srcOrd="0" destOrd="0" presId="urn:microsoft.com/office/officeart/2005/8/layout/hierarchy2"/>
    <dgm:cxn modelId="{F6ACDE9A-14E6-470F-AEE5-A3FA8A41DA20}" type="presParOf" srcId="{4237F630-EFF6-45A5-8A31-FED1D758A926}" destId="{75BE008E-47D0-419E-BA14-3683527D415F}" srcOrd="1" destOrd="0" presId="urn:microsoft.com/office/officeart/2005/8/layout/hierarchy2"/>
    <dgm:cxn modelId="{6D35CE9B-9127-4412-8DE9-6F1D53871F46}" type="presParOf" srcId="{59598346-F68C-458A-BD3B-E888DA61B3D7}" destId="{8C5C7BB7-BC62-4568-86FC-DBE532A0A076}" srcOrd="2" destOrd="0" presId="urn:microsoft.com/office/officeart/2005/8/layout/hierarchy2"/>
    <dgm:cxn modelId="{E0039DE7-4645-4CEF-B129-1AC6E9A8895C}" type="presParOf" srcId="{8C5C7BB7-BC62-4568-86FC-DBE532A0A076}" destId="{A7F054C8-C7B8-4D80-B54E-B2A4DED79522}" srcOrd="0" destOrd="0" presId="urn:microsoft.com/office/officeart/2005/8/layout/hierarchy2"/>
    <dgm:cxn modelId="{DB68A538-82EC-466E-87DF-76CD08CB1E86}" type="presParOf" srcId="{59598346-F68C-458A-BD3B-E888DA61B3D7}" destId="{A54D8B52-8B2F-4EE7-BB31-BB1054E9D485}" srcOrd="3" destOrd="0" presId="urn:microsoft.com/office/officeart/2005/8/layout/hierarchy2"/>
    <dgm:cxn modelId="{43E70FEA-8537-427C-8918-6D9E8B5BC790}" type="presParOf" srcId="{A54D8B52-8B2F-4EE7-BB31-BB1054E9D485}" destId="{0878BF18-089E-45AF-8D9F-B846F6B91F6C}" srcOrd="0" destOrd="0" presId="urn:microsoft.com/office/officeart/2005/8/layout/hierarchy2"/>
    <dgm:cxn modelId="{6B6D2678-081A-4107-8D17-F5037D8CD2C9}" type="presParOf" srcId="{A54D8B52-8B2F-4EE7-BB31-BB1054E9D485}" destId="{6097978D-0BB0-4F3A-8BEF-C17747AA39F6}" srcOrd="1" destOrd="0" presId="urn:microsoft.com/office/officeart/2005/8/layout/hierarchy2"/>
    <dgm:cxn modelId="{D9191F9C-F9B1-41DE-B099-084D4E5EE3F2}" type="presParOf" srcId="{FADE8655-E4B6-4153-B392-E72C008485BD}" destId="{AF8C3C93-F038-4AF1-9FE8-4065365B2D93}" srcOrd="2" destOrd="0" presId="urn:microsoft.com/office/officeart/2005/8/layout/hierarchy2"/>
    <dgm:cxn modelId="{28F4A6BF-D6F4-40D2-B291-E58D30BC8A32}" type="presParOf" srcId="{AF8C3C93-F038-4AF1-9FE8-4065365B2D93}" destId="{96FB6ED6-7C1E-4257-A67F-516F3624B15D}" srcOrd="0" destOrd="0" presId="urn:microsoft.com/office/officeart/2005/8/layout/hierarchy2"/>
    <dgm:cxn modelId="{06EC29FA-359B-4690-9017-49CC729EA732}" type="presParOf" srcId="{FADE8655-E4B6-4153-B392-E72C008485BD}" destId="{C95BA305-94FA-4207-B235-2C8C40939EFC}" srcOrd="3" destOrd="0" presId="urn:microsoft.com/office/officeart/2005/8/layout/hierarchy2"/>
    <dgm:cxn modelId="{066AD583-1F0A-41BF-8364-B308B09ACA46}" type="presParOf" srcId="{C95BA305-94FA-4207-B235-2C8C40939EFC}" destId="{E337AE55-1E9E-4A4B-85C8-DA9C28FAD9B3}" srcOrd="0" destOrd="0" presId="urn:microsoft.com/office/officeart/2005/8/layout/hierarchy2"/>
    <dgm:cxn modelId="{2A0EFAC0-4291-4E25-9D3B-2662B3D6B751}" type="presParOf" srcId="{C95BA305-94FA-4207-B235-2C8C40939EFC}" destId="{4E330E57-1DED-4806-B2FE-0C4072A2F3B3}" srcOrd="1" destOrd="0" presId="urn:microsoft.com/office/officeart/2005/8/layout/hierarchy2"/>
    <dgm:cxn modelId="{8752EEAB-C2D3-4F02-AB7B-65C3AB52EBF3}" type="presParOf" srcId="{4E330E57-1DED-4806-B2FE-0C4072A2F3B3}" destId="{A52F4D4C-B231-404A-8BF3-A5EFDEFDA23E}" srcOrd="0" destOrd="0" presId="urn:microsoft.com/office/officeart/2005/8/layout/hierarchy2"/>
    <dgm:cxn modelId="{5BCA3F2D-6806-4ECC-912C-FD612D058A2A}" type="presParOf" srcId="{A52F4D4C-B231-404A-8BF3-A5EFDEFDA23E}" destId="{4BB6516C-50F5-439D-9695-1C7BBADA6FF9}" srcOrd="0" destOrd="0" presId="urn:microsoft.com/office/officeart/2005/8/layout/hierarchy2"/>
    <dgm:cxn modelId="{557DBD21-981D-43FF-B664-F279B9992187}" type="presParOf" srcId="{4E330E57-1DED-4806-B2FE-0C4072A2F3B3}" destId="{C219C775-D9C3-4580-86E5-C849F566BBD6}" srcOrd="1" destOrd="0" presId="urn:microsoft.com/office/officeart/2005/8/layout/hierarchy2"/>
    <dgm:cxn modelId="{CCFCB673-740C-42F3-A6B4-98126DAFD990}" type="presParOf" srcId="{C219C775-D9C3-4580-86E5-C849F566BBD6}" destId="{BDC9CAB0-28CF-4EBA-A7E9-C8EB170F7211}" srcOrd="0" destOrd="0" presId="urn:microsoft.com/office/officeart/2005/8/layout/hierarchy2"/>
    <dgm:cxn modelId="{32F6617F-C620-4247-A724-F6702E2F4C7A}" type="presParOf" srcId="{C219C775-D9C3-4580-86E5-C849F566BBD6}" destId="{6D09C98B-6054-44E8-9156-FD71A5976DA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E1E54-251F-43FB-837B-D07A7C29B772}">
      <dsp:nvSpPr>
        <dsp:cNvPr id="0" name=""/>
        <dsp:cNvSpPr/>
      </dsp:nvSpPr>
      <dsp:spPr>
        <a:xfrm>
          <a:off x="267" y="1846486"/>
          <a:ext cx="1985069" cy="9925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MSS</a:t>
          </a:r>
          <a:endParaRPr lang="en-US" sz="2300" kern="1200" dirty="0"/>
        </a:p>
      </dsp:txBody>
      <dsp:txXfrm>
        <a:off x="29337" y="1875556"/>
        <a:ext cx="1926929" cy="934394"/>
      </dsp:txXfrm>
    </dsp:sp>
    <dsp:sp modelId="{276C731A-71AC-4222-BB2D-39360F3F1B35}">
      <dsp:nvSpPr>
        <dsp:cNvPr id="0" name=""/>
        <dsp:cNvSpPr/>
      </dsp:nvSpPr>
      <dsp:spPr>
        <a:xfrm rot="18770822">
          <a:off x="1798544" y="1893014"/>
          <a:ext cx="1167613" cy="43417"/>
        </a:xfrm>
        <a:custGeom>
          <a:avLst/>
          <a:gdLst/>
          <a:ahLst/>
          <a:cxnLst/>
          <a:rect l="0" t="0" r="0" b="0"/>
          <a:pathLst>
            <a:path>
              <a:moveTo>
                <a:pt x="0" y="21708"/>
              </a:moveTo>
              <a:lnTo>
                <a:pt x="1167613" y="2170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53160" y="1885532"/>
        <a:ext cx="58380" cy="58380"/>
      </dsp:txXfrm>
    </dsp:sp>
    <dsp:sp modelId="{439BA00F-4B67-4777-947A-D8AE16AB423D}">
      <dsp:nvSpPr>
        <dsp:cNvPr id="0" name=""/>
        <dsp:cNvSpPr/>
      </dsp:nvSpPr>
      <dsp:spPr>
        <a:xfrm>
          <a:off x="2779365" y="990425"/>
          <a:ext cx="1985069" cy="9925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Unplanned</a:t>
          </a:r>
          <a:endParaRPr lang="en-US" sz="2300" kern="1200" dirty="0"/>
        </a:p>
      </dsp:txBody>
      <dsp:txXfrm>
        <a:off x="2808435" y="1019495"/>
        <a:ext cx="1926929" cy="934394"/>
      </dsp:txXfrm>
    </dsp:sp>
    <dsp:sp modelId="{644E32D8-8425-48AE-8D8E-64F9CFDF13CB}">
      <dsp:nvSpPr>
        <dsp:cNvPr id="0" name=""/>
        <dsp:cNvSpPr/>
      </dsp:nvSpPr>
      <dsp:spPr>
        <a:xfrm rot="19457599">
          <a:off x="4672524" y="1179629"/>
          <a:ext cx="977848" cy="43417"/>
        </a:xfrm>
        <a:custGeom>
          <a:avLst/>
          <a:gdLst/>
          <a:ahLst/>
          <a:cxnLst/>
          <a:rect l="0" t="0" r="0" b="0"/>
          <a:pathLst>
            <a:path>
              <a:moveTo>
                <a:pt x="0" y="21708"/>
              </a:moveTo>
              <a:lnTo>
                <a:pt x="977848" y="2170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37002" y="1176892"/>
        <a:ext cx="48892" cy="48892"/>
      </dsp:txXfrm>
    </dsp:sp>
    <dsp:sp modelId="{40753D4E-A7D5-498B-8656-C1F35D199C16}">
      <dsp:nvSpPr>
        <dsp:cNvPr id="0" name=""/>
        <dsp:cNvSpPr/>
      </dsp:nvSpPr>
      <dsp:spPr>
        <a:xfrm>
          <a:off x="5558462" y="419717"/>
          <a:ext cx="1985069" cy="9925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Scheduled</a:t>
          </a:r>
        </a:p>
        <a:p>
          <a:pPr lvl="0" algn="ctr" defTabSz="1022350">
            <a:lnSpc>
              <a:spcPct val="90000"/>
            </a:lnSpc>
            <a:spcBef>
              <a:spcPct val="0"/>
            </a:spcBef>
            <a:spcAft>
              <a:spcPct val="35000"/>
            </a:spcAft>
          </a:pPr>
          <a:r>
            <a:rPr lang="en-US" sz="2300" kern="1200" dirty="0" smtClean="0"/>
            <a:t>(101.211)</a:t>
          </a:r>
          <a:endParaRPr lang="en-US" sz="2300" kern="1200" dirty="0"/>
        </a:p>
      </dsp:txBody>
      <dsp:txXfrm>
        <a:off x="5587532" y="448787"/>
        <a:ext cx="1926929" cy="934394"/>
      </dsp:txXfrm>
    </dsp:sp>
    <dsp:sp modelId="{8C5C7BB7-BC62-4568-86FC-DBE532A0A076}">
      <dsp:nvSpPr>
        <dsp:cNvPr id="0" name=""/>
        <dsp:cNvSpPr/>
      </dsp:nvSpPr>
      <dsp:spPr>
        <a:xfrm rot="2142401">
          <a:off x="4672524" y="1750337"/>
          <a:ext cx="977848" cy="43417"/>
        </a:xfrm>
        <a:custGeom>
          <a:avLst/>
          <a:gdLst/>
          <a:ahLst/>
          <a:cxnLst/>
          <a:rect l="0" t="0" r="0" b="0"/>
          <a:pathLst>
            <a:path>
              <a:moveTo>
                <a:pt x="0" y="21708"/>
              </a:moveTo>
              <a:lnTo>
                <a:pt x="977848" y="2170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37002" y="1747600"/>
        <a:ext cx="48892" cy="48892"/>
      </dsp:txXfrm>
    </dsp:sp>
    <dsp:sp modelId="{0878BF18-089E-45AF-8D9F-B846F6B91F6C}">
      <dsp:nvSpPr>
        <dsp:cNvPr id="0" name=""/>
        <dsp:cNvSpPr/>
      </dsp:nvSpPr>
      <dsp:spPr>
        <a:xfrm>
          <a:off x="5558462" y="1561132"/>
          <a:ext cx="1985069" cy="9925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Unscheduled</a:t>
          </a:r>
        </a:p>
        <a:p>
          <a:pPr lvl="0" algn="ctr" defTabSz="1022350">
            <a:lnSpc>
              <a:spcPct val="90000"/>
            </a:lnSpc>
            <a:spcBef>
              <a:spcPct val="0"/>
            </a:spcBef>
            <a:spcAft>
              <a:spcPct val="35000"/>
            </a:spcAft>
          </a:pPr>
          <a:r>
            <a:rPr lang="en-US" sz="2300" kern="1200" dirty="0" smtClean="0"/>
            <a:t>(101.201)</a:t>
          </a:r>
          <a:endParaRPr lang="en-US" sz="2300" kern="1200" dirty="0"/>
        </a:p>
      </dsp:txBody>
      <dsp:txXfrm>
        <a:off x="5587532" y="1590202"/>
        <a:ext cx="1926929" cy="934394"/>
      </dsp:txXfrm>
    </dsp:sp>
    <dsp:sp modelId="{AF8C3C93-F038-4AF1-9FE8-4065365B2D93}">
      <dsp:nvSpPr>
        <dsp:cNvPr id="0" name=""/>
        <dsp:cNvSpPr/>
      </dsp:nvSpPr>
      <dsp:spPr>
        <a:xfrm rot="2829178">
          <a:off x="1798544" y="2749075"/>
          <a:ext cx="1167613" cy="43417"/>
        </a:xfrm>
        <a:custGeom>
          <a:avLst/>
          <a:gdLst/>
          <a:ahLst/>
          <a:cxnLst/>
          <a:rect l="0" t="0" r="0" b="0"/>
          <a:pathLst>
            <a:path>
              <a:moveTo>
                <a:pt x="0" y="21708"/>
              </a:moveTo>
              <a:lnTo>
                <a:pt x="1167613" y="2170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53160" y="2741594"/>
        <a:ext cx="58380" cy="58380"/>
      </dsp:txXfrm>
    </dsp:sp>
    <dsp:sp modelId="{E337AE55-1E9E-4A4B-85C8-DA9C28FAD9B3}">
      <dsp:nvSpPr>
        <dsp:cNvPr id="0" name=""/>
        <dsp:cNvSpPr/>
      </dsp:nvSpPr>
      <dsp:spPr>
        <a:xfrm>
          <a:off x="2779365" y="2702547"/>
          <a:ext cx="1985069" cy="9925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Planned</a:t>
          </a:r>
          <a:endParaRPr lang="en-US" sz="2300" kern="1200" dirty="0"/>
        </a:p>
      </dsp:txBody>
      <dsp:txXfrm>
        <a:off x="2808435" y="2731617"/>
        <a:ext cx="1926929" cy="934394"/>
      </dsp:txXfrm>
    </dsp:sp>
    <dsp:sp modelId="{A52F4D4C-B231-404A-8BF3-A5EFDEFDA23E}">
      <dsp:nvSpPr>
        <dsp:cNvPr id="0" name=""/>
        <dsp:cNvSpPr/>
      </dsp:nvSpPr>
      <dsp:spPr>
        <a:xfrm>
          <a:off x="4764434" y="3177105"/>
          <a:ext cx="794027" cy="43417"/>
        </a:xfrm>
        <a:custGeom>
          <a:avLst/>
          <a:gdLst/>
          <a:ahLst/>
          <a:cxnLst/>
          <a:rect l="0" t="0" r="0" b="0"/>
          <a:pathLst>
            <a:path>
              <a:moveTo>
                <a:pt x="0" y="21708"/>
              </a:moveTo>
              <a:lnTo>
                <a:pt x="794027" y="2170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41597" y="3178964"/>
        <a:ext cx="39701" cy="39701"/>
      </dsp:txXfrm>
    </dsp:sp>
    <dsp:sp modelId="{BDC9CAB0-28CF-4EBA-A7E9-C8EB170F7211}">
      <dsp:nvSpPr>
        <dsp:cNvPr id="0" name=""/>
        <dsp:cNvSpPr/>
      </dsp:nvSpPr>
      <dsp:spPr>
        <a:xfrm>
          <a:off x="5558462" y="2702547"/>
          <a:ext cx="1985069" cy="9925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Permitted</a:t>
          </a:r>
          <a:endParaRPr lang="en-US" sz="2300" kern="1200" dirty="0"/>
        </a:p>
      </dsp:txBody>
      <dsp:txXfrm>
        <a:off x="5587532" y="2731617"/>
        <a:ext cx="1926929" cy="9343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048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048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481D0A0-B773-4F96-A521-9DF58909F8EB}" type="slidenum">
              <a:rPr lang="en-US"/>
              <a:pPr>
                <a:defRPr/>
              </a:pPr>
              <a:t>‹#›</a:t>
            </a:fld>
            <a:endParaRPr lang="en-US"/>
          </a:p>
        </p:txBody>
      </p:sp>
    </p:spTree>
    <p:extLst>
      <p:ext uri="{BB962C8B-B14F-4D97-AF65-F5344CB8AC3E}">
        <p14:creationId xmlns:p14="http://schemas.microsoft.com/office/powerpoint/2010/main" val="3557928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1</a:t>
            </a:fld>
            <a:endParaRPr lang="en-US" dirty="0"/>
          </a:p>
        </p:txBody>
      </p:sp>
    </p:spTree>
    <p:extLst>
      <p:ext uri="{BB962C8B-B14F-4D97-AF65-F5344CB8AC3E}">
        <p14:creationId xmlns:p14="http://schemas.microsoft.com/office/powerpoint/2010/main" val="171109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0F41A-6033-4331-BCBA-BE9963DC6902}" type="slidenum">
              <a:rPr lang="en-US" smtClean="0"/>
              <a:t>15</a:t>
            </a:fld>
            <a:endParaRPr lang="en-US" dirty="0"/>
          </a:p>
        </p:txBody>
      </p:sp>
    </p:spTree>
    <p:extLst>
      <p:ext uri="{BB962C8B-B14F-4D97-AF65-F5344CB8AC3E}">
        <p14:creationId xmlns:p14="http://schemas.microsoft.com/office/powerpoint/2010/main" val="399493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STEERS is encouraged except (obviously) when the program is unavailable.</a:t>
            </a:r>
          </a:p>
          <a:p>
            <a:endParaRPr lang="en-US" dirty="0" smtClean="0"/>
          </a:p>
          <a:p>
            <a:r>
              <a:rPr lang="en-US" dirty="0" smtClean="0"/>
              <a:t>Small business</a:t>
            </a:r>
            <a:r>
              <a:rPr lang="en-US" baseline="0" dirty="0" smtClean="0"/>
              <a:t> is define in Texas Government Code</a:t>
            </a:r>
          </a:p>
          <a:p>
            <a:r>
              <a:rPr lang="en-US" dirty="0" smtClean="0"/>
              <a:t>"Small business" means a legal entity, including a corporation, partnership, or sole proprietorship, that: (A) is formed for the purpose of making a profit; (B) is independently owned and operated; and (C) has fewer than 100 employees or less than $1 million in annual gross receipts. </a:t>
            </a:r>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16</a:t>
            </a:fld>
            <a:endParaRPr lang="en-US" dirty="0"/>
          </a:p>
        </p:txBody>
      </p:sp>
    </p:spTree>
    <p:extLst>
      <p:ext uri="{BB962C8B-B14F-4D97-AF65-F5344CB8AC3E}">
        <p14:creationId xmlns:p14="http://schemas.microsoft.com/office/powerpoint/2010/main" val="195804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0F41A-6033-4331-BCBA-BE9963DC6902}" type="slidenum">
              <a:rPr lang="en-US" smtClean="0"/>
              <a:t>17</a:t>
            </a:fld>
            <a:endParaRPr lang="en-US" dirty="0"/>
          </a:p>
        </p:txBody>
      </p:sp>
    </p:spTree>
    <p:extLst>
      <p:ext uri="{BB962C8B-B14F-4D97-AF65-F5344CB8AC3E}">
        <p14:creationId xmlns:p14="http://schemas.microsoft.com/office/powerpoint/2010/main" val="65161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19</a:t>
            </a:fld>
            <a:endParaRPr lang="en-US" dirty="0"/>
          </a:p>
        </p:txBody>
      </p:sp>
    </p:spTree>
    <p:extLst>
      <p:ext uri="{BB962C8B-B14F-4D97-AF65-F5344CB8AC3E}">
        <p14:creationId xmlns:p14="http://schemas.microsoft.com/office/powerpoint/2010/main" val="70662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21</a:t>
            </a:fld>
            <a:endParaRPr lang="en-US" dirty="0"/>
          </a:p>
        </p:txBody>
      </p:sp>
    </p:spTree>
    <p:extLst>
      <p:ext uri="{BB962C8B-B14F-4D97-AF65-F5344CB8AC3E}">
        <p14:creationId xmlns:p14="http://schemas.microsoft.com/office/powerpoint/2010/main" val="341987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24</a:t>
            </a:fld>
            <a:endParaRPr lang="en-US" dirty="0"/>
          </a:p>
        </p:txBody>
      </p:sp>
    </p:spTree>
    <p:extLst>
      <p:ext uri="{BB962C8B-B14F-4D97-AF65-F5344CB8AC3E}">
        <p14:creationId xmlns:p14="http://schemas.microsoft.com/office/powerpoint/2010/main" val="401672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27</a:t>
            </a:fld>
            <a:endParaRPr lang="en-US" dirty="0"/>
          </a:p>
        </p:txBody>
      </p:sp>
    </p:spTree>
    <p:extLst>
      <p:ext uri="{BB962C8B-B14F-4D97-AF65-F5344CB8AC3E}">
        <p14:creationId xmlns:p14="http://schemas.microsoft.com/office/powerpoint/2010/main" val="352048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0F41A-6033-4331-BCBA-BE9963DC6902}" type="slidenum">
              <a:rPr lang="en-US" smtClean="0"/>
              <a:t>28</a:t>
            </a:fld>
            <a:endParaRPr lang="en-US" dirty="0"/>
          </a:p>
        </p:txBody>
      </p:sp>
    </p:spTree>
    <p:extLst>
      <p:ext uri="{BB962C8B-B14F-4D97-AF65-F5344CB8AC3E}">
        <p14:creationId xmlns:p14="http://schemas.microsoft.com/office/powerpoint/2010/main" val="245169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484738-312C-4B80-B0A4-A349B8140456}" type="slidenum">
              <a:rPr lang="en-US" altLang="en-US" smtClean="0"/>
              <a:pPr/>
              <a:t>29</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3077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CC847D-B85E-4B6D-A1BB-B5DD93184718}" type="slidenum">
              <a:rPr lang="en-US" altLang="en-US" smtClean="0"/>
              <a:pPr/>
              <a:t>30</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4847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5D0F41A-6033-4331-BCBA-BE9963DC6902}" type="slidenum">
              <a:rPr lang="en-US" smtClean="0"/>
              <a:t>2</a:t>
            </a:fld>
            <a:endParaRPr lang="en-US" dirty="0"/>
          </a:p>
        </p:txBody>
      </p:sp>
    </p:spTree>
    <p:extLst>
      <p:ext uri="{BB962C8B-B14F-4D97-AF65-F5344CB8AC3E}">
        <p14:creationId xmlns:p14="http://schemas.microsoft.com/office/powerpoint/2010/main" val="4272074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dirty="0" smtClean="0"/>
          </a:p>
        </p:txBody>
      </p:sp>
      <p:sp>
        <p:nvSpPr>
          <p:cNvPr id="2150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CC235C-C166-49B9-84F0-4794377A1C13}" type="slidenum">
              <a:rPr lang="en-US" altLang="en-US" smtClean="0"/>
              <a:pPr/>
              <a:t>31</a:t>
            </a:fld>
            <a:endParaRPr lang="en-US" altLang="en-US" smtClean="0"/>
          </a:p>
        </p:txBody>
      </p:sp>
    </p:spTree>
    <p:extLst>
      <p:ext uri="{BB962C8B-B14F-4D97-AF65-F5344CB8AC3E}">
        <p14:creationId xmlns:p14="http://schemas.microsoft.com/office/powerpoint/2010/main" val="2372205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dirty="0" smtClean="0"/>
          </a:p>
        </p:txBody>
      </p:sp>
      <p:sp>
        <p:nvSpPr>
          <p:cNvPr id="2253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0DF26D-C583-426D-BE88-2EA958F7C4BA}" type="slidenum">
              <a:rPr lang="en-US" altLang="en-US" smtClean="0"/>
              <a:pPr/>
              <a:t>32</a:t>
            </a:fld>
            <a:endParaRPr lang="en-US" altLang="en-US" smtClean="0"/>
          </a:p>
        </p:txBody>
      </p:sp>
    </p:spTree>
    <p:extLst>
      <p:ext uri="{BB962C8B-B14F-4D97-AF65-F5344CB8AC3E}">
        <p14:creationId xmlns:p14="http://schemas.microsoft.com/office/powerpoint/2010/main" val="2326647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81D0A0-B773-4F96-A521-9DF58909F8EB}" type="slidenum">
              <a:rPr lang="en-US" smtClean="0"/>
              <a:pPr>
                <a:defRPr/>
              </a:pPr>
              <a:t>34</a:t>
            </a:fld>
            <a:endParaRPr lang="en-US"/>
          </a:p>
        </p:txBody>
      </p:sp>
    </p:spTree>
    <p:extLst>
      <p:ext uri="{BB962C8B-B14F-4D97-AF65-F5344CB8AC3E}">
        <p14:creationId xmlns:p14="http://schemas.microsoft.com/office/powerpoint/2010/main" val="1367980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smtClean="0"/>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54F62A-3327-4ECC-B193-D10812FD44CC}" type="slidenum">
              <a:rPr lang="en-US" altLang="en-US" smtClean="0"/>
              <a:pPr/>
              <a:t>35</a:t>
            </a:fld>
            <a:endParaRPr lang="en-US" altLang="en-US" smtClean="0"/>
          </a:p>
        </p:txBody>
      </p:sp>
    </p:spTree>
    <p:extLst>
      <p:ext uri="{BB962C8B-B14F-4D97-AF65-F5344CB8AC3E}">
        <p14:creationId xmlns:p14="http://schemas.microsoft.com/office/powerpoint/2010/main" val="4170063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a:p>
        </p:txBody>
      </p:sp>
      <p:sp>
        <p:nvSpPr>
          <p:cNvPr id="2765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4046EA-8A0E-469B-BD2D-8C172ADE00CF}" type="slidenum">
              <a:rPr lang="en-US" altLang="en-US" smtClean="0"/>
              <a:pPr/>
              <a:t>41</a:t>
            </a:fld>
            <a:endParaRPr lang="en-US" altLang="en-US" smtClean="0"/>
          </a:p>
        </p:txBody>
      </p:sp>
    </p:spTree>
    <p:extLst>
      <p:ext uri="{BB962C8B-B14F-4D97-AF65-F5344CB8AC3E}">
        <p14:creationId xmlns:p14="http://schemas.microsoft.com/office/powerpoint/2010/main" val="479135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81D0A0-B773-4F96-A521-9DF58909F8EB}" type="slidenum">
              <a:rPr lang="en-US" smtClean="0"/>
              <a:pPr>
                <a:defRPr/>
              </a:pPr>
              <a:t>43</a:t>
            </a:fld>
            <a:endParaRPr lang="en-US"/>
          </a:p>
        </p:txBody>
      </p:sp>
    </p:spTree>
    <p:extLst>
      <p:ext uri="{BB962C8B-B14F-4D97-AF65-F5344CB8AC3E}">
        <p14:creationId xmlns:p14="http://schemas.microsoft.com/office/powerpoint/2010/main" val="1646480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0F41A-6033-4331-BCBA-BE9963DC6902}" type="slidenum">
              <a:rPr lang="en-US" smtClean="0"/>
              <a:t>48</a:t>
            </a:fld>
            <a:endParaRPr lang="en-US" dirty="0"/>
          </a:p>
        </p:txBody>
      </p:sp>
    </p:spTree>
    <p:extLst>
      <p:ext uri="{BB962C8B-B14F-4D97-AF65-F5344CB8AC3E}">
        <p14:creationId xmlns:p14="http://schemas.microsoft.com/office/powerpoint/2010/main" val="1197560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0F41A-6033-4331-BCBA-BE9963DC6902}" type="slidenum">
              <a:rPr lang="en-US" smtClean="0"/>
              <a:t>49</a:t>
            </a:fld>
            <a:endParaRPr lang="en-US" dirty="0"/>
          </a:p>
        </p:txBody>
      </p:sp>
    </p:spTree>
    <p:extLst>
      <p:ext uri="{BB962C8B-B14F-4D97-AF65-F5344CB8AC3E}">
        <p14:creationId xmlns:p14="http://schemas.microsoft.com/office/powerpoint/2010/main" val="3313690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0F41A-6033-4331-BCBA-BE9963DC6902}" type="slidenum">
              <a:rPr lang="en-US" smtClean="0"/>
              <a:t>50</a:t>
            </a:fld>
            <a:endParaRPr lang="en-US" dirty="0"/>
          </a:p>
        </p:txBody>
      </p:sp>
    </p:spTree>
    <p:extLst>
      <p:ext uri="{BB962C8B-B14F-4D97-AF65-F5344CB8AC3E}">
        <p14:creationId xmlns:p14="http://schemas.microsoft.com/office/powerpoint/2010/main" val="2705561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0F41A-6033-4331-BCBA-BE9963DC6902}" type="slidenum">
              <a:rPr lang="en-US" smtClean="0"/>
              <a:t>52</a:t>
            </a:fld>
            <a:endParaRPr lang="en-US" dirty="0"/>
          </a:p>
        </p:txBody>
      </p:sp>
    </p:spTree>
    <p:extLst>
      <p:ext uri="{BB962C8B-B14F-4D97-AF65-F5344CB8AC3E}">
        <p14:creationId xmlns:p14="http://schemas.microsoft.com/office/powerpoint/2010/main" val="298541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5D0F41A-6033-4331-BCBA-BE9963DC6902}" type="slidenum">
              <a:rPr lang="en-US" smtClean="0"/>
              <a:t>5</a:t>
            </a:fld>
            <a:endParaRPr lang="en-US" dirty="0"/>
          </a:p>
        </p:txBody>
      </p:sp>
    </p:spTree>
    <p:extLst>
      <p:ext uri="{BB962C8B-B14F-4D97-AF65-F5344CB8AC3E}">
        <p14:creationId xmlns:p14="http://schemas.microsoft.com/office/powerpoint/2010/main" val="279381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0F41A-6033-4331-BCBA-BE9963DC6902}" type="slidenum">
              <a:rPr lang="en-US" smtClean="0"/>
              <a:t>53</a:t>
            </a:fld>
            <a:endParaRPr lang="en-US" dirty="0"/>
          </a:p>
        </p:txBody>
      </p:sp>
    </p:spTree>
    <p:extLst>
      <p:ext uri="{BB962C8B-B14F-4D97-AF65-F5344CB8AC3E}">
        <p14:creationId xmlns:p14="http://schemas.microsoft.com/office/powerpoint/2010/main" val="4054320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7</a:t>
            </a:fld>
            <a:endParaRPr lang="en-US" dirty="0"/>
          </a:p>
        </p:txBody>
      </p:sp>
    </p:spTree>
    <p:extLst>
      <p:ext uri="{BB962C8B-B14F-4D97-AF65-F5344CB8AC3E}">
        <p14:creationId xmlns:p14="http://schemas.microsoft.com/office/powerpoint/2010/main" val="177108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a:buFont typeface="Arial" panose="020B0604020202020204" pitchFamily="34" charset="0"/>
              <a:buChar char="•"/>
            </a:pPr>
            <a:r>
              <a:rPr lang="en-US" b="1" dirty="0" smtClean="0"/>
              <a:t>EE</a:t>
            </a:r>
            <a:r>
              <a:rPr lang="en-US" dirty="0" smtClean="0"/>
              <a:t> – Any upset event or unscheduled maintenance, startup, or shutdown activity, from a common cause that results in unauthorized emissions of air contaminants from one or more emissions points at a regulated entity.)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8</a:t>
            </a:fld>
            <a:endParaRPr lang="en-US" dirty="0"/>
          </a:p>
        </p:txBody>
      </p:sp>
    </p:spTree>
    <p:extLst>
      <p:ext uri="{BB962C8B-B14F-4D97-AF65-F5344CB8AC3E}">
        <p14:creationId xmlns:p14="http://schemas.microsoft.com/office/powerpoint/2010/main" val="99255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diagram to help you visualize how the TCEQ rules and permitting and enforcement programs categorize MSS activities</a:t>
            </a:r>
            <a:endParaRPr lang="en-US" dirty="0" smtClean="0"/>
          </a:p>
          <a:p>
            <a:r>
              <a:rPr lang="en-US" dirty="0" smtClean="0"/>
              <a:t>See §101.222</a:t>
            </a:r>
            <a:r>
              <a:rPr lang="en-US" baseline="0" dirty="0" smtClean="0"/>
              <a:t>(c) for details</a:t>
            </a:r>
          </a:p>
          <a:p>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10</a:t>
            </a:fld>
            <a:endParaRPr lang="en-US" dirty="0"/>
          </a:p>
        </p:txBody>
      </p:sp>
    </p:spTree>
    <p:extLst>
      <p:ext uri="{BB962C8B-B14F-4D97-AF65-F5344CB8AC3E}">
        <p14:creationId xmlns:p14="http://schemas.microsoft.com/office/powerpoint/2010/main" val="292679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15" indent="-173415">
              <a:buFont typeface="Arial" panose="020B0604020202020204" pitchFamily="34" charset="0"/>
              <a:buChar char="•"/>
            </a:pPr>
            <a:r>
              <a:rPr lang="en-US" dirty="0" smtClean="0"/>
              <a:t>Pounds:</a:t>
            </a:r>
          </a:p>
          <a:p>
            <a:r>
              <a:rPr lang="en-US" dirty="0" smtClean="0"/>
              <a:t>-40</a:t>
            </a:r>
            <a:r>
              <a:rPr lang="en-US" baseline="0" dirty="0" smtClean="0"/>
              <a:t> CFR 302; 40 CFR 355; 30 TAC 101 or </a:t>
            </a:r>
            <a:r>
              <a:rPr lang="en-US" dirty="0" smtClean="0"/>
              <a:t>Default = 100</a:t>
            </a:r>
          </a:p>
          <a:p>
            <a:endParaRPr lang="en-US" dirty="0" smtClean="0"/>
          </a:p>
          <a:p>
            <a:pPr marL="173415" indent="-173415">
              <a:buFont typeface="Arial" panose="020B0604020202020204" pitchFamily="34" charset="0"/>
              <a:buChar char="•"/>
            </a:pPr>
            <a:r>
              <a:rPr lang="en-US" dirty="0" smtClean="0"/>
              <a:t>Mixture</a:t>
            </a:r>
            <a:r>
              <a:rPr lang="en-US" baseline="0" dirty="0" smtClean="0"/>
              <a:t> of air contaminants: </a:t>
            </a:r>
          </a:p>
          <a:p>
            <a:r>
              <a:rPr lang="en-US" baseline="0" dirty="0" smtClean="0"/>
              <a:t>1-If proportions known, RQ for each compound applies</a:t>
            </a:r>
          </a:p>
          <a:p>
            <a:r>
              <a:rPr lang="en-US" baseline="0" dirty="0" smtClean="0"/>
              <a:t>2-If proportions unknown for compounds with a named RQ, when the total mixture exceeds RQ for any one compound</a:t>
            </a:r>
          </a:p>
          <a:p>
            <a:r>
              <a:rPr lang="en-US" baseline="0" dirty="0" smtClean="0"/>
              <a:t>3-Named RQs less than 0.02% of mixture and others les than 2% - total mixture RQ is 5,000 lbs. </a:t>
            </a:r>
          </a:p>
          <a:p>
            <a:r>
              <a:rPr lang="en-US" baseline="0" dirty="0" smtClean="0"/>
              <a:t>4-5,000 lbs. for Natural gas (excluding CO2, water, nitrogen, methane, ethane, noble gases, hydrogen, oxygen) –or- crude oil emissions –or- 100 lbs. for associated H2S and mercaptans emissions</a:t>
            </a:r>
          </a:p>
          <a:p>
            <a:endParaRPr lang="en-US" baseline="0" dirty="0" smtClean="0"/>
          </a:p>
          <a:p>
            <a:pPr marL="173415" indent="-173415">
              <a:buFont typeface="Arial" panose="020B0604020202020204" pitchFamily="34" charset="0"/>
              <a:buChar char="•"/>
            </a:pPr>
            <a:r>
              <a:rPr lang="en-US" baseline="0" dirty="0" smtClean="0"/>
              <a:t>Boilers/combustion turbines: opacity is the only RQ that applies; 15% above limit, 6-min avg. Fuel = natural gas, coal, lignite, wood, fuel oil w/ HAPs concentration of less than 0.02% by weight</a:t>
            </a:r>
          </a:p>
          <a:p>
            <a:pPr marL="173415" indent="-173415">
              <a:buFont typeface="Arial" panose="020B0604020202020204" pitchFamily="34" charset="0"/>
              <a:buChar char="•"/>
            </a:pPr>
            <a:endParaRPr lang="en-US" baseline="0" dirty="0" smtClean="0"/>
          </a:p>
          <a:p>
            <a:pPr marL="173415" indent="-173415">
              <a:buFont typeface="Arial" panose="020B0604020202020204" pitchFamily="34" charset="0"/>
              <a:buChar char="•"/>
            </a:pPr>
            <a:r>
              <a:rPr lang="en-US" baseline="0" dirty="0" smtClean="0"/>
              <a:t>ED-approved reading from CEMS</a:t>
            </a:r>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11</a:t>
            </a:fld>
            <a:endParaRPr lang="en-US" dirty="0"/>
          </a:p>
        </p:txBody>
      </p:sp>
    </p:spTree>
    <p:extLst>
      <p:ext uri="{BB962C8B-B14F-4D97-AF65-F5344CB8AC3E}">
        <p14:creationId xmlns:p14="http://schemas.microsoft.com/office/powerpoint/2010/main" val="313632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b="1" baseline="0" dirty="0" smtClean="0"/>
              <a:t>Excess opacity </a:t>
            </a:r>
            <a:r>
              <a:rPr lang="en-US" baseline="0" dirty="0" smtClean="0"/>
              <a:t>- </a:t>
            </a:r>
            <a:r>
              <a:rPr lang="en-US" dirty="0" smtClean="0"/>
              <a:t>When an opacity reading is equal to or exceeds 15 additional percentage points above an applicable opacity limit, averaged over a six-minute period.</a:t>
            </a:r>
          </a:p>
          <a:p>
            <a:endParaRPr lang="en-US" dirty="0" smtClean="0"/>
          </a:p>
          <a:p>
            <a:r>
              <a:rPr lang="en-US" b="1" dirty="0" smtClean="0"/>
              <a:t>Opacity</a:t>
            </a:r>
            <a:r>
              <a:rPr lang="en-US" dirty="0" smtClean="0"/>
              <a:t>--The degree to which an emission of air contaminants obstructs the transmission of light expressed as the percentage of light obstructed as measured by an optical instrument or trained observer.</a:t>
            </a:r>
          </a:p>
          <a:p>
            <a:endParaRPr lang="en-US" dirty="0" smtClean="0"/>
          </a:p>
          <a:p>
            <a:r>
              <a:rPr lang="en-US" dirty="0" smtClean="0"/>
              <a:t>Note – the most stringent </a:t>
            </a:r>
            <a:r>
              <a:rPr lang="en-US" smtClean="0"/>
              <a:t>limit applies.</a:t>
            </a:r>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13</a:t>
            </a:fld>
            <a:endParaRPr lang="en-US" dirty="0"/>
          </a:p>
        </p:txBody>
      </p:sp>
    </p:spTree>
    <p:extLst>
      <p:ext uri="{BB962C8B-B14F-4D97-AF65-F5344CB8AC3E}">
        <p14:creationId xmlns:p14="http://schemas.microsoft.com/office/powerpoint/2010/main" val="267504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a:defRPr/>
            </a:pPr>
            <a:r>
              <a:rPr lang="en-US" dirty="0" smtClean="0"/>
              <a:t>RE – who does this apply to?  </a:t>
            </a:r>
          </a:p>
          <a:p>
            <a:r>
              <a:rPr lang="en-US" dirty="0" smtClean="0"/>
              <a:t>§101.1 (86) Regulated entity--All regulated units, facilities, equipment, structures, or sources at one street address or location that are owned or operated by the same person. The term includes any property under common ownership or control identified in a permit or used in conjunction with the regulated activity at the same street address or location. Owners or operators of pipelines, gathering lines, and </a:t>
            </a:r>
            <a:r>
              <a:rPr lang="en-US" dirty="0" err="1" smtClean="0"/>
              <a:t>flowlines</a:t>
            </a:r>
            <a:r>
              <a:rPr lang="en-US" dirty="0" smtClean="0"/>
              <a:t> under common ownership or control in a particular county may be treated as a single regulated entity for purposes of assessment and regulation of emissions events.</a:t>
            </a:r>
            <a:endParaRPr lang="en-US" dirty="0"/>
          </a:p>
        </p:txBody>
      </p:sp>
      <p:sp>
        <p:nvSpPr>
          <p:cNvPr id="4" name="Slide Number Placeholder 3"/>
          <p:cNvSpPr>
            <a:spLocks noGrp="1"/>
          </p:cNvSpPr>
          <p:nvPr>
            <p:ph type="sldNum" sz="quarter" idx="10"/>
          </p:nvPr>
        </p:nvSpPr>
        <p:spPr/>
        <p:txBody>
          <a:bodyPr/>
          <a:lstStyle/>
          <a:p>
            <a:fld id="{95D0F41A-6033-4331-BCBA-BE9963DC6902}" type="slidenum">
              <a:rPr lang="en-US" smtClean="0"/>
              <a:t>14</a:t>
            </a:fld>
            <a:endParaRPr lang="en-US" dirty="0"/>
          </a:p>
        </p:txBody>
      </p:sp>
    </p:spTree>
    <p:extLst>
      <p:ext uri="{BB962C8B-B14F-4D97-AF65-F5344CB8AC3E}">
        <p14:creationId xmlns:p14="http://schemas.microsoft.com/office/powerpoint/2010/main" val="220136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5E40E4CA-D208-4C17-AC4E-881179772149}" type="slidenum">
              <a:rPr lang="en-US" smtClean="0"/>
              <a:pPr>
                <a:defRPr/>
              </a:pPr>
              <a:t>‹#›</a:t>
            </a:fld>
            <a:endParaRPr lang="en-US"/>
          </a:p>
        </p:txBody>
      </p:sp>
    </p:spTree>
    <p:extLst>
      <p:ext uri="{BB962C8B-B14F-4D97-AF65-F5344CB8AC3E}">
        <p14:creationId xmlns:p14="http://schemas.microsoft.com/office/powerpoint/2010/main" val="412266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67D20867-2E32-405C-8C72-2BFABA8FE0DB}" type="slidenum">
              <a:rPr lang="en-US" smtClean="0"/>
              <a:pPr>
                <a:defRPr/>
              </a:pPr>
              <a:t>‹#›</a:t>
            </a:fld>
            <a:endParaRPr lang="en-US"/>
          </a:p>
        </p:txBody>
      </p:sp>
    </p:spTree>
    <p:extLst>
      <p:ext uri="{BB962C8B-B14F-4D97-AF65-F5344CB8AC3E}">
        <p14:creationId xmlns:p14="http://schemas.microsoft.com/office/powerpoint/2010/main" val="378932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67D20867-2E32-405C-8C72-2BFABA8FE0DB}"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476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7D20867-2E32-405C-8C72-2BFABA8FE0DB}" type="slidenum">
              <a:rPr lang="en-US" smtClean="0"/>
              <a:pPr>
                <a:defRPr/>
              </a:pPr>
              <a:t>‹#›</a:t>
            </a:fld>
            <a:endParaRPr lang="en-US"/>
          </a:p>
        </p:txBody>
      </p:sp>
    </p:spTree>
    <p:extLst>
      <p:ext uri="{BB962C8B-B14F-4D97-AF65-F5344CB8AC3E}">
        <p14:creationId xmlns:p14="http://schemas.microsoft.com/office/powerpoint/2010/main" val="256683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7D20867-2E32-405C-8C72-2BFABA8FE0DB}"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3231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67D20867-2E32-405C-8C72-2BFABA8FE0DB}" type="slidenum">
              <a:rPr lang="en-US" smtClean="0"/>
              <a:pPr>
                <a:defRPr/>
              </a:pPr>
              <a:t>‹#›</a:t>
            </a:fld>
            <a:endParaRPr lang="en-US"/>
          </a:p>
        </p:txBody>
      </p:sp>
    </p:spTree>
    <p:extLst>
      <p:ext uri="{BB962C8B-B14F-4D97-AF65-F5344CB8AC3E}">
        <p14:creationId xmlns:p14="http://schemas.microsoft.com/office/powerpoint/2010/main" val="994446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E6FE6C84-01CD-4127-BC4D-4E7F7EE67D60}" type="slidenum">
              <a:rPr lang="en-US" smtClean="0"/>
              <a:pPr>
                <a:defRPr/>
              </a:pPr>
              <a:t>‹#›</a:t>
            </a:fld>
            <a:endParaRPr lang="en-US"/>
          </a:p>
        </p:txBody>
      </p:sp>
    </p:spTree>
    <p:extLst>
      <p:ext uri="{BB962C8B-B14F-4D97-AF65-F5344CB8AC3E}">
        <p14:creationId xmlns:p14="http://schemas.microsoft.com/office/powerpoint/2010/main" val="1448771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496ADF2-09EE-4E4D-9F05-24EDD13CC9A5}" type="slidenum">
              <a:rPr lang="en-US" smtClean="0"/>
              <a:pPr>
                <a:defRPr/>
              </a:pPr>
              <a:t>‹#›</a:t>
            </a:fld>
            <a:endParaRPr lang="en-US"/>
          </a:p>
        </p:txBody>
      </p:sp>
    </p:spTree>
    <p:extLst>
      <p:ext uri="{BB962C8B-B14F-4D97-AF65-F5344CB8AC3E}">
        <p14:creationId xmlns:p14="http://schemas.microsoft.com/office/powerpoint/2010/main" val="198977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5CD23EC2-F915-4271-978A-71545C58382B}" type="slidenum">
              <a:rPr lang="en-US" smtClean="0"/>
              <a:pPr>
                <a:defRPr/>
              </a:pPr>
              <a:t>‹#›</a:t>
            </a:fld>
            <a:endParaRPr lang="en-US"/>
          </a:p>
        </p:txBody>
      </p:sp>
    </p:spTree>
    <p:extLst>
      <p:ext uri="{BB962C8B-B14F-4D97-AF65-F5344CB8AC3E}">
        <p14:creationId xmlns:p14="http://schemas.microsoft.com/office/powerpoint/2010/main" val="291855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A6DA5603-8F4C-4976-B49F-AF02BF715265}" type="slidenum">
              <a:rPr lang="en-US" smtClean="0"/>
              <a:pPr>
                <a:defRPr/>
              </a:pPr>
              <a:t>‹#›</a:t>
            </a:fld>
            <a:endParaRPr lang="en-US"/>
          </a:p>
        </p:txBody>
      </p:sp>
    </p:spTree>
    <p:extLst>
      <p:ext uri="{BB962C8B-B14F-4D97-AF65-F5344CB8AC3E}">
        <p14:creationId xmlns:p14="http://schemas.microsoft.com/office/powerpoint/2010/main" val="35569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922CC152-814A-446C-9EF5-3F0AB488BFE6}" type="slidenum">
              <a:rPr lang="en-US" smtClean="0"/>
              <a:pPr>
                <a:defRPr/>
              </a:pPr>
              <a:t>‹#›</a:t>
            </a:fld>
            <a:endParaRPr lang="en-US"/>
          </a:p>
        </p:txBody>
      </p:sp>
    </p:spTree>
    <p:extLst>
      <p:ext uri="{BB962C8B-B14F-4D97-AF65-F5344CB8AC3E}">
        <p14:creationId xmlns:p14="http://schemas.microsoft.com/office/powerpoint/2010/main" val="314271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C44F40C0-AB80-4286-8488-BE06DF515554}" type="slidenum">
              <a:rPr lang="en-US" smtClean="0"/>
              <a:pPr>
                <a:defRPr/>
              </a:pPr>
              <a:t>‹#›</a:t>
            </a:fld>
            <a:endParaRPr lang="en-US"/>
          </a:p>
        </p:txBody>
      </p:sp>
    </p:spTree>
    <p:extLst>
      <p:ext uri="{BB962C8B-B14F-4D97-AF65-F5344CB8AC3E}">
        <p14:creationId xmlns:p14="http://schemas.microsoft.com/office/powerpoint/2010/main" val="423899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6115164D-99B7-479B-A59F-9AE2E755C250}" type="slidenum">
              <a:rPr lang="en-US" smtClean="0"/>
              <a:pPr>
                <a:defRPr/>
              </a:pPr>
              <a:t>‹#›</a:t>
            </a:fld>
            <a:endParaRPr lang="en-US"/>
          </a:p>
        </p:txBody>
      </p:sp>
    </p:spTree>
    <p:extLst>
      <p:ext uri="{BB962C8B-B14F-4D97-AF65-F5344CB8AC3E}">
        <p14:creationId xmlns:p14="http://schemas.microsoft.com/office/powerpoint/2010/main" val="211238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F6B3BB72-2F88-4270-8961-DC64CF0CFB59}" type="slidenum">
              <a:rPr lang="en-US" smtClean="0"/>
              <a:pPr>
                <a:defRPr/>
              </a:pPr>
              <a:t>‹#›</a:t>
            </a:fld>
            <a:endParaRPr lang="en-US"/>
          </a:p>
        </p:txBody>
      </p:sp>
    </p:spTree>
    <p:extLst>
      <p:ext uri="{BB962C8B-B14F-4D97-AF65-F5344CB8AC3E}">
        <p14:creationId xmlns:p14="http://schemas.microsoft.com/office/powerpoint/2010/main" val="142620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91A3521D-BDBD-41DF-B5F2-FFDE09FD6DB3}" type="slidenum">
              <a:rPr lang="en-US" smtClean="0"/>
              <a:pPr>
                <a:defRPr/>
              </a:pPr>
              <a:t>‹#›</a:t>
            </a:fld>
            <a:endParaRPr lang="en-US"/>
          </a:p>
        </p:txBody>
      </p:sp>
    </p:spTree>
    <p:extLst>
      <p:ext uri="{BB962C8B-B14F-4D97-AF65-F5344CB8AC3E}">
        <p14:creationId xmlns:p14="http://schemas.microsoft.com/office/powerpoint/2010/main" val="169422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1514E82B-7A9A-4522-8778-5F4A7D657719}" type="slidenum">
              <a:rPr lang="en-US" smtClean="0"/>
              <a:pPr>
                <a:defRPr/>
              </a:pPr>
              <a:t>‹#›</a:t>
            </a:fld>
            <a:endParaRPr lang="en-US"/>
          </a:p>
        </p:txBody>
      </p:sp>
    </p:spTree>
    <p:extLst>
      <p:ext uri="{BB962C8B-B14F-4D97-AF65-F5344CB8AC3E}">
        <p14:creationId xmlns:p14="http://schemas.microsoft.com/office/powerpoint/2010/main" val="426940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67D20867-2E32-405C-8C72-2BFABA8FE0DB}" type="slidenum">
              <a:rPr lang="en-US" smtClean="0"/>
              <a:pPr>
                <a:defRPr/>
              </a:pPr>
              <a:t>‹#›</a:t>
            </a:fld>
            <a:endParaRPr lang="en-US"/>
          </a:p>
        </p:txBody>
      </p:sp>
    </p:spTree>
    <p:extLst>
      <p:ext uri="{BB962C8B-B14F-4D97-AF65-F5344CB8AC3E}">
        <p14:creationId xmlns:p14="http://schemas.microsoft.com/office/powerpoint/2010/main" val="3662982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ceq.texas.gov/field/cefoumform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ceq.texas.gov/assets/public/compliance/field_ops/fod_forms/upset/form_10360.pdf" TargetMode="External"/><Relationship Id="rId2" Type="http://schemas.openxmlformats.org/officeDocument/2006/relationships/hyperlink" Target="https://www.tceq.texas.gov/assets/public/compliance/field_ops/fod_forms/upset/eefguid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PDWS@tceq.texas.gov" TargetMode="External"/><Relationship Id="rId13" Type="http://schemas.openxmlformats.org/officeDocument/2006/relationships/hyperlink" Target="mailto:registry@tceq.texas.gov" TargetMode="External"/><Relationship Id="rId3" Type="http://schemas.openxmlformats.org/officeDocument/2006/relationships/hyperlink" Target="mailto:PGP@tceq.texas.gov" TargetMode="External"/><Relationship Id="rId7" Type="http://schemas.openxmlformats.org/officeDocument/2006/relationships/hyperlink" Target="mailto:P2@tceq.texas.gov" TargetMode="External"/><Relationship Id="rId12" Type="http://schemas.openxmlformats.org/officeDocument/2006/relationships/hyperlink" Target="mailto:swpermit@tceq.texas.gov" TargetMode="External"/><Relationship Id="rId2" Type="http://schemas.openxmlformats.org/officeDocument/2006/relationships/hyperlink" Target="mailto:steers@tceq.texas.gov" TargetMode="External"/><Relationship Id="rId1" Type="http://schemas.openxmlformats.org/officeDocument/2006/relationships/slideLayout" Target="../slideLayouts/slideLayout2.xml"/><Relationship Id="rId6" Type="http://schemas.openxmlformats.org/officeDocument/2006/relationships/hyperlink" Target="mailto:aqp@tceq.texas.gov" TargetMode="External"/><Relationship Id="rId11" Type="http://schemas.openxmlformats.org/officeDocument/2006/relationships/hyperlink" Target="mailto:CAFO@tceq.texas.gov" TargetMode="External"/><Relationship Id="rId5" Type="http://schemas.openxmlformats.org/officeDocument/2006/relationships/hyperlink" Target="mailto:netdmr@tceq.texas.gov" TargetMode="External"/><Relationship Id="rId10" Type="http://schemas.openxmlformats.org/officeDocument/2006/relationships/hyperlink" Target="mailto:elvi.yzaguirre@tceq.texas.gov" TargetMode="External"/><Relationship Id="rId4" Type="http://schemas.openxmlformats.org/officeDocument/2006/relationships/hyperlink" Target="mailto:APO@tceq.texas.gov" TargetMode="External"/><Relationship Id="rId9" Type="http://schemas.openxmlformats.org/officeDocument/2006/relationships/hyperlink" Target="mailto:psinvent@tceq.texas.gov"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Emissions Events</a:t>
            </a:r>
            <a:endParaRPr lang="en-US" sz="4800" dirty="0"/>
          </a:p>
        </p:txBody>
      </p:sp>
      <p:sp>
        <p:nvSpPr>
          <p:cNvPr id="3" name="Subtitle 2"/>
          <p:cNvSpPr>
            <a:spLocks noGrp="1"/>
          </p:cNvSpPr>
          <p:nvPr>
            <p:ph idx="1"/>
          </p:nvPr>
        </p:nvSpPr>
        <p:spPr/>
        <p:txBody>
          <a:bodyPr/>
          <a:lstStyle/>
          <a:p>
            <a:pPr algn="ctr"/>
            <a:r>
              <a:rPr lang="en-US" dirty="0" smtClean="0"/>
              <a:t>John Cotton, Work Leader </a:t>
            </a:r>
          </a:p>
          <a:p>
            <a:pPr algn="ctr"/>
            <a:r>
              <a:rPr lang="en-US" sz="2000" dirty="0" smtClean="0"/>
              <a:t>Office of Compliance and Enforcement </a:t>
            </a:r>
          </a:p>
          <a:p>
            <a:pPr algn="ctr"/>
            <a:r>
              <a:rPr lang="en-US" sz="2000" dirty="0" smtClean="0"/>
              <a:t>Region 10 - Beaumont</a:t>
            </a:r>
          </a:p>
          <a:p>
            <a:pPr algn="ctr"/>
            <a:endParaRPr lang="en-US" sz="2000" dirty="0" smtClean="0"/>
          </a:p>
          <a:p>
            <a:pPr algn="ctr"/>
            <a:endParaRPr lang="en-US" dirty="0" smtClean="0"/>
          </a:p>
          <a:p>
            <a:pPr algn="ctr"/>
            <a:r>
              <a:rPr lang="en-US" dirty="0" smtClean="0"/>
              <a:t>Pratima Singh, Team Leader</a:t>
            </a:r>
          </a:p>
          <a:p>
            <a:pPr algn="ctr"/>
            <a:r>
              <a:rPr lang="en-US" sz="2000" dirty="0"/>
              <a:t>Office of Compliance and Enforcement </a:t>
            </a:r>
          </a:p>
          <a:p>
            <a:pPr algn="ctr"/>
            <a:r>
              <a:rPr lang="en-US" sz="2000" dirty="0" smtClean="0"/>
              <a:t>Region 10 - Beaumont</a:t>
            </a:r>
            <a:endParaRPr lang="en-US" sz="2000" dirty="0"/>
          </a:p>
        </p:txBody>
      </p:sp>
    </p:spTree>
    <p:extLst>
      <p:ext uri="{BB962C8B-B14F-4D97-AF65-F5344CB8AC3E}">
        <p14:creationId xmlns:p14="http://schemas.microsoft.com/office/powerpoint/2010/main" val="119274787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Maintenance/Startup/Shutdown</a:t>
            </a:r>
            <a:endParaRPr lang="en-US" dirty="0"/>
          </a:p>
        </p:txBody>
      </p:sp>
      <p:graphicFrame>
        <p:nvGraphicFramePr>
          <p:cNvPr id="5" name="Content Placeholder 4"/>
          <p:cNvGraphicFramePr>
            <a:graphicFrameLocks noGrp="1"/>
          </p:cNvGraphicFramePr>
          <p:nvPr>
            <p:ph idx="1"/>
            <p:extLst/>
          </p:nvPr>
        </p:nvGraphicFramePr>
        <p:xfrm>
          <a:off x="1066800" y="1981200"/>
          <a:ext cx="7543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072501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or Record?</a:t>
            </a:r>
            <a:endParaRPr lang="en-US" dirty="0"/>
          </a:p>
        </p:txBody>
      </p:sp>
      <p:sp>
        <p:nvSpPr>
          <p:cNvPr id="3" name="Content Placeholder 2"/>
          <p:cNvSpPr>
            <a:spLocks noGrp="1"/>
          </p:cNvSpPr>
          <p:nvPr>
            <p:ph idx="1"/>
          </p:nvPr>
        </p:nvSpPr>
        <p:spPr/>
        <p:txBody>
          <a:bodyPr/>
          <a:lstStyle/>
          <a:p>
            <a:r>
              <a:rPr lang="en-US" dirty="0" smtClean="0"/>
              <a:t>Released to Atmosphere ≥ Reportable Quantity (RQ) above Authorized Limit within 24 hour period</a:t>
            </a:r>
          </a:p>
          <a:p>
            <a:pPr lvl="1"/>
            <a:r>
              <a:rPr lang="en-US" dirty="0" smtClean="0"/>
              <a:t> Mixtures</a:t>
            </a:r>
          </a:p>
          <a:p>
            <a:pPr lvl="1"/>
            <a:r>
              <a:rPr lang="en-US" dirty="0" smtClean="0"/>
              <a:t> Boilers and Combustion Turbines</a:t>
            </a:r>
          </a:p>
          <a:p>
            <a:endParaRPr lang="en-US" dirty="0"/>
          </a:p>
          <a:p>
            <a:pPr lvl="1"/>
            <a:endParaRPr lang="en-US" dirty="0" smtClean="0"/>
          </a:p>
          <a:p>
            <a:pPr lvl="1"/>
            <a:endParaRPr lang="en-US" dirty="0"/>
          </a:p>
        </p:txBody>
      </p:sp>
    </p:spTree>
    <p:extLst>
      <p:ext uri="{BB962C8B-B14F-4D97-AF65-F5344CB8AC3E}">
        <p14:creationId xmlns:p14="http://schemas.microsoft.com/office/powerpoint/2010/main" val="296672391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RQ Lists</a:t>
            </a:r>
            <a:endParaRPr lang="en-US" dirty="0"/>
          </a:p>
        </p:txBody>
      </p:sp>
      <p:sp>
        <p:nvSpPr>
          <p:cNvPr id="3" name="Content Placeholder 2"/>
          <p:cNvSpPr>
            <a:spLocks noGrp="1"/>
          </p:cNvSpPr>
          <p:nvPr>
            <p:ph idx="1"/>
          </p:nvPr>
        </p:nvSpPr>
        <p:spPr/>
        <p:txBody>
          <a:bodyPr/>
          <a:lstStyle/>
          <a:p>
            <a:r>
              <a:rPr lang="en-US" dirty="0" smtClean="0"/>
              <a:t>40 CFR 302</a:t>
            </a:r>
            <a:br>
              <a:rPr lang="en-US" dirty="0" smtClean="0"/>
            </a:br>
            <a:endParaRPr lang="en-US" dirty="0" smtClean="0"/>
          </a:p>
          <a:p>
            <a:r>
              <a:rPr lang="en-US" dirty="0" smtClean="0"/>
              <a:t>40 CFR 355</a:t>
            </a:r>
            <a:br>
              <a:rPr lang="en-US" dirty="0" smtClean="0"/>
            </a:br>
            <a:endParaRPr lang="en-US" dirty="0" smtClean="0"/>
          </a:p>
          <a:p>
            <a:r>
              <a:rPr lang="en-US" dirty="0" smtClean="0"/>
              <a:t>30 TAC 101.1 (89)</a:t>
            </a:r>
            <a:br>
              <a:rPr lang="en-US" dirty="0" smtClean="0"/>
            </a:br>
            <a:endParaRPr lang="en-US" dirty="0" smtClean="0"/>
          </a:p>
          <a:p>
            <a:r>
              <a:rPr lang="en-US" dirty="0"/>
              <a:t>Default = 100 lbs. (if not listed)</a:t>
            </a:r>
          </a:p>
          <a:p>
            <a:endParaRPr lang="en-US" dirty="0"/>
          </a:p>
        </p:txBody>
      </p:sp>
    </p:spTree>
    <p:extLst>
      <p:ext uri="{BB962C8B-B14F-4D97-AF65-F5344CB8AC3E}">
        <p14:creationId xmlns:p14="http://schemas.microsoft.com/office/powerpoint/2010/main" val="204049594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 Opacity</a:t>
            </a:r>
            <a:endParaRPr lang="en-US" dirty="0"/>
          </a:p>
        </p:txBody>
      </p:sp>
      <p:sp>
        <p:nvSpPr>
          <p:cNvPr id="3" name="Content Placeholder 2"/>
          <p:cNvSpPr>
            <a:spLocks noGrp="1"/>
          </p:cNvSpPr>
          <p:nvPr>
            <p:ph idx="1"/>
          </p:nvPr>
        </p:nvSpPr>
        <p:spPr>
          <a:xfrm>
            <a:off x="955343" y="1953905"/>
            <a:ext cx="7887269" cy="4283122"/>
          </a:xfrm>
        </p:spPr>
        <p:txBody>
          <a:bodyPr/>
          <a:lstStyle/>
          <a:p>
            <a:pPr marL="0" indent="0">
              <a:buNone/>
            </a:pPr>
            <a:endParaRPr lang="en-US" dirty="0" smtClean="0"/>
          </a:p>
          <a:p>
            <a:r>
              <a:rPr lang="en-US" dirty="0" smtClean="0"/>
              <a:t>Opacity at least 15 additional percentage points above a limit</a:t>
            </a:r>
            <a:endParaRPr lang="en-US" dirty="0"/>
          </a:p>
        </p:txBody>
      </p:sp>
    </p:spTree>
    <p:extLst>
      <p:ext uri="{BB962C8B-B14F-4D97-AF65-F5344CB8AC3E}">
        <p14:creationId xmlns:p14="http://schemas.microsoft.com/office/powerpoint/2010/main" val="250322734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idx="1"/>
          </p:nvPr>
        </p:nvSpPr>
        <p:spPr/>
        <p:txBody>
          <a:bodyPr/>
          <a:lstStyle/>
          <a:p>
            <a:pPr marL="342900" lvl="1" indent="-342900">
              <a:buClr>
                <a:srgbClr val="FFCC00"/>
              </a:buClr>
              <a:buSzPct val="70000"/>
              <a:buFont typeface="Wingdings" pitchFamily="2" charset="2"/>
              <a:buChar char="Ø"/>
            </a:pPr>
            <a:r>
              <a:rPr lang="en-US" dirty="0"/>
              <a:t>Regulated E</a:t>
            </a:r>
            <a:r>
              <a:rPr lang="en-US" dirty="0" smtClean="0"/>
              <a:t>ntity: defined in 30 TAC §101.1</a:t>
            </a:r>
          </a:p>
          <a:p>
            <a:pPr marL="742950" lvl="2" indent="-342900">
              <a:buClr>
                <a:srgbClr val="FFCC00"/>
              </a:buClr>
              <a:buFont typeface="Wingdings" pitchFamily="2" charset="2"/>
              <a:buChar char="Ø"/>
            </a:pPr>
            <a:r>
              <a:rPr lang="en-US" dirty="0" smtClean="0"/>
              <a:t>Location based</a:t>
            </a:r>
          </a:p>
          <a:p>
            <a:pPr marL="742950" lvl="2" indent="-342900">
              <a:buClr>
                <a:srgbClr val="FFCC00"/>
              </a:buClr>
              <a:buFont typeface="Wingdings" pitchFamily="2" charset="2"/>
              <a:buChar char="Ø"/>
            </a:pPr>
            <a:r>
              <a:rPr lang="en-US" dirty="0" smtClean="0"/>
              <a:t>Same </a:t>
            </a:r>
            <a:r>
              <a:rPr lang="en-US" dirty="0" smtClean="0"/>
              <a:t>owner / operator</a:t>
            </a:r>
            <a:endParaRPr lang="en-US" dirty="0" smtClean="0"/>
          </a:p>
          <a:p>
            <a:pPr marL="742950" lvl="2" indent="-342900">
              <a:buClr>
                <a:srgbClr val="FFCC00"/>
              </a:buClr>
              <a:buFont typeface="Wingdings" pitchFamily="2" charset="2"/>
              <a:buChar char="Ø"/>
            </a:pPr>
            <a:r>
              <a:rPr lang="en-US" dirty="0" smtClean="0"/>
              <a:t>Pipelines are county-based</a:t>
            </a:r>
          </a:p>
          <a:p>
            <a:pPr marL="742950" lvl="2" indent="-342900">
              <a:buClr>
                <a:srgbClr val="FFCC00"/>
              </a:buClr>
              <a:buFont typeface="Wingdings" pitchFamily="2" charset="2"/>
              <a:buChar char="Ø"/>
            </a:pPr>
            <a:r>
              <a:rPr lang="en-US" dirty="0" smtClean="0"/>
              <a:t>Includes</a:t>
            </a:r>
          </a:p>
          <a:p>
            <a:pPr marL="1200150" lvl="3" indent="-342900">
              <a:buClr>
                <a:srgbClr val="FFCC00"/>
              </a:buClr>
              <a:buFont typeface="Wingdings" pitchFamily="2" charset="2"/>
              <a:buChar char="Ø"/>
            </a:pPr>
            <a:r>
              <a:rPr lang="en-US" dirty="0" smtClean="0"/>
              <a:t>Regulated units</a:t>
            </a:r>
          </a:p>
          <a:p>
            <a:pPr marL="1200150" lvl="3" indent="-342900">
              <a:buClr>
                <a:srgbClr val="FFCC00"/>
              </a:buClr>
              <a:buFont typeface="Wingdings" pitchFamily="2" charset="2"/>
              <a:buChar char="Ø"/>
            </a:pPr>
            <a:r>
              <a:rPr lang="en-US" dirty="0" smtClean="0"/>
              <a:t>Facilities</a:t>
            </a:r>
          </a:p>
          <a:p>
            <a:pPr marL="1200150" lvl="3" indent="-342900">
              <a:buClr>
                <a:srgbClr val="FFCC00"/>
              </a:buClr>
              <a:buFont typeface="Wingdings" pitchFamily="2" charset="2"/>
              <a:buChar char="Ø"/>
            </a:pPr>
            <a:r>
              <a:rPr lang="en-US" dirty="0" smtClean="0"/>
              <a:t>Equipment</a:t>
            </a:r>
          </a:p>
          <a:p>
            <a:pPr marL="1200150" lvl="3" indent="-342900">
              <a:buClr>
                <a:srgbClr val="FFCC00"/>
              </a:buClr>
              <a:buFont typeface="Wingdings" pitchFamily="2" charset="2"/>
              <a:buChar char="Ø"/>
            </a:pPr>
            <a:r>
              <a:rPr lang="en-US" dirty="0" smtClean="0"/>
              <a:t>Structures</a:t>
            </a:r>
          </a:p>
          <a:p>
            <a:pPr marL="1200150" lvl="3" indent="-342900">
              <a:buClr>
                <a:srgbClr val="FFCC00"/>
              </a:buClr>
              <a:buFont typeface="Wingdings" pitchFamily="2" charset="2"/>
              <a:buChar char="Ø"/>
            </a:pPr>
            <a:r>
              <a:rPr lang="en-US" dirty="0" smtClean="0"/>
              <a:t>Sources</a:t>
            </a:r>
          </a:p>
          <a:p>
            <a:pPr marL="342900" lvl="1" indent="-342900">
              <a:buClr>
                <a:srgbClr val="FFCC00"/>
              </a:buClr>
              <a:buSzPct val="70000"/>
              <a:buFont typeface="Wingdings" pitchFamily="2" charset="2"/>
              <a:buChar char="Ø"/>
            </a:pPr>
            <a:endParaRPr lang="en-US" dirty="0"/>
          </a:p>
          <a:p>
            <a:pPr marL="0" indent="0">
              <a:buNone/>
            </a:pPr>
            <a:endParaRPr lang="en-US" dirty="0"/>
          </a:p>
        </p:txBody>
      </p:sp>
    </p:spTree>
    <p:extLst>
      <p:ext uri="{BB962C8B-B14F-4D97-AF65-F5344CB8AC3E}">
        <p14:creationId xmlns:p14="http://schemas.microsoft.com/office/powerpoint/2010/main" val="113081264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STEERS</a:t>
            </a:r>
          </a:p>
        </p:txBody>
      </p:sp>
      <p:sp>
        <p:nvSpPr>
          <p:cNvPr id="3" name="Content Placeholder 2"/>
          <p:cNvSpPr>
            <a:spLocks noGrp="1"/>
          </p:cNvSpPr>
          <p:nvPr>
            <p:ph idx="1"/>
          </p:nvPr>
        </p:nvSpPr>
        <p:spPr/>
        <p:txBody>
          <a:bodyPr/>
          <a:lstStyle/>
          <a:p>
            <a:r>
              <a:rPr lang="en-US" dirty="0" smtClean="0"/>
              <a:t>STEERS: State of Texas Environmental Electronic Reporting System</a:t>
            </a:r>
          </a:p>
          <a:p>
            <a:r>
              <a:rPr lang="en-US" dirty="0" smtClean="0"/>
              <a:t>Emissions Events: use Air Emissions and Maintenance Events (AEME) module in STEERS</a:t>
            </a:r>
            <a:endParaRPr lang="en-US" dirty="0"/>
          </a:p>
        </p:txBody>
      </p:sp>
    </p:spTree>
    <p:extLst>
      <p:ext uri="{BB962C8B-B14F-4D97-AF65-F5344CB8AC3E}">
        <p14:creationId xmlns:p14="http://schemas.microsoft.com/office/powerpoint/2010/main" val="144383235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STEERS Reporting Required</a:t>
            </a:r>
          </a:p>
        </p:txBody>
      </p:sp>
      <p:sp>
        <p:nvSpPr>
          <p:cNvPr id="3" name="Content Placeholder 2"/>
          <p:cNvSpPr>
            <a:spLocks noGrp="1"/>
          </p:cNvSpPr>
          <p:nvPr>
            <p:ph idx="1"/>
          </p:nvPr>
        </p:nvSpPr>
        <p:spPr/>
        <p:txBody>
          <a:bodyPr/>
          <a:lstStyle/>
          <a:p>
            <a:r>
              <a:rPr lang="en-US" dirty="0" smtClean="0"/>
              <a:t>Except:</a:t>
            </a:r>
          </a:p>
          <a:p>
            <a:pPr lvl="1"/>
            <a:r>
              <a:rPr lang="en-US" dirty="0" smtClean="0"/>
              <a:t>Small businesses</a:t>
            </a:r>
          </a:p>
          <a:p>
            <a:pPr lvl="2"/>
            <a:r>
              <a:rPr lang="en-US" dirty="0" smtClean="0"/>
              <a:t>Less than 100 employees or less than $1 million in gross receipts</a:t>
            </a:r>
          </a:p>
          <a:p>
            <a:pPr lvl="1"/>
            <a:r>
              <a:rPr lang="en-US" dirty="0" smtClean="0"/>
              <a:t>When STEERS is down at the agency</a:t>
            </a:r>
          </a:p>
          <a:p>
            <a:pPr lvl="1"/>
            <a:r>
              <a:rPr lang="en-US" dirty="0" smtClean="0"/>
              <a:t>When reported under the Spill Rules </a:t>
            </a:r>
          </a:p>
          <a:p>
            <a:pPr marL="457200" lvl="1" indent="0">
              <a:buNone/>
            </a:pPr>
            <a:r>
              <a:rPr lang="en-US" dirty="0"/>
              <a:t>	</a:t>
            </a:r>
            <a:r>
              <a:rPr lang="en-US" dirty="0" smtClean="0"/>
              <a:t>(30 TAC Chapter 327)</a:t>
            </a:r>
            <a:endParaRPr lang="en-US" dirty="0"/>
          </a:p>
        </p:txBody>
      </p:sp>
    </p:spTree>
    <p:extLst>
      <p:ext uri="{BB962C8B-B14F-4D97-AF65-F5344CB8AC3E}">
        <p14:creationId xmlns:p14="http://schemas.microsoft.com/office/powerpoint/2010/main" val="358393984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STEERS</a:t>
            </a:r>
          </a:p>
        </p:txBody>
      </p:sp>
      <p:sp>
        <p:nvSpPr>
          <p:cNvPr id="3" name="Content Placeholder 2"/>
          <p:cNvSpPr>
            <a:spLocks noGrp="1"/>
          </p:cNvSpPr>
          <p:nvPr>
            <p:ph idx="1"/>
          </p:nvPr>
        </p:nvSpPr>
        <p:spPr>
          <a:xfrm>
            <a:off x="914400" y="1981200"/>
            <a:ext cx="7696200" cy="4648200"/>
          </a:xfrm>
        </p:spPr>
        <p:txBody>
          <a:bodyPr/>
          <a:lstStyle/>
          <a:p>
            <a:pPr marL="0" indent="0">
              <a:buNone/>
            </a:pPr>
            <a:r>
              <a:rPr lang="en-US" dirty="0" smtClean="0"/>
              <a:t>When faxing an emissions event report:</a:t>
            </a:r>
          </a:p>
          <a:p>
            <a:pPr lvl="1"/>
            <a:r>
              <a:rPr lang="en-US" dirty="0" smtClean="0"/>
              <a:t>Use Form 10360, follow instructions</a:t>
            </a:r>
          </a:p>
          <a:p>
            <a:pPr lvl="1"/>
            <a:r>
              <a:rPr lang="en-US" dirty="0" smtClean="0"/>
              <a:t>Form can be found at:</a:t>
            </a:r>
          </a:p>
          <a:p>
            <a:pPr marL="454914" lvl="1" indent="0">
              <a:buNone/>
            </a:pPr>
            <a:r>
              <a:rPr lang="en-US" u="sng" dirty="0">
                <a:hlinkClick r:id="rId3"/>
              </a:rPr>
              <a:t>http://</a:t>
            </a:r>
            <a:r>
              <a:rPr lang="en-US" u="sng" dirty="0" smtClean="0">
                <a:hlinkClick r:id="rId3"/>
              </a:rPr>
              <a:t>www.tceq.texas.gov/field/cefoumforms.html</a:t>
            </a:r>
            <a:endParaRPr lang="en-US" dirty="0" smtClean="0"/>
          </a:p>
          <a:p>
            <a:pPr lvl="1"/>
            <a:r>
              <a:rPr lang="en-US" dirty="0" smtClean="0"/>
              <a:t>Recommend downloading and printing the form and instructions – having it available when your computer or internet connection fails.</a:t>
            </a:r>
            <a:endParaRPr lang="en-US" dirty="0"/>
          </a:p>
        </p:txBody>
      </p:sp>
    </p:spTree>
    <p:extLst>
      <p:ext uri="{BB962C8B-B14F-4D97-AF65-F5344CB8AC3E}">
        <p14:creationId xmlns:p14="http://schemas.microsoft.com/office/powerpoint/2010/main" val="96919480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495" t="9377" r="9289" b="33243"/>
          <a:stretch/>
        </p:blipFill>
        <p:spPr bwMode="auto">
          <a:xfrm>
            <a:off x="228600" y="914400"/>
            <a:ext cx="8678217" cy="518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507007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Notification</a:t>
            </a:r>
            <a:endParaRPr lang="en-US" dirty="0"/>
          </a:p>
        </p:txBody>
      </p:sp>
      <p:pic>
        <p:nvPicPr>
          <p:cNvPr id="4" name="Content Placeholder 3"/>
          <p:cNvPicPr>
            <a:picLocks noGrp="1"/>
          </p:cNvPicPr>
          <p:nvPr>
            <p:ph idx="1"/>
          </p:nvPr>
        </p:nvPicPr>
        <p:blipFill>
          <a:blip r:embed="rId3"/>
          <a:stretch>
            <a:fillRect/>
          </a:stretch>
        </p:blipFill>
        <p:spPr>
          <a:xfrm>
            <a:off x="1600200" y="2133600"/>
            <a:ext cx="6629400" cy="4495800"/>
          </a:xfrm>
          <a:prstGeom prst="rect">
            <a:avLst/>
          </a:prstGeom>
        </p:spPr>
      </p:pic>
    </p:spTree>
    <p:extLst>
      <p:ext uri="{BB962C8B-B14F-4D97-AF65-F5344CB8AC3E}">
        <p14:creationId xmlns:p14="http://schemas.microsoft.com/office/powerpoint/2010/main" val="399864801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Emissions Events (EE): The Process </a:t>
            </a:r>
          </a:p>
          <a:p>
            <a:endParaRPr lang="en-US" dirty="0" smtClean="0"/>
          </a:p>
          <a:p>
            <a:pPr lvl="1"/>
            <a:r>
              <a:rPr lang="en-US" dirty="0"/>
              <a:t> </a:t>
            </a:r>
            <a:r>
              <a:rPr lang="en-US" dirty="0" smtClean="0"/>
              <a:t>Regulated </a:t>
            </a:r>
            <a:r>
              <a:rPr lang="en-US" dirty="0"/>
              <a:t>E</a:t>
            </a:r>
            <a:r>
              <a:rPr lang="en-US" dirty="0" smtClean="0"/>
              <a:t>ntity (RE) - Requirements </a:t>
            </a:r>
          </a:p>
          <a:p>
            <a:pPr marL="457200" lvl="1" indent="0">
              <a:buNone/>
            </a:pPr>
            <a:endParaRPr lang="en-US" dirty="0" smtClean="0"/>
          </a:p>
          <a:p>
            <a:pPr lvl="1"/>
            <a:r>
              <a:rPr lang="en-US" dirty="0"/>
              <a:t> </a:t>
            </a:r>
            <a:r>
              <a:rPr lang="en-US" dirty="0" smtClean="0"/>
              <a:t>TCEQ – Upset / Maintenance Level 3 (UML3) Investigation</a:t>
            </a:r>
          </a:p>
          <a:p>
            <a:pPr lvl="1"/>
            <a:endParaRPr lang="en-US" dirty="0" smtClean="0"/>
          </a:p>
          <a:p>
            <a:pPr lvl="1"/>
            <a:r>
              <a:rPr lang="en-US" dirty="0"/>
              <a:t> </a:t>
            </a:r>
            <a:r>
              <a:rPr lang="en-US" dirty="0" smtClean="0"/>
              <a:t>Situations – Common </a:t>
            </a:r>
            <a:r>
              <a:rPr lang="en-US" dirty="0"/>
              <a:t>&amp;</a:t>
            </a:r>
            <a:r>
              <a:rPr lang="en-US" dirty="0" smtClean="0"/>
              <a:t> Unique</a:t>
            </a:r>
          </a:p>
          <a:p>
            <a:pPr marL="68580" indent="0">
              <a:buNone/>
            </a:pPr>
            <a:endParaRPr lang="en-US" dirty="0"/>
          </a:p>
        </p:txBody>
      </p:sp>
    </p:spTree>
    <p:extLst>
      <p:ext uri="{BB962C8B-B14F-4D97-AF65-F5344CB8AC3E}">
        <p14:creationId xmlns:p14="http://schemas.microsoft.com/office/powerpoint/2010/main" val="132465212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Notification (cont’d)</a:t>
            </a:r>
            <a:endParaRPr lang="en-US" dirty="0"/>
          </a:p>
        </p:txBody>
      </p:sp>
      <p:pic>
        <p:nvPicPr>
          <p:cNvPr id="4" name="Content Placeholder 3"/>
          <p:cNvPicPr>
            <a:picLocks noGrp="1" noChangeAspect="1"/>
          </p:cNvPicPr>
          <p:nvPr>
            <p:ph idx="1"/>
          </p:nvPr>
        </p:nvPicPr>
        <p:blipFill>
          <a:blip r:embed="rId2"/>
          <a:stretch>
            <a:fillRect/>
          </a:stretch>
        </p:blipFill>
        <p:spPr>
          <a:xfrm>
            <a:off x="976682" y="2590800"/>
            <a:ext cx="7983499" cy="3810000"/>
          </a:xfrm>
          <a:prstGeom prst="rect">
            <a:avLst/>
          </a:prstGeom>
        </p:spPr>
      </p:pic>
    </p:spTree>
    <p:extLst>
      <p:ext uri="{BB962C8B-B14F-4D97-AF65-F5344CB8AC3E}">
        <p14:creationId xmlns:p14="http://schemas.microsoft.com/office/powerpoint/2010/main" val="253870588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a:t>
            </a:r>
            <a:endParaRPr lang="en-US" dirty="0"/>
          </a:p>
        </p:txBody>
      </p:sp>
      <p:pic>
        <p:nvPicPr>
          <p:cNvPr id="4" name="Content Placeholder 3"/>
          <p:cNvPicPr>
            <a:picLocks noGrp="1" noChangeAspect="1"/>
          </p:cNvPicPr>
          <p:nvPr>
            <p:ph idx="1"/>
          </p:nvPr>
        </p:nvPicPr>
        <p:blipFill>
          <a:blip r:embed="rId3"/>
          <a:stretch>
            <a:fillRect/>
          </a:stretch>
        </p:blipFill>
        <p:spPr>
          <a:xfrm>
            <a:off x="1981200" y="2057400"/>
            <a:ext cx="5542930" cy="4114800"/>
          </a:xfrm>
          <a:prstGeom prst="rect">
            <a:avLst/>
          </a:prstGeom>
        </p:spPr>
      </p:pic>
    </p:spTree>
    <p:extLst>
      <p:ext uri="{BB962C8B-B14F-4D97-AF65-F5344CB8AC3E}">
        <p14:creationId xmlns:p14="http://schemas.microsoft.com/office/powerpoint/2010/main" val="99965899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 (cont’d)</a:t>
            </a:r>
            <a:endParaRPr lang="en-US" dirty="0"/>
          </a:p>
        </p:txBody>
      </p:sp>
      <p:pic>
        <p:nvPicPr>
          <p:cNvPr id="4" name="Content Placeholder 3"/>
          <p:cNvPicPr>
            <a:picLocks noGrp="1"/>
          </p:cNvPicPr>
          <p:nvPr>
            <p:ph idx="1"/>
          </p:nvPr>
        </p:nvPicPr>
        <p:blipFill>
          <a:blip r:embed="rId2"/>
          <a:stretch>
            <a:fillRect/>
          </a:stretch>
        </p:blipFill>
        <p:spPr>
          <a:xfrm>
            <a:off x="1066800" y="3357044"/>
            <a:ext cx="7543800" cy="1363112"/>
          </a:xfrm>
          <a:prstGeom prst="rect">
            <a:avLst/>
          </a:prstGeom>
        </p:spPr>
      </p:pic>
    </p:spTree>
    <p:extLst>
      <p:ext uri="{BB962C8B-B14F-4D97-AF65-F5344CB8AC3E}">
        <p14:creationId xmlns:p14="http://schemas.microsoft.com/office/powerpoint/2010/main" val="3524354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TCEQ Form 10360</a:t>
            </a:r>
            <a:endParaRPr lang="en-US" dirty="0"/>
          </a:p>
        </p:txBody>
      </p:sp>
      <p:pic>
        <p:nvPicPr>
          <p:cNvPr id="4" name="Content Placeholder 3"/>
          <p:cNvPicPr>
            <a:picLocks noGrp="1" noChangeAspect="1"/>
          </p:cNvPicPr>
          <p:nvPr>
            <p:ph idx="1"/>
          </p:nvPr>
        </p:nvPicPr>
        <p:blipFill>
          <a:blip r:embed="rId2"/>
          <a:stretch>
            <a:fillRect/>
          </a:stretch>
        </p:blipFill>
        <p:spPr>
          <a:xfrm>
            <a:off x="2909887" y="1780036"/>
            <a:ext cx="3857625" cy="4707610"/>
          </a:xfrm>
          <a:prstGeom prst="rect">
            <a:avLst/>
          </a:prstGeom>
        </p:spPr>
      </p:pic>
      <p:sp>
        <p:nvSpPr>
          <p:cNvPr id="5" name="TextBox 4"/>
          <p:cNvSpPr txBox="1"/>
          <p:nvPr/>
        </p:nvSpPr>
        <p:spPr>
          <a:xfrm>
            <a:off x="0" y="6553200"/>
            <a:ext cx="10058400" cy="338554"/>
          </a:xfrm>
          <a:prstGeom prst="rect">
            <a:avLst/>
          </a:prstGeom>
          <a:noFill/>
        </p:spPr>
        <p:txBody>
          <a:bodyPr wrap="square" rtlCol="0">
            <a:spAutoFit/>
          </a:bodyPr>
          <a:lstStyle/>
          <a:p>
            <a:r>
              <a:rPr lang="en-US" sz="1600" dirty="0"/>
              <a:t>https://www.tceq.texas.gov/assets/public/compliance/field_ops/fod_forms/upset/form_10360.pdf</a:t>
            </a:r>
          </a:p>
        </p:txBody>
      </p:sp>
    </p:spTree>
    <p:extLst>
      <p:ext uri="{BB962C8B-B14F-4D97-AF65-F5344CB8AC3E}">
        <p14:creationId xmlns:p14="http://schemas.microsoft.com/office/powerpoint/2010/main" val="15936820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a:t>
            </a:r>
            <a:r>
              <a:rPr lang="en-US" dirty="0" smtClean="0"/>
              <a:t>: TCEQ </a:t>
            </a:r>
            <a:r>
              <a:rPr lang="en-US" dirty="0"/>
              <a:t>Regional </a:t>
            </a:r>
            <a:r>
              <a:rPr lang="en-US" dirty="0" smtClean="0"/>
              <a:t>Office</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103" t="20367" r="12586" b="19019"/>
          <a:stretch/>
        </p:blipFill>
        <p:spPr bwMode="auto">
          <a:xfrm>
            <a:off x="2514600" y="1830413"/>
            <a:ext cx="4800600" cy="478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15394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FAX Numbers</a:t>
            </a:r>
            <a:endParaRPr lang="en-US" dirty="0"/>
          </a:p>
        </p:txBody>
      </p:sp>
      <p:pic>
        <p:nvPicPr>
          <p:cNvPr id="4" name="Content Placeholder 3"/>
          <p:cNvPicPr>
            <a:picLocks noGrp="1" noChangeAspect="1"/>
          </p:cNvPicPr>
          <p:nvPr>
            <p:ph idx="1"/>
          </p:nvPr>
        </p:nvPicPr>
        <p:blipFill>
          <a:blip r:embed="rId2"/>
          <a:stretch>
            <a:fillRect/>
          </a:stretch>
        </p:blipFill>
        <p:spPr>
          <a:xfrm>
            <a:off x="1396760" y="1981200"/>
            <a:ext cx="6883879" cy="4572000"/>
          </a:xfrm>
          <a:prstGeom prst="rect">
            <a:avLst/>
          </a:prstGeom>
        </p:spPr>
      </p:pic>
    </p:spTree>
    <p:extLst>
      <p:ext uri="{BB962C8B-B14F-4D97-AF65-F5344CB8AC3E}">
        <p14:creationId xmlns:p14="http://schemas.microsoft.com/office/powerpoint/2010/main" val="235508867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How &amp; Where to Report an EE</a:t>
            </a:r>
            <a:endParaRPr lang="en-US" dirty="0"/>
          </a:p>
        </p:txBody>
      </p:sp>
      <p:sp>
        <p:nvSpPr>
          <p:cNvPr id="3" name="Content Placeholder 2"/>
          <p:cNvSpPr>
            <a:spLocks noGrp="1"/>
          </p:cNvSpPr>
          <p:nvPr>
            <p:ph idx="1"/>
          </p:nvPr>
        </p:nvSpPr>
        <p:spPr/>
        <p:txBody>
          <a:bodyPr/>
          <a:lstStyle/>
          <a:p>
            <a:r>
              <a:rPr lang="en-US" dirty="0" smtClean="0"/>
              <a:t>TCEQ Guidance – Form 10360</a:t>
            </a:r>
            <a:r>
              <a:rPr lang="en-US" dirty="0"/>
              <a:t/>
            </a:r>
            <a:br>
              <a:rPr lang="en-US" dirty="0"/>
            </a:br>
            <a:r>
              <a:rPr lang="en-US" sz="2800" dirty="0">
                <a:hlinkClick r:id="rId2"/>
              </a:rPr>
              <a:t>https://</a:t>
            </a:r>
            <a:r>
              <a:rPr lang="en-US" sz="2800" dirty="0" smtClean="0">
                <a:hlinkClick r:id="rId2"/>
              </a:rPr>
              <a:t>www.tceq.texas.gov/assets/public/compliance/field_ops/fod_forms/upset/eefguide.pdf</a:t>
            </a:r>
            <a:r>
              <a:rPr lang="en-US" sz="2800" dirty="0" smtClean="0"/>
              <a:t> </a:t>
            </a:r>
          </a:p>
          <a:p>
            <a:r>
              <a:rPr lang="en-US" dirty="0" smtClean="0"/>
              <a:t>Reportable Event/Activity </a:t>
            </a:r>
            <a:r>
              <a:rPr lang="en-US" dirty="0"/>
              <a:t>Notification/Reporting Form</a:t>
            </a:r>
            <a:br>
              <a:rPr lang="en-US" dirty="0"/>
            </a:br>
            <a:r>
              <a:rPr lang="en-US" sz="2800" dirty="0">
                <a:hlinkClick r:id="rId3"/>
              </a:rPr>
              <a:t>https://</a:t>
            </a:r>
            <a:r>
              <a:rPr lang="en-US" sz="2800" dirty="0" smtClean="0">
                <a:hlinkClick r:id="rId3"/>
              </a:rPr>
              <a:t>www.tceq.texas.gov/assets/public/compliance/field_ops/fod_forms/upset/form_10360.pdf</a:t>
            </a:r>
            <a:r>
              <a:rPr lang="en-US" sz="2800" dirty="0" smtClean="0"/>
              <a:t> </a:t>
            </a: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120637534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Affirmative Defense Eligibility </a:t>
            </a:r>
            <a:endParaRPr lang="en-US" dirty="0"/>
          </a:p>
        </p:txBody>
      </p:sp>
      <p:sp>
        <p:nvSpPr>
          <p:cNvPr id="3" name="Content Placeholder 2"/>
          <p:cNvSpPr>
            <a:spLocks noGrp="1"/>
          </p:cNvSpPr>
          <p:nvPr>
            <p:ph idx="1"/>
          </p:nvPr>
        </p:nvSpPr>
        <p:spPr>
          <a:xfrm>
            <a:off x="1066800" y="1981200"/>
            <a:ext cx="7772400" cy="4114800"/>
          </a:xfrm>
        </p:spPr>
        <p:txBody>
          <a:bodyPr/>
          <a:lstStyle/>
          <a:p>
            <a:r>
              <a:rPr lang="en-US" dirty="0" smtClean="0"/>
              <a:t>Know RQs &amp; Process Stream Composition</a:t>
            </a:r>
          </a:p>
          <a:p>
            <a:r>
              <a:rPr lang="en-US" dirty="0"/>
              <a:t>MSS reasonable / defendable </a:t>
            </a:r>
            <a:r>
              <a:rPr lang="en-US" dirty="0" smtClean="0"/>
              <a:t>estimates</a:t>
            </a:r>
          </a:p>
          <a:p>
            <a:r>
              <a:rPr lang="en-US" dirty="0" smtClean="0"/>
              <a:t>If in doubt submit Initial Notification</a:t>
            </a:r>
          </a:p>
          <a:p>
            <a:r>
              <a:rPr lang="en-US" dirty="0" smtClean="0"/>
              <a:t>Initial notification within 24 hours of discovery</a:t>
            </a:r>
          </a:p>
          <a:p>
            <a:r>
              <a:rPr lang="en-US" dirty="0" smtClean="0"/>
              <a:t>Final Report within 14 days of event end</a:t>
            </a:r>
          </a:p>
          <a:p>
            <a:r>
              <a:rPr lang="en-US" dirty="0"/>
              <a:t>Be prepared with FAX as backup</a:t>
            </a:r>
          </a:p>
          <a:p>
            <a:endParaRPr lang="en-US" dirty="0"/>
          </a:p>
        </p:txBody>
      </p:sp>
    </p:spTree>
    <p:extLst>
      <p:ext uri="{BB962C8B-B14F-4D97-AF65-F5344CB8AC3E}">
        <p14:creationId xmlns:p14="http://schemas.microsoft.com/office/powerpoint/2010/main" val="237601658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a:t>
            </a: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Q</a:t>
            </a:r>
            <a:r>
              <a:rPr lang="en-US" dirty="0"/>
              <a:t>: After I file my report, what happens.</a:t>
            </a:r>
          </a:p>
          <a:p>
            <a:pPr marL="0" indent="0">
              <a:buNone/>
            </a:pPr>
            <a:endParaRPr lang="en-US" dirty="0" smtClean="0"/>
          </a:p>
          <a:p>
            <a:pPr marL="0" indent="0">
              <a:buNone/>
            </a:pPr>
            <a:r>
              <a:rPr lang="en-US" dirty="0" smtClean="0"/>
              <a:t>A</a:t>
            </a:r>
            <a:r>
              <a:rPr lang="en-US" dirty="0"/>
              <a:t>: </a:t>
            </a:r>
            <a:r>
              <a:rPr lang="en-US" dirty="0" smtClean="0"/>
              <a:t>Pratima </a:t>
            </a:r>
            <a:r>
              <a:rPr lang="en-US" dirty="0"/>
              <a:t>will tell you. </a:t>
            </a:r>
          </a:p>
          <a:p>
            <a:pPr marL="0" indent="0">
              <a:buNone/>
            </a:pPr>
            <a:endParaRPr lang="en-US" dirty="0"/>
          </a:p>
        </p:txBody>
      </p:sp>
    </p:spTree>
    <p:extLst>
      <p:ext uri="{BB962C8B-B14F-4D97-AF65-F5344CB8AC3E}">
        <p14:creationId xmlns:p14="http://schemas.microsoft.com/office/powerpoint/2010/main" val="110464602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838200"/>
            <a:ext cx="7315200" cy="2595563"/>
          </a:xfrm>
        </p:spPr>
        <p:txBody>
          <a:bodyPr/>
          <a:lstStyle/>
          <a:p>
            <a:pPr algn="ctr" eaLnBrk="1" hangingPunct="1"/>
            <a:r>
              <a:rPr lang="en-US" altLang="en-US" dirty="0" smtClean="0"/>
              <a:t>Emission Events </a:t>
            </a:r>
            <a:br>
              <a:rPr lang="en-US" altLang="en-US" dirty="0" smtClean="0"/>
            </a:br>
            <a:r>
              <a:rPr lang="en-US" altLang="en-US" dirty="0" smtClean="0"/>
              <a:t>Basics &amp; Consistency </a:t>
            </a:r>
          </a:p>
        </p:txBody>
      </p:sp>
      <p:sp>
        <p:nvSpPr>
          <p:cNvPr id="2051" name="Rectangle 4"/>
          <p:cNvSpPr>
            <a:spLocks noGrp="1" noChangeArrowheads="1"/>
          </p:cNvSpPr>
          <p:nvPr>
            <p:ph type="subTitle" idx="1"/>
          </p:nvPr>
        </p:nvSpPr>
        <p:spPr>
          <a:xfrm>
            <a:off x="1066800" y="4572000"/>
            <a:ext cx="6781800" cy="1295400"/>
          </a:xfrm>
        </p:spPr>
        <p:txBody>
          <a:bodyPr/>
          <a:lstStyle/>
          <a:p>
            <a:pPr eaLnBrk="1" hangingPunct="1"/>
            <a:r>
              <a:rPr lang="en-US" altLang="en-US" dirty="0" smtClean="0"/>
              <a:t>	Pratima Singh</a:t>
            </a:r>
          </a:p>
          <a:p>
            <a:pPr eaLnBrk="1" hangingPunct="1"/>
            <a:r>
              <a:rPr lang="en-US" altLang="en-US" dirty="0" smtClean="0"/>
              <a:t>	TCEQ Region 10</a:t>
            </a:r>
          </a:p>
          <a:p>
            <a:pPr eaLnBrk="1" hangingPunct="1"/>
            <a:r>
              <a:rPr lang="en-US" altLang="en-US" dirty="0" smtClean="0"/>
              <a:t>	Air Program Team Leader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 Why the Concern?</a:t>
            </a:r>
            <a:endParaRPr lang="en-US" dirty="0"/>
          </a:p>
        </p:txBody>
      </p:sp>
      <p:pic>
        <p:nvPicPr>
          <p:cNvPr id="4" name="Content Placeholder 3"/>
          <p:cNvPicPr>
            <a:picLocks noGrp="1" noChangeAspect="1"/>
          </p:cNvPicPr>
          <p:nvPr>
            <p:ph idx="1"/>
          </p:nvPr>
        </p:nvPicPr>
        <p:blipFill>
          <a:blip r:embed="rId2"/>
          <a:stretch>
            <a:fillRect/>
          </a:stretch>
        </p:blipFill>
        <p:spPr>
          <a:xfrm>
            <a:off x="1066800" y="2819400"/>
            <a:ext cx="7543800" cy="3571230"/>
          </a:xfrm>
          <a:prstGeom prst="rect">
            <a:avLst/>
          </a:prstGeom>
        </p:spPr>
      </p:pic>
      <p:sp>
        <p:nvSpPr>
          <p:cNvPr id="3" name="TextBox 2"/>
          <p:cNvSpPr txBox="1"/>
          <p:nvPr/>
        </p:nvSpPr>
        <p:spPr>
          <a:xfrm>
            <a:off x="1219200" y="1981200"/>
            <a:ext cx="7391400" cy="369332"/>
          </a:xfrm>
          <a:prstGeom prst="rect">
            <a:avLst/>
          </a:prstGeom>
          <a:noFill/>
        </p:spPr>
        <p:txBody>
          <a:bodyPr wrap="square" rtlCol="0">
            <a:spAutoFit/>
          </a:bodyPr>
          <a:lstStyle/>
          <a:p>
            <a:pPr algn="ctr"/>
            <a:r>
              <a:rPr lang="en-US" dirty="0" smtClean="0"/>
              <a:t>FY16 – Total Emissions 61,427,777 Pounds</a:t>
            </a:r>
            <a:endParaRPr lang="en-US" dirty="0"/>
          </a:p>
        </p:txBody>
      </p:sp>
    </p:spTree>
    <p:extLst>
      <p:ext uri="{BB962C8B-B14F-4D97-AF65-F5344CB8AC3E}">
        <p14:creationId xmlns:p14="http://schemas.microsoft.com/office/powerpoint/2010/main" val="169308760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914400" y="533400"/>
            <a:ext cx="7315200" cy="1154112"/>
          </a:xfrm>
        </p:spPr>
        <p:txBody>
          <a:bodyPr/>
          <a:lstStyle/>
          <a:p>
            <a:pPr eaLnBrk="1" hangingPunct="1"/>
            <a:r>
              <a:rPr lang="en-US" altLang="en-US" sz="4800" dirty="0" smtClean="0"/>
              <a:t>	The Initial Report </a:t>
            </a:r>
          </a:p>
        </p:txBody>
      </p:sp>
      <p:sp>
        <p:nvSpPr>
          <p:cNvPr id="3075" name="Rectangle 3"/>
          <p:cNvSpPr>
            <a:spLocks noGrp="1" noRot="1" noChangeArrowheads="1"/>
          </p:cNvSpPr>
          <p:nvPr>
            <p:ph idx="1"/>
          </p:nvPr>
        </p:nvSpPr>
        <p:spPr>
          <a:xfrm>
            <a:off x="914400" y="1676400"/>
            <a:ext cx="7315200" cy="4419600"/>
          </a:xfrm>
        </p:spPr>
        <p:txBody>
          <a:bodyPr>
            <a:normAutofit/>
          </a:bodyPr>
          <a:lstStyle/>
          <a:p>
            <a:pPr eaLnBrk="1" hangingPunct="1"/>
            <a:r>
              <a:rPr lang="en-US" altLang="en-US" sz="2800" dirty="0" smtClean="0"/>
              <a:t>Submit the initial report via the State of Texas Environmental Electronic Reporting System (STEERS), within 24 hours of discovery of the event.</a:t>
            </a:r>
          </a:p>
          <a:p>
            <a:pPr eaLnBrk="1" hangingPunct="1"/>
            <a:r>
              <a:rPr lang="en-US" altLang="en-US" sz="2800" dirty="0" smtClean="0"/>
              <a:t>Meet the reporting requirements of 30 TAC 101.201(a).</a:t>
            </a:r>
            <a:endParaRPr lang="en-US" altLang="en-US" sz="2800" dirty="0"/>
          </a:p>
          <a:p>
            <a:pPr eaLnBrk="1" hangingPunct="1"/>
            <a:r>
              <a:rPr lang="en-US" altLang="en-US" sz="2800" dirty="0" smtClean="0"/>
              <a:t>Date and time of discovery, best know cause of the event, pollutants, emission point numbers, actions taken, etc.</a:t>
            </a:r>
          </a:p>
          <a:p>
            <a:pPr marL="0" indent="0" eaLnBrk="1" hangingPunct="1">
              <a:buNone/>
            </a:pPr>
            <a:endParaRPr lang="en-US" altLang="en-US" sz="28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14400" y="533400"/>
            <a:ext cx="7315200" cy="1154112"/>
          </a:xfrm>
        </p:spPr>
        <p:txBody>
          <a:bodyPr>
            <a:normAutofit fontScale="90000"/>
          </a:bodyPr>
          <a:lstStyle/>
          <a:p>
            <a:pPr eaLnBrk="1" hangingPunct="1"/>
            <a:r>
              <a:rPr lang="en-US" altLang="en-US" sz="4400" dirty="0" smtClean="0"/>
              <a:t>	Initial Investigator Review </a:t>
            </a:r>
          </a:p>
        </p:txBody>
      </p:sp>
      <p:sp>
        <p:nvSpPr>
          <p:cNvPr id="4099" name="Content Placeholder 2"/>
          <p:cNvSpPr>
            <a:spLocks noGrp="1"/>
          </p:cNvSpPr>
          <p:nvPr>
            <p:ph idx="1"/>
          </p:nvPr>
        </p:nvSpPr>
        <p:spPr>
          <a:xfrm>
            <a:off x="914400" y="1752600"/>
            <a:ext cx="7315200" cy="4343400"/>
          </a:xfrm>
        </p:spPr>
        <p:txBody>
          <a:bodyPr/>
          <a:lstStyle/>
          <a:p>
            <a:pPr eaLnBrk="1" hangingPunct="1"/>
            <a:r>
              <a:rPr lang="en-US" altLang="en-US" sz="2800" dirty="0" smtClean="0"/>
              <a:t>Verify the initial report meets the reporting requirements of 30 TAC 101.201(a)</a:t>
            </a:r>
          </a:p>
          <a:p>
            <a:pPr eaLnBrk="1" hangingPunct="1"/>
            <a:r>
              <a:rPr lang="en-US" altLang="en-US" sz="2800" dirty="0" smtClean="0"/>
              <a:t>Pollutants exceeding RQ, permits, permitted limits</a:t>
            </a:r>
          </a:p>
          <a:p>
            <a:pPr eaLnBrk="1" hangingPunct="1"/>
            <a:r>
              <a:rPr lang="en-US" altLang="en-US" sz="2800" dirty="0" smtClean="0"/>
              <a:t>Determine if an immediate on-site investigation is warranted based on possibly - citizen complaints, impact to immediate surrounding.</a:t>
            </a:r>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533400"/>
            <a:ext cx="7315200" cy="1154112"/>
          </a:xfrm>
        </p:spPr>
        <p:txBody>
          <a:bodyPr/>
          <a:lstStyle/>
          <a:p>
            <a:pPr eaLnBrk="1" hangingPunct="1"/>
            <a:r>
              <a:rPr lang="en-US" altLang="en-US" sz="4400" dirty="0" smtClean="0"/>
              <a:t>	The Final Report  </a:t>
            </a:r>
          </a:p>
        </p:txBody>
      </p:sp>
      <p:sp>
        <p:nvSpPr>
          <p:cNvPr id="5123" name="Content Placeholder 2"/>
          <p:cNvSpPr>
            <a:spLocks noGrp="1"/>
          </p:cNvSpPr>
          <p:nvPr>
            <p:ph idx="1"/>
          </p:nvPr>
        </p:nvSpPr>
        <p:spPr>
          <a:xfrm>
            <a:off x="838200" y="1828800"/>
            <a:ext cx="8007350" cy="4572000"/>
          </a:xfrm>
        </p:spPr>
        <p:txBody>
          <a:bodyPr>
            <a:normAutofit fontScale="85000" lnSpcReduction="20000"/>
          </a:bodyPr>
          <a:lstStyle/>
          <a:p>
            <a:pPr eaLnBrk="1" hangingPunct="1"/>
            <a:r>
              <a:rPr lang="en-US" altLang="en-US" sz="2800" dirty="0" smtClean="0"/>
              <a:t>Due two weeks after the end of the event.</a:t>
            </a:r>
          </a:p>
          <a:p>
            <a:r>
              <a:rPr lang="en-US" altLang="en-US" sz="2800" dirty="0"/>
              <a:t>Meet the reporting requirements of 30 TAC 101.201(b</a:t>
            </a:r>
            <a:r>
              <a:rPr lang="en-US" altLang="en-US" sz="2800" dirty="0" smtClean="0"/>
              <a:t>)</a:t>
            </a:r>
          </a:p>
          <a:p>
            <a:pPr eaLnBrk="1" hangingPunct="1"/>
            <a:r>
              <a:rPr lang="en-US" altLang="en-US" sz="2800" dirty="0" smtClean="0"/>
              <a:t>If a final is not submitted within two weeks after the end of the event, the initial becomes the final.  </a:t>
            </a:r>
          </a:p>
          <a:p>
            <a:pPr eaLnBrk="1" hangingPunct="1"/>
            <a:r>
              <a:rPr lang="en-US" altLang="en-US" sz="2800" dirty="0" smtClean="0"/>
              <a:t>No final report for opacity events.</a:t>
            </a:r>
          </a:p>
          <a:p>
            <a:pPr eaLnBrk="1" hangingPunct="1"/>
            <a:r>
              <a:rPr lang="en-US" altLang="en-US" sz="2800" dirty="0" smtClean="0"/>
              <a:t>Include all pollutants from all emissions points as a result of the event. </a:t>
            </a:r>
          </a:p>
          <a:p>
            <a:pPr eaLnBrk="1" hangingPunct="1"/>
            <a:r>
              <a:rPr lang="en-US" altLang="en-US" sz="2800" dirty="0" smtClean="0"/>
              <a:t>The quantity value required to be reported is the quantity above zero, </a:t>
            </a:r>
            <a:r>
              <a:rPr lang="en-US" altLang="en-US" sz="2800" u="sng" dirty="0" smtClean="0"/>
              <a:t>not the quantity above any applicable limit that may be imposed through rule or permit.</a:t>
            </a:r>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 Review </a:t>
            </a:r>
            <a:endParaRPr lang="en-US" dirty="0"/>
          </a:p>
        </p:txBody>
      </p:sp>
      <p:sp>
        <p:nvSpPr>
          <p:cNvPr id="3" name="Content Placeholder 2"/>
          <p:cNvSpPr>
            <a:spLocks noGrp="1"/>
          </p:cNvSpPr>
          <p:nvPr>
            <p:ph idx="1"/>
          </p:nvPr>
        </p:nvSpPr>
        <p:spPr/>
        <p:txBody>
          <a:bodyPr/>
          <a:lstStyle/>
          <a:p>
            <a:r>
              <a:rPr lang="en-US" dirty="0" smtClean="0"/>
              <a:t>Verify that the report is a Reportable Emissions Event</a:t>
            </a:r>
          </a:p>
          <a:p>
            <a:r>
              <a:rPr lang="en-US" dirty="0" smtClean="0"/>
              <a:t>Meets the reporting requirements of 30 TAC 101.201</a:t>
            </a:r>
          </a:p>
          <a:p>
            <a:r>
              <a:rPr lang="en-US" dirty="0"/>
              <a:t>Emissions must be speciated by compound descriptive type of all individually listed compounds or mixtures in RQ list 30 TAC § 101.1(89</a:t>
            </a:r>
            <a:r>
              <a:rPr lang="en-US" dirty="0" smtClean="0"/>
              <a:t>).</a:t>
            </a:r>
          </a:p>
          <a:p>
            <a:r>
              <a:rPr lang="en-US" dirty="0" smtClean="0"/>
              <a:t>Evaluate emissions event for Affirmative Defense</a:t>
            </a:r>
            <a:endParaRPr lang="en-US" dirty="0"/>
          </a:p>
        </p:txBody>
      </p:sp>
    </p:spTree>
    <p:extLst>
      <p:ext uri="{BB962C8B-B14F-4D97-AF65-F5344CB8AC3E}">
        <p14:creationId xmlns:p14="http://schemas.microsoft.com/office/powerpoint/2010/main" val="201942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Emissions Event</a:t>
            </a:r>
            <a:endParaRPr lang="en-US" dirty="0"/>
          </a:p>
        </p:txBody>
      </p:sp>
      <p:pic>
        <p:nvPicPr>
          <p:cNvPr id="7" name="Content Placeholder 6"/>
          <p:cNvPicPr>
            <a:picLocks noGrp="1" noChangeAspect="1"/>
          </p:cNvPicPr>
          <p:nvPr>
            <p:ph idx="1"/>
          </p:nvPr>
        </p:nvPicPr>
        <p:blipFill rotWithShape="1">
          <a:blip r:embed="rId3"/>
          <a:srcRect l="41207" t="9471" r="23618" b="15819"/>
          <a:stretch/>
        </p:blipFill>
        <p:spPr>
          <a:xfrm>
            <a:off x="1945201" y="1295400"/>
            <a:ext cx="4912800" cy="5410200"/>
          </a:xfrm>
          <a:prstGeom prst="rect">
            <a:avLst/>
          </a:prstGeom>
        </p:spPr>
      </p:pic>
    </p:spTree>
    <p:extLst>
      <p:ext uri="{BB962C8B-B14F-4D97-AF65-F5344CB8AC3E}">
        <p14:creationId xmlns:p14="http://schemas.microsoft.com/office/powerpoint/2010/main" val="2697174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914400" y="1905000"/>
            <a:ext cx="7315200" cy="3538537"/>
          </a:xfrm>
        </p:spPr>
        <p:txBody>
          <a:bodyPr/>
          <a:lstStyle/>
          <a:p>
            <a:pPr eaLnBrk="1" hangingPunct="1"/>
            <a:r>
              <a:rPr lang="en-US" altLang="en-US" sz="2800" dirty="0" smtClean="0"/>
              <a:t>Oil &amp; Gas </a:t>
            </a:r>
          </a:p>
          <a:p>
            <a:pPr eaLnBrk="1" hangingPunct="1"/>
            <a:r>
              <a:rPr lang="en-US" altLang="en-US" sz="2800" dirty="0" smtClean="0"/>
              <a:t>Petrochemical and General Industry</a:t>
            </a:r>
          </a:p>
          <a:p>
            <a:pPr lvl="1"/>
            <a:r>
              <a:rPr lang="en-US" altLang="en-US" sz="2600" dirty="0" smtClean="0"/>
              <a:t>Excessive Emissions Events</a:t>
            </a:r>
          </a:p>
          <a:p>
            <a:pPr lvl="1"/>
            <a:r>
              <a:rPr lang="en-US" altLang="en-US" sz="2600" dirty="0" smtClean="0"/>
              <a:t>Non-Excessive Emissions Events</a:t>
            </a:r>
          </a:p>
          <a:p>
            <a:pPr lvl="1"/>
            <a:r>
              <a:rPr lang="en-US" altLang="en-US" sz="2600" dirty="0" smtClean="0"/>
              <a:t>Excess Opacity Events</a:t>
            </a:r>
          </a:p>
          <a:p>
            <a:pPr lvl="1"/>
            <a:r>
              <a:rPr lang="en-US" altLang="en-US" sz="2600" dirty="0" smtClean="0"/>
              <a:t>Unplanned MSS Events </a:t>
            </a:r>
            <a:endParaRPr lang="en-US" altLang="en-US" sz="2600" dirty="0"/>
          </a:p>
          <a:p>
            <a:pPr lvl="1"/>
            <a:endParaRPr lang="en-US" altLang="en-US" sz="2600" dirty="0" smtClean="0"/>
          </a:p>
        </p:txBody>
      </p:sp>
      <p:sp>
        <p:nvSpPr>
          <p:cNvPr id="2" name="Title 1"/>
          <p:cNvSpPr>
            <a:spLocks noGrp="1"/>
          </p:cNvSpPr>
          <p:nvPr>
            <p:ph type="title"/>
          </p:nvPr>
        </p:nvSpPr>
        <p:spPr/>
        <p:txBody>
          <a:bodyPr/>
          <a:lstStyle/>
          <a:p>
            <a:r>
              <a:rPr lang="en-US" dirty="0" smtClean="0"/>
              <a:t>Types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533400"/>
            <a:ext cx="7315200" cy="1154112"/>
          </a:xfrm>
        </p:spPr>
        <p:txBody>
          <a:bodyPr>
            <a:normAutofit/>
          </a:bodyPr>
          <a:lstStyle/>
          <a:p>
            <a:pPr eaLnBrk="1" hangingPunct="1"/>
            <a:r>
              <a:rPr lang="en-US" altLang="en-US" dirty="0" smtClean="0"/>
              <a:t>	Excessive Emissions Events</a:t>
            </a:r>
          </a:p>
        </p:txBody>
      </p:sp>
      <p:sp>
        <p:nvSpPr>
          <p:cNvPr id="10243" name="Content Placeholder 2"/>
          <p:cNvSpPr>
            <a:spLocks noGrp="1"/>
          </p:cNvSpPr>
          <p:nvPr>
            <p:ph idx="1"/>
          </p:nvPr>
        </p:nvSpPr>
        <p:spPr>
          <a:xfrm>
            <a:off x="914400" y="1752600"/>
            <a:ext cx="7315200" cy="5105400"/>
          </a:xfrm>
        </p:spPr>
        <p:txBody>
          <a:bodyPr>
            <a:normAutofit/>
          </a:bodyPr>
          <a:lstStyle/>
          <a:p>
            <a:pPr lvl="1"/>
            <a:r>
              <a:rPr lang="en-US" altLang="en-US" sz="2200" dirty="0" smtClean="0"/>
              <a:t>Region </a:t>
            </a:r>
            <a:r>
              <a:rPr lang="en-US" altLang="en-US" sz="2200" dirty="0"/>
              <a:t>decides if an emissions event is excessive based on the six criteria found in 30 </a:t>
            </a:r>
            <a:r>
              <a:rPr lang="en-US" altLang="en-US" sz="2200" dirty="0" smtClean="0"/>
              <a:t>TAC101.222(a)</a:t>
            </a:r>
          </a:p>
          <a:p>
            <a:pPr lvl="2"/>
            <a:r>
              <a:rPr lang="en-US" altLang="en-US" sz="2000" dirty="0" smtClean="0"/>
              <a:t>(a</a:t>
            </a:r>
            <a:r>
              <a:rPr lang="en-US" altLang="en-US" sz="2000" dirty="0"/>
              <a:t>)(1) - Frequency of the facility’s emissions events – how and why. Past emissions events that occurred </a:t>
            </a:r>
            <a:r>
              <a:rPr lang="en-US" altLang="en-US" sz="2000" dirty="0" smtClean="0"/>
              <a:t>within </a:t>
            </a:r>
            <a:r>
              <a:rPr lang="en-US" altLang="en-US" sz="2000" dirty="0"/>
              <a:t>one year prior to this event. Causes of previous incidents and whether the prior incidents were from a related cause and the overall time period that the events occurred</a:t>
            </a:r>
            <a:r>
              <a:rPr lang="en-US" altLang="en-US" sz="2000" dirty="0" smtClean="0"/>
              <a:t>.</a:t>
            </a:r>
          </a:p>
          <a:p>
            <a:pPr lvl="2"/>
            <a:r>
              <a:rPr lang="en-US" altLang="en-US" sz="2000" dirty="0" smtClean="0"/>
              <a:t>(a)(2) </a:t>
            </a:r>
            <a:r>
              <a:rPr lang="en-US" altLang="en-US" sz="2000" dirty="0"/>
              <a:t>- Cause of emissions event – how and why.  Malfunctioning equipment, poor maintenance, a scheduled activity that became an emissions event.</a:t>
            </a:r>
            <a:endParaRPr lang="en-US" altLang="en-US" sz="2000" dirty="0" smtClean="0"/>
          </a:p>
          <a:p>
            <a:pPr lvl="2"/>
            <a:endParaRPr lang="en-US" altLang="en-US"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Excessive Emissions Events </a:t>
            </a:r>
            <a:endParaRPr lang="en-US" dirty="0"/>
          </a:p>
        </p:txBody>
      </p:sp>
      <p:sp>
        <p:nvSpPr>
          <p:cNvPr id="3" name="Content Placeholder 2"/>
          <p:cNvSpPr>
            <a:spLocks noGrp="1"/>
          </p:cNvSpPr>
          <p:nvPr>
            <p:ph idx="1"/>
          </p:nvPr>
        </p:nvSpPr>
        <p:spPr/>
        <p:txBody>
          <a:bodyPr/>
          <a:lstStyle/>
          <a:p>
            <a:r>
              <a:rPr lang="en-US" dirty="0"/>
              <a:t>(a)(3) - the quantity and impact on human health or the environment of the emissions event. </a:t>
            </a:r>
            <a:r>
              <a:rPr lang="en-US" dirty="0" smtClean="0"/>
              <a:t>Any </a:t>
            </a:r>
            <a:r>
              <a:rPr lang="en-US" dirty="0"/>
              <a:t>Federal or State standards that were exceeded, such as, NAAQS, MACT, NSPS, etc.; </a:t>
            </a:r>
            <a:r>
              <a:rPr lang="en-US" dirty="0" smtClean="0"/>
              <a:t>whether </a:t>
            </a:r>
            <a:r>
              <a:rPr lang="en-US" dirty="0"/>
              <a:t>any ambient effects were documented from the emissions event including any modeling </a:t>
            </a:r>
            <a:r>
              <a:rPr lang="en-US" dirty="0" smtClean="0"/>
              <a:t>performed.</a:t>
            </a:r>
          </a:p>
          <a:p>
            <a:r>
              <a:rPr lang="en-US" dirty="0" smtClean="0"/>
              <a:t>(a)(4) </a:t>
            </a:r>
            <a:r>
              <a:rPr lang="en-US" dirty="0"/>
              <a:t>- Duration of the emissions event- </a:t>
            </a:r>
            <a:r>
              <a:rPr lang="en-US" dirty="0" smtClean="0"/>
              <a:t>duration </a:t>
            </a:r>
            <a:r>
              <a:rPr lang="en-US" dirty="0"/>
              <a:t>based on the facility’s annual operating hours and </a:t>
            </a:r>
            <a:r>
              <a:rPr lang="en-US" dirty="0" smtClean="0"/>
              <a:t>the </a:t>
            </a:r>
            <a:r>
              <a:rPr lang="en-US" dirty="0"/>
              <a:t>percentage of time the emissions event impacted the facility’s operating </a:t>
            </a:r>
            <a:r>
              <a:rPr lang="en-US" dirty="0" smtClean="0"/>
              <a:t>hours</a:t>
            </a:r>
          </a:p>
          <a:p>
            <a:endParaRPr lang="en-US" dirty="0"/>
          </a:p>
        </p:txBody>
      </p:sp>
    </p:spTree>
    <p:extLst>
      <p:ext uri="{BB962C8B-B14F-4D97-AF65-F5344CB8AC3E}">
        <p14:creationId xmlns:p14="http://schemas.microsoft.com/office/powerpoint/2010/main" val="1600014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Excessive Emissions Events </a:t>
            </a:r>
            <a:endParaRPr lang="en-US" dirty="0"/>
          </a:p>
        </p:txBody>
      </p:sp>
      <p:sp>
        <p:nvSpPr>
          <p:cNvPr id="3" name="Content Placeholder 2"/>
          <p:cNvSpPr>
            <a:spLocks noGrp="1"/>
          </p:cNvSpPr>
          <p:nvPr>
            <p:ph idx="1"/>
          </p:nvPr>
        </p:nvSpPr>
        <p:spPr/>
        <p:txBody>
          <a:bodyPr/>
          <a:lstStyle/>
          <a:p>
            <a:r>
              <a:rPr lang="en-US" dirty="0" smtClean="0"/>
              <a:t>(a)(5) </a:t>
            </a:r>
            <a:r>
              <a:rPr lang="en-US" dirty="0"/>
              <a:t>- Percentage of the facility’s total annual operating hours during which emissions events occur - </a:t>
            </a:r>
            <a:r>
              <a:rPr lang="en-US" dirty="0" smtClean="0"/>
              <a:t>how and why -the </a:t>
            </a:r>
            <a:r>
              <a:rPr lang="en-US" dirty="0"/>
              <a:t>percentage per facility identification number; if reviewing more than one emissions event, </a:t>
            </a:r>
            <a:r>
              <a:rPr lang="en-US" dirty="0" smtClean="0"/>
              <a:t>the </a:t>
            </a:r>
            <a:r>
              <a:rPr lang="en-US" dirty="0"/>
              <a:t>percentage for all the </a:t>
            </a:r>
            <a:r>
              <a:rPr lang="en-US" dirty="0" smtClean="0"/>
              <a:t>events.</a:t>
            </a:r>
          </a:p>
          <a:p>
            <a:r>
              <a:rPr lang="en-US" dirty="0"/>
              <a:t>(a)(6) - Need for startup, shutdown, and maintenance activities- </a:t>
            </a:r>
            <a:r>
              <a:rPr lang="en-US" dirty="0" smtClean="0"/>
              <a:t>how </a:t>
            </a:r>
            <a:r>
              <a:rPr lang="en-US" dirty="0"/>
              <a:t>and </a:t>
            </a:r>
            <a:r>
              <a:rPr lang="en-US" dirty="0" smtClean="0"/>
              <a:t>why -whether </a:t>
            </a:r>
            <a:r>
              <a:rPr lang="en-US" dirty="0"/>
              <a:t>start up, shut down, or maintenance activities could have prevented the cause of one or more of the events</a:t>
            </a:r>
            <a:r>
              <a:rPr lang="en-US" dirty="0" smtClean="0"/>
              <a:t>.</a:t>
            </a:r>
          </a:p>
          <a:p>
            <a:r>
              <a:rPr lang="en-US" dirty="0" smtClean="0"/>
              <a:t>The event is reviewed by the TCEQ EEE team.  Includes modelling indicating impacts, and submittal of a Corrective Action Plan by the Regulated Entity.</a:t>
            </a:r>
            <a:endParaRPr lang="en-US" dirty="0"/>
          </a:p>
        </p:txBody>
      </p:sp>
    </p:spTree>
    <p:extLst>
      <p:ext uri="{BB962C8B-B14F-4D97-AF65-F5344CB8AC3E}">
        <p14:creationId xmlns:p14="http://schemas.microsoft.com/office/powerpoint/2010/main" val="897262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609600"/>
            <a:ext cx="7315200" cy="1154112"/>
          </a:xfrm>
        </p:spPr>
        <p:txBody>
          <a:bodyPr>
            <a:normAutofit fontScale="90000"/>
          </a:bodyPr>
          <a:lstStyle/>
          <a:p>
            <a:pPr algn="ctr" eaLnBrk="1" hangingPunct="1"/>
            <a:r>
              <a:rPr lang="en-US" altLang="en-US" dirty="0" smtClean="0"/>
              <a:t>	</a:t>
            </a:r>
            <a:r>
              <a:rPr lang="en-US" altLang="en-US" sz="2700" dirty="0" smtClean="0"/>
              <a:t>Non-Excessive Emissions events</a:t>
            </a:r>
            <a:br>
              <a:rPr lang="en-US" altLang="en-US" sz="2700" dirty="0" smtClean="0"/>
            </a:br>
            <a:r>
              <a:rPr lang="en-US" altLang="en-US" sz="2700" dirty="0" smtClean="0"/>
              <a:t>&amp;</a:t>
            </a:r>
            <a:br>
              <a:rPr lang="en-US" altLang="en-US" sz="2700" dirty="0" smtClean="0"/>
            </a:br>
            <a:r>
              <a:rPr lang="en-US" altLang="en-US" sz="2700" dirty="0" smtClean="0"/>
              <a:t>Excess Opacity Events </a:t>
            </a:r>
          </a:p>
        </p:txBody>
      </p:sp>
      <p:sp>
        <p:nvSpPr>
          <p:cNvPr id="11267" name="Content Placeholder 2"/>
          <p:cNvSpPr>
            <a:spLocks noGrp="1"/>
          </p:cNvSpPr>
          <p:nvPr>
            <p:ph idx="1"/>
          </p:nvPr>
        </p:nvSpPr>
        <p:spPr>
          <a:xfrm>
            <a:off x="914400" y="1828800"/>
            <a:ext cx="7315200" cy="4572000"/>
          </a:xfrm>
        </p:spPr>
        <p:txBody>
          <a:bodyPr>
            <a:normAutofit/>
          </a:bodyPr>
          <a:lstStyle/>
          <a:p>
            <a:endParaRPr lang="en-US" altLang="en-US" sz="2000" dirty="0" smtClean="0"/>
          </a:p>
          <a:p>
            <a:r>
              <a:rPr lang="en-US" altLang="en-US" sz="2000" dirty="0" smtClean="0"/>
              <a:t>Non-Excessive events - Conduct </a:t>
            </a:r>
            <a:r>
              <a:rPr lang="en-US" altLang="en-US" sz="2000" dirty="0"/>
              <a:t>an affirmative defense review under 30 TAC §101.222(b-e</a:t>
            </a:r>
            <a:r>
              <a:rPr lang="en-US" altLang="en-US" sz="2000" dirty="0" smtClean="0"/>
              <a:t>).</a:t>
            </a:r>
          </a:p>
          <a:p>
            <a:r>
              <a:rPr lang="en-US" altLang="en-US" sz="2000" dirty="0" smtClean="0"/>
              <a:t>Excess Opacity events - Conduct </a:t>
            </a:r>
            <a:r>
              <a:rPr lang="en-US" altLang="en-US" sz="2000" dirty="0"/>
              <a:t>an affirmative defense review under 30 TAC §101.222(d-e).</a:t>
            </a:r>
          </a:p>
          <a:p>
            <a:endParaRPr lang="en-US" alt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FY16  – 3,824 EEs</a:t>
            </a:r>
            <a:endParaRPr lang="en-US" dirty="0"/>
          </a:p>
        </p:txBody>
      </p:sp>
      <p:pic>
        <p:nvPicPr>
          <p:cNvPr id="4" name="Content Placeholder 3"/>
          <p:cNvPicPr>
            <a:picLocks noGrp="1" noChangeAspect="1"/>
          </p:cNvPicPr>
          <p:nvPr>
            <p:ph idx="1"/>
          </p:nvPr>
        </p:nvPicPr>
        <p:blipFill>
          <a:blip r:embed="rId2"/>
          <a:stretch>
            <a:fillRect/>
          </a:stretch>
        </p:blipFill>
        <p:spPr>
          <a:xfrm>
            <a:off x="1270478" y="2590800"/>
            <a:ext cx="7340122" cy="4114800"/>
          </a:xfrm>
          <a:prstGeom prst="rect">
            <a:avLst/>
          </a:prstGeom>
        </p:spPr>
      </p:pic>
    </p:spTree>
    <p:extLst>
      <p:ext uri="{BB962C8B-B14F-4D97-AF65-F5344CB8AC3E}">
        <p14:creationId xmlns:p14="http://schemas.microsoft.com/office/powerpoint/2010/main" val="123835981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Unplanned MSS </a:t>
            </a:r>
            <a:endParaRPr lang="en-US" dirty="0"/>
          </a:p>
        </p:txBody>
      </p:sp>
      <p:sp>
        <p:nvSpPr>
          <p:cNvPr id="3" name="Content Placeholder 2"/>
          <p:cNvSpPr>
            <a:spLocks noGrp="1"/>
          </p:cNvSpPr>
          <p:nvPr>
            <p:ph idx="1"/>
          </p:nvPr>
        </p:nvSpPr>
        <p:spPr/>
        <p:txBody>
          <a:bodyPr/>
          <a:lstStyle/>
          <a:p>
            <a:r>
              <a:rPr lang="en-US" dirty="0"/>
              <a:t>Only planned MSS activities are authorized through the permitting process. Unplanned Maintenance, Startup, and Shutdown activities are unauthorized and will continue to be evaluated for an affirmative defense.</a:t>
            </a:r>
          </a:p>
          <a:p>
            <a:r>
              <a:rPr lang="en-US" dirty="0"/>
              <a:t>Conduct an affirmative defense review under 30 TAC §101.222(c).</a:t>
            </a:r>
          </a:p>
        </p:txBody>
      </p:sp>
    </p:spTree>
    <p:extLst>
      <p:ext uri="{BB962C8B-B14F-4D97-AF65-F5344CB8AC3E}">
        <p14:creationId xmlns:p14="http://schemas.microsoft.com/office/powerpoint/2010/main" val="4018762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533400"/>
            <a:ext cx="7315200" cy="1154112"/>
          </a:xfrm>
        </p:spPr>
        <p:txBody>
          <a:bodyPr>
            <a:normAutofit fontScale="90000"/>
          </a:bodyPr>
          <a:lstStyle/>
          <a:p>
            <a:pPr eaLnBrk="1" hangingPunct="1"/>
            <a:r>
              <a:rPr lang="en-US" altLang="en-US" dirty="0" smtClean="0"/>
              <a:t>	Fugitive Components &amp; Heat    	Exchangers </a:t>
            </a:r>
          </a:p>
        </p:txBody>
      </p:sp>
      <p:sp>
        <p:nvSpPr>
          <p:cNvPr id="12291" name="Content Placeholder 2"/>
          <p:cNvSpPr>
            <a:spLocks noGrp="1"/>
          </p:cNvSpPr>
          <p:nvPr>
            <p:ph idx="1"/>
          </p:nvPr>
        </p:nvSpPr>
        <p:spPr>
          <a:xfrm>
            <a:off x="914400" y="1752600"/>
            <a:ext cx="7315200" cy="4724400"/>
          </a:xfrm>
        </p:spPr>
        <p:txBody>
          <a:bodyPr>
            <a:normAutofit fontScale="92500" lnSpcReduction="10000"/>
          </a:bodyPr>
          <a:lstStyle/>
          <a:p>
            <a:r>
              <a:rPr lang="en-US" altLang="en-US" sz="2200" dirty="0"/>
              <a:t>Fugitive components may be the subject of an emissions event. Emissions from a fugitive component that are considered “leaks” are authorized under conditions of a permit or rules for leak detection and repair (LDAR). Emissions from a fugitive component not considered a leak under LDAR permit conditions or rules may be considered upset emissions and subject to the emissions events rules under 30 TAC Chapter 101.</a:t>
            </a:r>
          </a:p>
          <a:p>
            <a:r>
              <a:rPr lang="en-US" altLang="en-US" sz="2200" dirty="0"/>
              <a:t>Heat Exchanger Failures Resulting in an Emission Event - Like fugitive components, heat exchangers may suffer a catastrophic failure. When this occurs, the facility owner or operator will follow the requirements of 30 TAC </a:t>
            </a:r>
            <a:r>
              <a:rPr lang="en-US" altLang="en-US" sz="2200" dirty="0" smtClean="0"/>
              <a:t>Chapter 101</a:t>
            </a:r>
            <a:r>
              <a:rPr lang="en-US" altLang="en-US" sz="2200" dirty="0"/>
              <a:t>, including claims for affirmative defense.</a:t>
            </a:r>
            <a:endParaRPr lang="en-US" altLang="en-US" sz="22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dirty="0" smtClean="0"/>
              <a:t>	Oil &amp; Gas </a:t>
            </a:r>
          </a:p>
        </p:txBody>
      </p:sp>
      <p:sp>
        <p:nvSpPr>
          <p:cNvPr id="2" name="Content Placeholder 1"/>
          <p:cNvSpPr>
            <a:spLocks noGrp="1"/>
          </p:cNvSpPr>
          <p:nvPr>
            <p:ph idx="1"/>
          </p:nvPr>
        </p:nvSpPr>
        <p:spPr/>
        <p:txBody>
          <a:bodyPr/>
          <a:lstStyle/>
          <a:p>
            <a:r>
              <a:rPr lang="en-US" dirty="0"/>
              <a:t>The Railroad Commission of Texas (RRC) has primary regulatory jurisdiction over the oil and gas (O&amp;G) industry. The </a:t>
            </a:r>
            <a:r>
              <a:rPr lang="en-US" dirty="0" smtClean="0"/>
              <a:t>TCEQ </a:t>
            </a:r>
            <a:r>
              <a:rPr lang="en-US" dirty="0"/>
              <a:t>is the environmental agency for the state. The Memorandum of Understanding (MOU) between the RRC and TCEQ provides additional explanation of the agencies’ jurisdictions over various O&amp;G activities. The MOU can be found in Title 16 Texas Administrative Code (TAC) §3.30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533400"/>
            <a:ext cx="7315200" cy="1154112"/>
          </a:xfrm>
        </p:spPr>
        <p:txBody>
          <a:bodyPr/>
          <a:lstStyle/>
          <a:p>
            <a:pPr eaLnBrk="1" hangingPunct="1"/>
            <a:r>
              <a:rPr lang="en-US" altLang="en-US" dirty="0" smtClean="0"/>
              <a:t>	Affirmative Defense </a:t>
            </a:r>
          </a:p>
        </p:txBody>
      </p:sp>
      <p:sp>
        <p:nvSpPr>
          <p:cNvPr id="16387" name="Content Placeholder 2"/>
          <p:cNvSpPr>
            <a:spLocks noGrp="1"/>
          </p:cNvSpPr>
          <p:nvPr>
            <p:ph idx="1"/>
          </p:nvPr>
        </p:nvSpPr>
        <p:spPr>
          <a:xfrm>
            <a:off x="914400" y="1828800"/>
            <a:ext cx="7315200" cy="3538537"/>
          </a:xfrm>
        </p:spPr>
        <p:txBody>
          <a:bodyPr>
            <a:normAutofit fontScale="70000" lnSpcReduction="20000"/>
          </a:bodyPr>
          <a:lstStyle/>
          <a:p>
            <a:pPr eaLnBrk="1" hangingPunct="1"/>
            <a:r>
              <a:rPr lang="en-US" altLang="en-US" sz="2300" dirty="0" smtClean="0"/>
              <a:t>Depending on the type of Emissions Event, all of the relevant demonstration criteria in 30 TAC 101.222 have to be met to qualify for the Affirmative Defense.</a:t>
            </a:r>
          </a:p>
          <a:p>
            <a:r>
              <a:rPr lang="en-US" altLang="en-US" sz="2300" dirty="0">
                <a:solidFill>
                  <a:prstClr val="black">
                    <a:lumMod val="75000"/>
                    <a:lumOff val="25000"/>
                  </a:prstClr>
                </a:solidFill>
              </a:rPr>
              <a:t>As a basic principle, the commission uses the concept of good engineering and operating practices as a starting point to evaluate upsets.  While this concept is still somewhat subjective, regulated industries and regulators have a range of experience that the commission believes make this standard interpretable and enforceable.  The commission interprets good operating practices as those which use manufacturers' recommendations for equipment operation and maintenance, adequate training of operators, and any equipment modification.</a:t>
            </a:r>
          </a:p>
          <a:p>
            <a:r>
              <a:rPr lang="en-US" altLang="en-US" sz="2300" dirty="0">
                <a:solidFill>
                  <a:prstClr val="black">
                    <a:lumMod val="75000"/>
                    <a:lumOff val="25000"/>
                  </a:prstClr>
                </a:solidFill>
              </a:rPr>
              <a:t>The commission would interpret "beyond the control of the owner or operator" to include situations and events for which no standard operating procedure or training could be specifically devised.</a:t>
            </a:r>
          </a:p>
          <a:p>
            <a:endParaRPr lang="en-US" altLang="en-US" sz="2200" dirty="0" smtClean="0">
              <a:solidFill>
                <a:prstClr val="black">
                  <a:lumMod val="75000"/>
                  <a:lumOff val="25000"/>
                </a:prstClr>
              </a:solidFill>
            </a:endParaRPr>
          </a:p>
          <a:p>
            <a:endParaRPr lang="en-US" altLang="en-US" sz="2200" dirty="0">
              <a:solidFill>
                <a:prstClr val="black">
                  <a:lumMod val="75000"/>
                  <a:lumOff val="25000"/>
                </a:prstClr>
              </a:solidFill>
            </a:endParaRPr>
          </a:p>
          <a:p>
            <a:endParaRPr lang="en-US" altLang="en-US" sz="2200" dirty="0" smtClean="0">
              <a:solidFill>
                <a:prstClr val="black">
                  <a:lumMod val="75000"/>
                  <a:lumOff val="25000"/>
                </a:prstClr>
              </a:solidFill>
            </a:endParaRPr>
          </a:p>
          <a:p>
            <a:endParaRPr lang="en-US" altLang="en-US" sz="2200" dirty="0">
              <a:solidFill>
                <a:prstClr val="black">
                  <a:lumMod val="75000"/>
                  <a:lumOff val="25000"/>
                </a:prstClr>
              </a:solidFill>
            </a:endParaRPr>
          </a:p>
          <a:p>
            <a:endParaRPr lang="en-US" altLang="en-US" sz="2200" dirty="0" smtClean="0">
              <a:solidFill>
                <a:prstClr val="black">
                  <a:lumMod val="75000"/>
                  <a:lumOff val="25000"/>
                </a:prstClr>
              </a:solidFill>
            </a:endParaRPr>
          </a:p>
          <a:p>
            <a:endParaRPr lang="en-US" altLang="en-US" sz="2200" dirty="0" smtClean="0">
              <a:solidFill>
                <a:prstClr val="black">
                  <a:lumMod val="75000"/>
                  <a:lumOff val="25000"/>
                </a:prstClr>
              </a:solidFill>
            </a:endParaRPr>
          </a:p>
          <a:p>
            <a:endParaRPr lang="en-US" alt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a:t>
            </a:r>
            <a:endParaRPr lang="en-US" dirty="0"/>
          </a:p>
        </p:txBody>
      </p:sp>
      <p:sp>
        <p:nvSpPr>
          <p:cNvPr id="3" name="Content Placeholder 2"/>
          <p:cNvSpPr>
            <a:spLocks noGrp="1"/>
          </p:cNvSpPr>
          <p:nvPr>
            <p:ph idx="1"/>
          </p:nvPr>
        </p:nvSpPr>
        <p:spPr/>
        <p:txBody>
          <a:bodyPr>
            <a:normAutofit/>
          </a:bodyPr>
          <a:lstStyle/>
          <a:p>
            <a:r>
              <a:rPr lang="en-US" dirty="0" smtClean="0"/>
              <a:t>Violations documented may result either in a Notice of Violation or a Notice of Enforcement. </a:t>
            </a:r>
          </a:p>
          <a:p>
            <a:r>
              <a:rPr lang="en-US" dirty="0" smtClean="0"/>
              <a:t>For </a:t>
            </a:r>
            <a:r>
              <a:rPr lang="en-US" dirty="0"/>
              <a:t>emissions events that warrant formal </a:t>
            </a:r>
            <a:r>
              <a:rPr lang="en-US" dirty="0" smtClean="0"/>
              <a:t>enforcement (NOE), Prior </a:t>
            </a:r>
            <a:r>
              <a:rPr lang="en-US" dirty="0"/>
              <a:t>to referral of an emissions event investigation for formal enforcement, the Regional Air Section Manager will send a Notice of Preliminary Emissions Event Finding to the </a:t>
            </a:r>
            <a:r>
              <a:rPr lang="en-US" dirty="0" smtClean="0"/>
              <a:t>RE. The </a:t>
            </a:r>
            <a:r>
              <a:rPr lang="en-US" dirty="0"/>
              <a:t>letter will advise the RE that based on the information available, the TCEQ has determined that the emissions event meets the enforcement referral criteria and therefore intends to issue a NOE</a:t>
            </a:r>
            <a:r>
              <a:rPr lang="en-US" dirty="0" smtClean="0"/>
              <a:t>.</a:t>
            </a:r>
            <a:endParaRPr lang="en-US" dirty="0"/>
          </a:p>
        </p:txBody>
      </p:sp>
    </p:spTree>
    <p:extLst>
      <p:ext uri="{BB962C8B-B14F-4D97-AF65-F5344CB8AC3E}">
        <p14:creationId xmlns:p14="http://schemas.microsoft.com/office/powerpoint/2010/main" val="1163100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a:t>
            </a:r>
            <a:endParaRPr lang="en-US" dirty="0"/>
          </a:p>
        </p:txBody>
      </p:sp>
      <p:sp>
        <p:nvSpPr>
          <p:cNvPr id="3" name="Content Placeholder 2"/>
          <p:cNvSpPr>
            <a:spLocks noGrp="1"/>
          </p:cNvSpPr>
          <p:nvPr>
            <p:ph idx="1"/>
          </p:nvPr>
        </p:nvSpPr>
        <p:spPr/>
        <p:txBody>
          <a:bodyPr/>
          <a:lstStyle/>
          <a:p>
            <a:r>
              <a:rPr lang="en-US" dirty="0"/>
              <a:t>The letter will advise the RE that within 10 business days of the date of the letter, the RE has the opportunity to contest the violation(s) documented in the Notice of Preliminary Event Finding. The letter requests that the RE submit any additional information that the TCEQ is unaware of and offers the RE the opportunity to schedule a meeting with agency staff</a:t>
            </a:r>
            <a:r>
              <a:rPr lang="en-US" dirty="0" smtClean="0"/>
              <a:t>.</a:t>
            </a:r>
          </a:p>
          <a:p>
            <a:r>
              <a:rPr lang="en-US" dirty="0"/>
              <a:t>Based on the information received, the region will make a determination on whether or not an NOE is warranted.</a:t>
            </a:r>
          </a:p>
        </p:txBody>
      </p:sp>
    </p:spTree>
    <p:extLst>
      <p:ext uri="{BB962C8B-B14F-4D97-AF65-F5344CB8AC3E}">
        <p14:creationId xmlns:p14="http://schemas.microsoft.com/office/powerpoint/2010/main" val="1342009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NOE </a:t>
            </a:r>
            <a:endParaRPr lang="en-US" dirty="0"/>
          </a:p>
        </p:txBody>
      </p:sp>
      <p:sp>
        <p:nvSpPr>
          <p:cNvPr id="3" name="Content Placeholder 2"/>
          <p:cNvSpPr>
            <a:spLocks noGrp="1"/>
          </p:cNvSpPr>
          <p:nvPr>
            <p:ph idx="1"/>
          </p:nvPr>
        </p:nvSpPr>
        <p:spPr/>
        <p:txBody>
          <a:bodyPr/>
          <a:lstStyle/>
          <a:p>
            <a:r>
              <a:rPr lang="en-US" dirty="0" smtClean="0"/>
              <a:t>Once the Notice of Enforcement has been issued, the TCEQ Enforcement Division handles the remainder of the processing. </a:t>
            </a:r>
            <a:endParaRPr lang="en-US" dirty="0"/>
          </a:p>
        </p:txBody>
      </p:sp>
    </p:spTree>
    <p:extLst>
      <p:ext uri="{BB962C8B-B14F-4D97-AF65-F5344CB8AC3E}">
        <p14:creationId xmlns:p14="http://schemas.microsoft.com/office/powerpoint/2010/main" val="3940208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7315200" cy="620712"/>
          </a:xfrm>
        </p:spPr>
        <p:txBody>
          <a:bodyPr>
            <a:normAutofit fontScale="90000"/>
          </a:bodyPr>
          <a:lstStyle/>
          <a:p>
            <a:pPr eaLnBrk="1" hangingPunct="1"/>
            <a:r>
              <a:rPr lang="en-US" altLang="en-US" dirty="0" smtClean="0"/>
              <a:t>STEERS Expert Contacts</a:t>
            </a:r>
          </a:p>
        </p:txBody>
      </p:sp>
      <p:graphicFrame>
        <p:nvGraphicFramePr>
          <p:cNvPr id="4" name="Content Placeholder 3" descr="Contact information for STEERS program experts" title="STEERS Expert Contacts"/>
          <p:cNvGraphicFramePr>
            <a:graphicFrameLocks noGrp="1"/>
          </p:cNvGraphicFramePr>
          <p:nvPr>
            <p:ph idx="1"/>
            <p:extLst>
              <p:ext uri="{D42A27DB-BD31-4B8C-83A1-F6EECF244321}">
                <p14:modId xmlns:p14="http://schemas.microsoft.com/office/powerpoint/2010/main" val="3454960610"/>
              </p:ext>
            </p:extLst>
          </p:nvPr>
        </p:nvGraphicFramePr>
        <p:xfrm>
          <a:off x="152400" y="762001"/>
          <a:ext cx="8915400" cy="5943598"/>
        </p:xfrm>
        <a:graphic>
          <a:graphicData uri="http://schemas.openxmlformats.org/drawingml/2006/table">
            <a:tbl>
              <a:tblPr firstRow="1"/>
              <a:tblGrid>
                <a:gridCol w="2961445"/>
                <a:gridCol w="2988482"/>
                <a:gridCol w="2965473"/>
              </a:tblGrid>
              <a:tr h="970384">
                <a:tc>
                  <a:txBody>
                    <a:bodyPr/>
                    <a:lstStyle/>
                    <a:p>
                      <a:pPr marL="0" marR="0">
                        <a:spcBef>
                          <a:spcPts val="0"/>
                        </a:spcBef>
                        <a:spcAft>
                          <a:spcPts val="600"/>
                        </a:spcAft>
                      </a:pPr>
                      <a:r>
                        <a:rPr lang="en-US" sz="1000" baseline="0" dirty="0">
                          <a:solidFill>
                            <a:schemeClr val="bg1"/>
                          </a:solidFill>
                          <a:effectLst/>
                          <a:latin typeface="Georgia"/>
                          <a:ea typeface="Times New Roman"/>
                          <a:cs typeface="Times New Roman"/>
                        </a:rPr>
                        <a:t>STEERS Questions: </a:t>
                      </a:r>
                      <a:endParaRPr lang="en-US" sz="1000" baseline="0" dirty="0">
                        <a:solidFill>
                          <a:schemeClr val="bg1"/>
                        </a:solidFill>
                        <a:effectLst/>
                        <a:latin typeface="Georgia"/>
                        <a:ea typeface="Calibri"/>
                        <a:cs typeface="Times New Roman"/>
                      </a:endParaRPr>
                    </a:p>
                    <a:p>
                      <a:pPr marL="0" marR="0">
                        <a:spcBef>
                          <a:spcPts val="0"/>
                        </a:spcBef>
                        <a:spcAft>
                          <a:spcPts val="600"/>
                        </a:spcAft>
                      </a:pPr>
                      <a:r>
                        <a:rPr lang="en-US" sz="1000" baseline="0" dirty="0">
                          <a:solidFill>
                            <a:schemeClr val="bg1"/>
                          </a:solidFill>
                          <a:effectLst/>
                          <a:latin typeface="Georgia"/>
                          <a:ea typeface="Times New Roman"/>
                          <a:cs typeface="Times New Roman"/>
                        </a:rPr>
                        <a:t>STEERS MC226</a:t>
                      </a:r>
                      <a:br>
                        <a:rPr lang="en-US" sz="1000" baseline="0" dirty="0">
                          <a:solidFill>
                            <a:schemeClr val="bg1"/>
                          </a:solidFill>
                          <a:effectLst/>
                          <a:latin typeface="Georgia"/>
                          <a:ea typeface="Times New Roman"/>
                          <a:cs typeface="Times New Roman"/>
                        </a:rPr>
                      </a:br>
                      <a:r>
                        <a:rPr lang="en-US" sz="1000" baseline="0" dirty="0">
                          <a:solidFill>
                            <a:schemeClr val="bg1"/>
                          </a:solidFill>
                          <a:effectLst/>
                          <a:latin typeface="Georgia"/>
                          <a:ea typeface="Times New Roman"/>
                          <a:cs typeface="Times New Roman"/>
                        </a:rPr>
                        <a:t>512-239-6925 </a:t>
                      </a:r>
                      <a:br>
                        <a:rPr lang="en-US" sz="1000" baseline="0" dirty="0">
                          <a:solidFill>
                            <a:schemeClr val="bg1"/>
                          </a:solidFill>
                          <a:effectLst/>
                          <a:latin typeface="Georgia"/>
                          <a:ea typeface="Times New Roman"/>
                          <a:cs typeface="Times New Roman"/>
                        </a:rPr>
                      </a:br>
                      <a:r>
                        <a:rPr lang="en-US" sz="1000" u="sng" baseline="0" dirty="0">
                          <a:solidFill>
                            <a:schemeClr val="bg1"/>
                          </a:solidFill>
                          <a:effectLst/>
                          <a:latin typeface="Georgia"/>
                          <a:ea typeface="Times New Roman"/>
                          <a:cs typeface="Times New Roman"/>
                          <a:hlinkClick r:id="rId2"/>
                        </a:rPr>
                        <a:t>steers@tceq.texas.gov</a:t>
                      </a:r>
                      <a:endParaRPr lang="en-US" sz="1000" baseline="0" dirty="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Physical Address</a:t>
                      </a:r>
                      <a:endParaRPr lang="en-US" sz="1000" baseline="0">
                        <a:solidFill>
                          <a:schemeClr val="bg1"/>
                        </a:solidFill>
                        <a:effectLst/>
                        <a:latin typeface="Georgia"/>
                        <a:ea typeface="Calibri"/>
                        <a:cs typeface="Times New Roman"/>
                      </a:endParaRPr>
                    </a:p>
                    <a:p>
                      <a:pPr marL="0" marR="29845">
                        <a:spcBef>
                          <a:spcPts val="0"/>
                        </a:spcBef>
                        <a:spcAft>
                          <a:spcPts val="600"/>
                        </a:spcAft>
                      </a:pPr>
                      <a:r>
                        <a:rPr lang="en-US" sz="1000" baseline="0">
                          <a:solidFill>
                            <a:schemeClr val="bg1"/>
                          </a:solidFill>
                          <a:effectLst/>
                          <a:latin typeface="Georgia"/>
                          <a:ea typeface="Times New Roman"/>
                          <a:cs typeface="Times New Roman"/>
                        </a:rPr>
                        <a:t>TCEQ</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&lt;Place Program Name and Mail Code Here&gt;</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12100 Park 35 Cir</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Austin, TX 78753</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dirty="0" smtClean="0">
                          <a:solidFill>
                            <a:schemeClr val="bg1"/>
                          </a:solidFill>
                          <a:effectLst/>
                          <a:latin typeface="Georgia"/>
                          <a:ea typeface="Times New Roman"/>
                          <a:cs typeface="Times New Roman"/>
                        </a:rPr>
                        <a:t>Pesticide General Permit (EPR_PESTGP) </a:t>
                      </a:r>
                      <a:endParaRPr lang="en-US" sz="1000" baseline="0" dirty="0" smtClean="0">
                        <a:solidFill>
                          <a:schemeClr val="bg1"/>
                        </a:solidFill>
                        <a:effectLst/>
                        <a:latin typeface="Georgia"/>
                        <a:ea typeface="Calibri"/>
                        <a:cs typeface="Times New Roman"/>
                      </a:endParaRPr>
                    </a:p>
                    <a:p>
                      <a:pPr marL="0" marR="0">
                        <a:spcBef>
                          <a:spcPts val="0"/>
                        </a:spcBef>
                        <a:spcAft>
                          <a:spcPts val="600"/>
                        </a:spcAft>
                      </a:pPr>
                      <a:r>
                        <a:rPr lang="en-US" sz="1000" baseline="0" dirty="0" smtClean="0">
                          <a:solidFill>
                            <a:schemeClr val="bg1"/>
                          </a:solidFill>
                          <a:effectLst/>
                          <a:latin typeface="Georgia"/>
                          <a:ea typeface="Times New Roman"/>
                          <a:cs typeface="Times New Roman"/>
                        </a:rPr>
                        <a:t>WQ Processing Center MC140</a:t>
                      </a:r>
                      <a:br>
                        <a:rPr lang="en-US" sz="1000" baseline="0" dirty="0" smtClean="0">
                          <a:solidFill>
                            <a:schemeClr val="bg1"/>
                          </a:solidFill>
                          <a:effectLst/>
                          <a:latin typeface="Georgia"/>
                          <a:ea typeface="Times New Roman"/>
                          <a:cs typeface="Times New Roman"/>
                        </a:rPr>
                      </a:br>
                      <a:r>
                        <a:rPr lang="en-US" sz="1000" baseline="0" dirty="0" smtClean="0">
                          <a:solidFill>
                            <a:schemeClr val="bg1"/>
                          </a:solidFill>
                          <a:effectLst/>
                          <a:latin typeface="Georgia"/>
                          <a:ea typeface="Times New Roman"/>
                          <a:cs typeface="Times New Roman"/>
                        </a:rPr>
                        <a:t>512-239-BUGS (2847) </a:t>
                      </a:r>
                      <a:br>
                        <a:rPr lang="en-US" sz="1000" baseline="0" dirty="0" smtClean="0">
                          <a:solidFill>
                            <a:schemeClr val="bg1"/>
                          </a:solidFill>
                          <a:effectLst/>
                          <a:latin typeface="Georgia"/>
                          <a:ea typeface="Times New Roman"/>
                          <a:cs typeface="Times New Roman"/>
                        </a:rPr>
                      </a:br>
                      <a:r>
                        <a:rPr lang="en-US" sz="1000" u="sng" baseline="0" dirty="0" smtClean="0">
                          <a:solidFill>
                            <a:schemeClr val="bg1"/>
                          </a:solidFill>
                          <a:effectLst/>
                          <a:latin typeface="Georgia"/>
                          <a:ea typeface="Times New Roman"/>
                          <a:cs typeface="Times New Roman"/>
                          <a:hlinkClick r:id="rId3"/>
                        </a:rPr>
                        <a:t>PGP@tceq.texas.gov</a:t>
                      </a:r>
                      <a:endParaRPr lang="en-US" sz="1000" baseline="0" dirty="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970384">
                <a:tc>
                  <a:txBody>
                    <a:bodyPr/>
                    <a:lstStyle/>
                    <a:p>
                      <a:pPr marL="0" marR="0">
                        <a:spcBef>
                          <a:spcPts val="0"/>
                        </a:spcBef>
                        <a:spcAft>
                          <a:spcPts val="600"/>
                        </a:spcAft>
                      </a:pPr>
                      <a:r>
                        <a:rPr lang="en-US" sz="1000" baseline="0" dirty="0">
                          <a:solidFill>
                            <a:schemeClr val="bg1"/>
                          </a:solidFill>
                          <a:effectLst/>
                          <a:latin typeface="Georgia"/>
                          <a:ea typeface="Times New Roman"/>
                          <a:cs typeface="Times New Roman"/>
                        </a:rPr>
                        <a:t>Aggregate Production Operations (EPR_APO) </a:t>
                      </a:r>
                      <a:endParaRPr lang="en-US" sz="1000" baseline="0" dirty="0">
                        <a:solidFill>
                          <a:schemeClr val="bg1"/>
                        </a:solidFill>
                        <a:effectLst/>
                        <a:latin typeface="Georgia"/>
                        <a:ea typeface="Calibri"/>
                        <a:cs typeface="Times New Roman"/>
                      </a:endParaRPr>
                    </a:p>
                    <a:p>
                      <a:pPr marL="0" marR="0">
                        <a:spcBef>
                          <a:spcPts val="0"/>
                        </a:spcBef>
                        <a:spcAft>
                          <a:spcPts val="600"/>
                        </a:spcAft>
                      </a:pPr>
                      <a:r>
                        <a:rPr lang="en-US" sz="1000" baseline="0" dirty="0">
                          <a:solidFill>
                            <a:schemeClr val="bg1"/>
                          </a:solidFill>
                          <a:effectLst/>
                          <a:latin typeface="Georgia"/>
                          <a:ea typeface="Times New Roman"/>
                          <a:cs typeface="Times New Roman"/>
                        </a:rPr>
                        <a:t>WQ Processing Center MC140</a:t>
                      </a:r>
                      <a:br>
                        <a:rPr lang="en-US" sz="1000" baseline="0" dirty="0">
                          <a:solidFill>
                            <a:schemeClr val="bg1"/>
                          </a:solidFill>
                          <a:effectLst/>
                          <a:latin typeface="Georgia"/>
                          <a:ea typeface="Times New Roman"/>
                          <a:cs typeface="Times New Roman"/>
                        </a:rPr>
                      </a:br>
                      <a:r>
                        <a:rPr lang="en-US" sz="1000" baseline="0" dirty="0">
                          <a:solidFill>
                            <a:schemeClr val="bg1"/>
                          </a:solidFill>
                          <a:effectLst/>
                          <a:latin typeface="Georgia"/>
                          <a:ea typeface="Times New Roman"/>
                          <a:cs typeface="Times New Roman"/>
                        </a:rPr>
                        <a:t>512-239-APOP (2767) </a:t>
                      </a:r>
                      <a:br>
                        <a:rPr lang="en-US" sz="1000" baseline="0" dirty="0">
                          <a:solidFill>
                            <a:schemeClr val="bg1"/>
                          </a:solidFill>
                          <a:effectLst/>
                          <a:latin typeface="Georgia"/>
                          <a:ea typeface="Times New Roman"/>
                          <a:cs typeface="Times New Roman"/>
                        </a:rPr>
                      </a:br>
                      <a:r>
                        <a:rPr lang="en-US" sz="1000" u="sng" baseline="0" dirty="0">
                          <a:solidFill>
                            <a:schemeClr val="bg1"/>
                          </a:solidFill>
                          <a:effectLst/>
                          <a:latin typeface="Georgia"/>
                          <a:ea typeface="Times New Roman"/>
                          <a:cs typeface="Times New Roman"/>
                          <a:hlinkClick r:id="rId4"/>
                        </a:rPr>
                        <a:t>APO@tceq.texas.gov</a:t>
                      </a:r>
                      <a:endParaRPr lang="en-US" sz="1000" baseline="0" dirty="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fr-FR" sz="1000" baseline="0" dirty="0">
                          <a:solidFill>
                            <a:schemeClr val="bg1"/>
                          </a:solidFill>
                          <a:effectLst/>
                          <a:latin typeface="Georgia"/>
                          <a:ea typeface="Times New Roman"/>
                          <a:cs typeface="Times New Roman"/>
                        </a:rPr>
                        <a:t>Discharge Monitoring Report (</a:t>
                      </a:r>
                      <a:r>
                        <a:rPr lang="fr-FR" sz="1000" baseline="0" dirty="0" err="1">
                          <a:solidFill>
                            <a:schemeClr val="bg1"/>
                          </a:solidFill>
                          <a:effectLst/>
                          <a:latin typeface="Georgia"/>
                          <a:ea typeface="Times New Roman"/>
                          <a:cs typeface="Times New Roman"/>
                        </a:rPr>
                        <a:t>eDMR</a:t>
                      </a:r>
                      <a:r>
                        <a:rPr lang="fr-FR" sz="1000" baseline="0" dirty="0">
                          <a:solidFill>
                            <a:schemeClr val="bg1"/>
                          </a:solidFill>
                          <a:effectLst/>
                          <a:latin typeface="Georgia"/>
                          <a:ea typeface="Times New Roman"/>
                          <a:cs typeface="Times New Roman"/>
                        </a:rPr>
                        <a:t>/</a:t>
                      </a:r>
                      <a:r>
                        <a:rPr lang="fr-FR" sz="1000" baseline="0" dirty="0" err="1">
                          <a:solidFill>
                            <a:schemeClr val="bg1"/>
                          </a:solidFill>
                          <a:effectLst/>
                          <a:latin typeface="Georgia"/>
                          <a:ea typeface="Times New Roman"/>
                          <a:cs typeface="Times New Roman"/>
                        </a:rPr>
                        <a:t>NetDMR</a:t>
                      </a:r>
                      <a:r>
                        <a:rPr lang="fr-FR" sz="1000" baseline="0" dirty="0">
                          <a:solidFill>
                            <a:schemeClr val="bg1"/>
                          </a:solidFill>
                          <a:effectLst/>
                          <a:latin typeface="Georgia"/>
                          <a:ea typeface="Times New Roman"/>
                          <a:cs typeface="Times New Roman"/>
                        </a:rPr>
                        <a:t>) </a:t>
                      </a:r>
                      <a:endParaRPr lang="en-US" sz="1000" baseline="0" dirty="0">
                        <a:solidFill>
                          <a:schemeClr val="bg1"/>
                        </a:solidFill>
                        <a:effectLst/>
                        <a:latin typeface="Georgia"/>
                        <a:ea typeface="Calibri"/>
                        <a:cs typeface="Times New Roman"/>
                      </a:endParaRPr>
                    </a:p>
                    <a:p>
                      <a:pPr marL="0" marR="0">
                        <a:spcBef>
                          <a:spcPts val="0"/>
                        </a:spcBef>
                        <a:spcAft>
                          <a:spcPts val="600"/>
                        </a:spcAft>
                      </a:pPr>
                      <a:r>
                        <a:rPr lang="fr-FR" sz="1000" baseline="0" dirty="0" err="1">
                          <a:solidFill>
                            <a:schemeClr val="bg1"/>
                          </a:solidFill>
                          <a:effectLst/>
                          <a:latin typeface="Georgia"/>
                          <a:ea typeface="Times New Roman"/>
                          <a:cs typeface="Times New Roman"/>
                        </a:rPr>
                        <a:t>Enforcement</a:t>
                      </a:r>
                      <a:r>
                        <a:rPr lang="fr-FR" sz="1000" baseline="0" dirty="0">
                          <a:solidFill>
                            <a:schemeClr val="bg1"/>
                          </a:solidFill>
                          <a:effectLst/>
                          <a:latin typeface="Georgia"/>
                          <a:ea typeface="Times New Roman"/>
                          <a:cs typeface="Times New Roman"/>
                        </a:rPr>
                        <a:t> Division MC224</a:t>
                      </a:r>
                      <a:br>
                        <a:rPr lang="fr-FR" sz="1000" baseline="0" dirty="0">
                          <a:solidFill>
                            <a:schemeClr val="bg1"/>
                          </a:solidFill>
                          <a:effectLst/>
                          <a:latin typeface="Georgia"/>
                          <a:ea typeface="Times New Roman"/>
                          <a:cs typeface="Times New Roman"/>
                        </a:rPr>
                      </a:br>
                      <a:r>
                        <a:rPr lang="fr-FR" sz="1000" baseline="0" dirty="0">
                          <a:solidFill>
                            <a:schemeClr val="bg1"/>
                          </a:solidFill>
                          <a:effectLst/>
                          <a:latin typeface="Georgia"/>
                          <a:ea typeface="Times New Roman"/>
                          <a:cs typeface="Times New Roman"/>
                        </a:rPr>
                        <a:t>512-239-eDMR (3367) </a:t>
                      </a:r>
                      <a:br>
                        <a:rPr lang="fr-FR" sz="1000" baseline="0" dirty="0">
                          <a:solidFill>
                            <a:schemeClr val="bg1"/>
                          </a:solidFill>
                          <a:effectLst/>
                          <a:latin typeface="Georgia"/>
                          <a:ea typeface="Times New Roman"/>
                          <a:cs typeface="Times New Roman"/>
                        </a:rPr>
                      </a:br>
                      <a:r>
                        <a:rPr lang="fr-FR" sz="1000" u="sng" baseline="0" dirty="0">
                          <a:solidFill>
                            <a:schemeClr val="bg1"/>
                          </a:solidFill>
                          <a:effectLst/>
                          <a:latin typeface="Georgia"/>
                          <a:ea typeface="Times New Roman"/>
                          <a:cs typeface="Times New Roman"/>
                          <a:hlinkClick r:id="rId5"/>
                        </a:rPr>
                        <a:t>netdmr@tceq.texas.gov</a:t>
                      </a:r>
                      <a:endParaRPr lang="en-US" sz="1000" baseline="0" dirty="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dirty="0">
                          <a:solidFill>
                            <a:schemeClr val="bg1"/>
                          </a:solidFill>
                          <a:effectLst/>
                          <a:latin typeface="Georgia"/>
                          <a:ea typeface="Times New Roman"/>
                          <a:cs typeface="Times New Roman"/>
                        </a:rPr>
                        <a:t>Petroleum Storage Tank (PST) </a:t>
                      </a:r>
                      <a:endParaRPr lang="en-US" sz="1000" baseline="0" dirty="0">
                        <a:solidFill>
                          <a:schemeClr val="bg1"/>
                        </a:solidFill>
                        <a:effectLst/>
                        <a:latin typeface="Georgia"/>
                        <a:ea typeface="Calibri"/>
                        <a:cs typeface="Times New Roman"/>
                      </a:endParaRPr>
                    </a:p>
                    <a:p>
                      <a:pPr marL="0" marR="0">
                        <a:spcBef>
                          <a:spcPts val="0"/>
                        </a:spcBef>
                        <a:spcAft>
                          <a:spcPts val="600"/>
                        </a:spcAft>
                      </a:pPr>
                      <a:r>
                        <a:rPr lang="en-US" sz="1000" baseline="0" dirty="0">
                          <a:solidFill>
                            <a:schemeClr val="bg1"/>
                          </a:solidFill>
                          <a:effectLst/>
                          <a:latin typeface="Georgia"/>
                          <a:ea typeface="Times New Roman"/>
                          <a:cs typeface="Times New Roman"/>
                        </a:rPr>
                        <a:t>PST Registration and Self-Certification MC138</a:t>
                      </a:r>
                      <a:br>
                        <a:rPr lang="en-US" sz="1000" baseline="0" dirty="0">
                          <a:solidFill>
                            <a:schemeClr val="bg1"/>
                          </a:solidFill>
                          <a:effectLst/>
                          <a:latin typeface="Georgia"/>
                          <a:ea typeface="Times New Roman"/>
                          <a:cs typeface="Times New Roman"/>
                        </a:rPr>
                      </a:br>
                      <a:r>
                        <a:rPr lang="en-US" sz="1000" baseline="0" dirty="0">
                          <a:solidFill>
                            <a:schemeClr val="bg1"/>
                          </a:solidFill>
                          <a:effectLst/>
                          <a:latin typeface="Georgia"/>
                          <a:ea typeface="Times New Roman"/>
                          <a:cs typeface="Times New Roman"/>
                        </a:rPr>
                        <a:t>512-239-2160</a:t>
                      </a:r>
                      <a:endParaRPr lang="en-US" sz="1000" baseline="0" dirty="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00566">
                <a:tc>
                  <a:txBody>
                    <a:bodyPr/>
                    <a:lstStyle/>
                    <a:p>
                      <a:pPr marL="0" marR="0">
                        <a:spcBef>
                          <a:spcPts val="0"/>
                        </a:spcBef>
                        <a:spcAft>
                          <a:spcPts val="600"/>
                        </a:spcAft>
                      </a:pPr>
                      <a:r>
                        <a:rPr lang="en-US" sz="1000" baseline="0" dirty="0">
                          <a:solidFill>
                            <a:schemeClr val="bg1"/>
                          </a:solidFill>
                          <a:effectLst/>
                          <a:latin typeface="Georgia"/>
                          <a:ea typeface="Times New Roman"/>
                          <a:cs typeface="Times New Roman"/>
                        </a:rPr>
                        <a:t>Air Emissions Maintenance Events (AEME) </a:t>
                      </a:r>
                      <a:endParaRPr lang="en-US" sz="1000" baseline="0" dirty="0">
                        <a:solidFill>
                          <a:schemeClr val="bg1"/>
                        </a:solidFill>
                        <a:effectLst/>
                        <a:latin typeface="Georgia"/>
                        <a:ea typeface="Calibri"/>
                        <a:cs typeface="Times New Roman"/>
                      </a:endParaRPr>
                    </a:p>
                    <a:p>
                      <a:pPr marL="0" marR="0">
                        <a:spcBef>
                          <a:spcPts val="0"/>
                        </a:spcBef>
                        <a:spcAft>
                          <a:spcPts val="600"/>
                        </a:spcAft>
                      </a:pPr>
                      <a:r>
                        <a:rPr lang="en-US" sz="1000" baseline="0" dirty="0">
                          <a:solidFill>
                            <a:schemeClr val="bg1"/>
                          </a:solidFill>
                          <a:effectLst/>
                          <a:latin typeface="Georgia"/>
                          <a:ea typeface="Times New Roman"/>
                          <a:cs typeface="Times New Roman"/>
                        </a:rPr>
                        <a:t>Field Operations MC 174</a:t>
                      </a:r>
                      <a:br>
                        <a:rPr lang="en-US" sz="1000" baseline="0" dirty="0">
                          <a:solidFill>
                            <a:schemeClr val="bg1"/>
                          </a:solidFill>
                          <a:effectLst/>
                          <a:latin typeface="Georgia"/>
                          <a:ea typeface="Times New Roman"/>
                          <a:cs typeface="Times New Roman"/>
                        </a:rPr>
                      </a:br>
                      <a:r>
                        <a:rPr lang="en-US" sz="1000" baseline="0" dirty="0">
                          <a:solidFill>
                            <a:schemeClr val="bg1"/>
                          </a:solidFill>
                          <a:effectLst/>
                          <a:latin typeface="Georgia"/>
                          <a:ea typeface="Times New Roman"/>
                          <a:cs typeface="Times New Roman"/>
                        </a:rPr>
                        <a:t>512-239-0416</a:t>
                      </a:r>
                      <a:endParaRPr lang="en-US" sz="1000" baseline="0" dirty="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dirty="0" smtClean="0">
                          <a:solidFill>
                            <a:schemeClr val="bg1"/>
                          </a:solidFill>
                          <a:effectLst/>
                          <a:latin typeface="Georgia"/>
                          <a:ea typeface="Times New Roman"/>
                          <a:cs typeface="Times New Roman"/>
                        </a:rPr>
                        <a:t>Emissions Banking and Trading (EBT) Questions: </a:t>
                      </a:r>
                    </a:p>
                    <a:p>
                      <a:pPr marL="0" marR="0">
                        <a:spcBef>
                          <a:spcPts val="0"/>
                        </a:spcBef>
                        <a:spcAft>
                          <a:spcPts val="600"/>
                        </a:spcAft>
                      </a:pPr>
                      <a:r>
                        <a:rPr lang="en-US" sz="1000" baseline="0" dirty="0" smtClean="0">
                          <a:solidFill>
                            <a:schemeClr val="bg1"/>
                          </a:solidFill>
                          <a:effectLst/>
                          <a:latin typeface="Georgia"/>
                          <a:ea typeface="Times New Roman"/>
                          <a:cs typeface="Times New Roman"/>
                        </a:rPr>
                        <a:t>Emissions Banking and Trading Program, MC-206 512-239-4900 </a:t>
                      </a:r>
                    </a:p>
                    <a:p>
                      <a:pPr marL="0" marR="0">
                        <a:spcBef>
                          <a:spcPts val="0"/>
                        </a:spcBef>
                        <a:spcAft>
                          <a:spcPts val="600"/>
                        </a:spcAft>
                      </a:pPr>
                      <a:r>
                        <a:rPr lang="en-US" sz="1000" baseline="0" dirty="0" smtClean="0">
                          <a:solidFill>
                            <a:schemeClr val="bg1"/>
                          </a:solidFill>
                          <a:effectLst/>
                          <a:latin typeface="Georgia"/>
                          <a:ea typeface="Times New Roman"/>
                          <a:cs typeface="Times New Roman"/>
                          <a:hlinkClick r:id="rId6"/>
                        </a:rPr>
                        <a:t>aqp@tceq.texas.gov</a:t>
                      </a:r>
                      <a:endParaRPr lang="en-US" sz="1000" baseline="0" dirty="0" smtClean="0">
                        <a:solidFill>
                          <a:schemeClr val="bg1"/>
                        </a:solidFill>
                        <a:effectLst/>
                        <a:latin typeface="Georgia"/>
                        <a:ea typeface="Times New Roman"/>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Pollution Prevention Planning (P2PLAN)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Waste Reduction Policy Act Program MC108</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512-239-3143 </a:t>
                      </a:r>
                      <a:br>
                        <a:rPr lang="en-US" sz="1000" baseline="0">
                          <a:solidFill>
                            <a:schemeClr val="bg1"/>
                          </a:solidFill>
                          <a:effectLst/>
                          <a:latin typeface="Georgia"/>
                          <a:ea typeface="Times New Roman"/>
                          <a:cs typeface="Times New Roman"/>
                        </a:rPr>
                      </a:br>
                      <a:r>
                        <a:rPr lang="en-US" sz="1000" u="sng" baseline="0">
                          <a:solidFill>
                            <a:schemeClr val="bg1"/>
                          </a:solidFill>
                          <a:effectLst/>
                          <a:latin typeface="Georgia"/>
                          <a:ea typeface="Times New Roman"/>
                          <a:cs typeface="Times New Roman"/>
                          <a:hlinkClick r:id="rId7"/>
                        </a:rPr>
                        <a:t>P2@tceq.texas.gov</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00566">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Air New Source Review (EPR_NSR)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Air Permits MC 163</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512-239-1250</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Industrial and Hazardous Waste (IHW)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Registration and Reporting MC 129</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512-239-6413</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Public Drinking Water - Labs (PDWLAB)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Public Drinking Water MC155</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512-239-4691 </a:t>
                      </a:r>
                      <a:br>
                        <a:rPr lang="en-US" sz="1000" baseline="0">
                          <a:solidFill>
                            <a:schemeClr val="bg1"/>
                          </a:solidFill>
                          <a:effectLst/>
                          <a:latin typeface="Georgia"/>
                          <a:ea typeface="Times New Roman"/>
                          <a:cs typeface="Times New Roman"/>
                        </a:rPr>
                      </a:br>
                      <a:r>
                        <a:rPr lang="en-US" sz="1000" u="sng" baseline="0">
                          <a:solidFill>
                            <a:schemeClr val="bg1"/>
                          </a:solidFill>
                          <a:effectLst/>
                          <a:latin typeface="Georgia"/>
                          <a:ea typeface="Times New Roman"/>
                          <a:cs typeface="Times New Roman"/>
                          <a:hlinkClick r:id="rId8"/>
                        </a:rPr>
                        <a:t>PDWS@tceq.texas.gov</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00566">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Annual Emissions Inventory Report (AEIR)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Emissions Inventory, MC-164</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512-239-1773 </a:t>
                      </a:r>
                      <a:br>
                        <a:rPr lang="en-US" sz="1000" baseline="0">
                          <a:solidFill>
                            <a:schemeClr val="bg1"/>
                          </a:solidFill>
                          <a:effectLst/>
                          <a:latin typeface="Georgia"/>
                          <a:ea typeface="Times New Roman"/>
                          <a:cs typeface="Times New Roman"/>
                        </a:rPr>
                      </a:br>
                      <a:r>
                        <a:rPr lang="en-US" sz="1000" u="sng" baseline="0">
                          <a:solidFill>
                            <a:schemeClr val="bg1"/>
                          </a:solidFill>
                          <a:effectLst/>
                          <a:latin typeface="Georgia"/>
                          <a:ea typeface="Times New Roman"/>
                          <a:cs typeface="Times New Roman"/>
                          <a:hlinkClick r:id="rId9"/>
                        </a:rPr>
                        <a:t>psinvent@tceq.texas.gov</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Municipal Solid Waste (MSW)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Municipal Solid Waste MC130</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512-239-6700 </a:t>
                      </a:r>
                      <a:br>
                        <a:rPr lang="en-US" sz="1000" baseline="0">
                          <a:solidFill>
                            <a:schemeClr val="bg1"/>
                          </a:solidFill>
                          <a:effectLst/>
                          <a:latin typeface="Georgia"/>
                          <a:ea typeface="Times New Roman"/>
                          <a:cs typeface="Times New Roman"/>
                        </a:rPr>
                      </a:br>
                      <a:r>
                        <a:rPr lang="en-US" sz="1000" u="sng" baseline="0">
                          <a:solidFill>
                            <a:schemeClr val="bg1"/>
                          </a:solidFill>
                          <a:effectLst/>
                          <a:latin typeface="Georgia"/>
                          <a:ea typeface="Times New Roman"/>
                          <a:cs typeface="Times New Roman"/>
                          <a:hlinkClick r:id="rId10"/>
                        </a:rPr>
                        <a:t>elvi.yzaguirre@tceq.texas.gov</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Public Drinking Water - Systems (PDWSYS)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Public Drinking Water MC155</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512-239-4691 </a:t>
                      </a:r>
                      <a:br>
                        <a:rPr lang="en-US" sz="1000" baseline="0">
                          <a:solidFill>
                            <a:schemeClr val="bg1"/>
                          </a:solidFill>
                          <a:effectLst/>
                          <a:latin typeface="Georgia"/>
                          <a:ea typeface="Times New Roman"/>
                          <a:cs typeface="Times New Roman"/>
                        </a:rPr>
                      </a:br>
                      <a:r>
                        <a:rPr lang="en-US" sz="1000" u="sng" baseline="0">
                          <a:solidFill>
                            <a:schemeClr val="bg1"/>
                          </a:solidFill>
                          <a:effectLst/>
                          <a:latin typeface="Georgia"/>
                          <a:ea typeface="Times New Roman"/>
                          <a:cs typeface="Times New Roman"/>
                          <a:hlinkClick r:id="rId8"/>
                        </a:rPr>
                        <a:t>PDWS@tceq.texas.gov</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00566">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CAFO General Permit (EPR_CAFO)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Applications Review &amp; Processing MC 148</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512-239-4671 </a:t>
                      </a:r>
                      <a:br>
                        <a:rPr lang="en-US" sz="1000" baseline="0">
                          <a:solidFill>
                            <a:schemeClr val="bg1"/>
                          </a:solidFill>
                          <a:effectLst/>
                          <a:latin typeface="Georgia"/>
                          <a:ea typeface="Times New Roman"/>
                          <a:cs typeface="Times New Roman"/>
                        </a:rPr>
                      </a:br>
                      <a:r>
                        <a:rPr lang="en-US" sz="1000" u="sng" baseline="0">
                          <a:solidFill>
                            <a:schemeClr val="bg1"/>
                          </a:solidFill>
                          <a:effectLst/>
                          <a:latin typeface="Georgia"/>
                          <a:ea typeface="Times New Roman"/>
                          <a:cs typeface="Times New Roman"/>
                          <a:hlinkClick r:id="rId11"/>
                        </a:rPr>
                        <a:t>CAFO@tceq.texas.gov</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fr-FR" sz="1000" baseline="0">
                          <a:solidFill>
                            <a:schemeClr val="bg1"/>
                          </a:solidFill>
                          <a:effectLst/>
                          <a:latin typeface="Georgia"/>
                          <a:ea typeface="Times New Roman"/>
                          <a:cs typeface="Times New Roman"/>
                        </a:rPr>
                        <a:t>Municipal Solid Waste Registrations (EPR_MSW) </a:t>
                      </a:r>
                      <a:endParaRPr lang="en-US" sz="1000" baseline="0">
                        <a:solidFill>
                          <a:schemeClr val="bg1"/>
                        </a:solidFill>
                        <a:effectLst/>
                        <a:latin typeface="Georgia"/>
                        <a:ea typeface="Calibri"/>
                        <a:cs typeface="Times New Roman"/>
                      </a:endParaRPr>
                    </a:p>
                    <a:p>
                      <a:pPr marL="0" marR="0">
                        <a:spcBef>
                          <a:spcPts val="0"/>
                        </a:spcBef>
                        <a:spcAft>
                          <a:spcPts val="600"/>
                        </a:spcAft>
                      </a:pPr>
                      <a:r>
                        <a:rPr lang="fr-FR" sz="1000" baseline="0">
                          <a:solidFill>
                            <a:schemeClr val="bg1"/>
                          </a:solidFill>
                          <a:effectLst/>
                          <a:latin typeface="Georgia"/>
                          <a:ea typeface="Times New Roman"/>
                          <a:cs typeface="Times New Roman"/>
                        </a:rPr>
                        <a:t>Municipal Solid Waste Permits Section MC124</a:t>
                      </a:r>
                      <a:br>
                        <a:rPr lang="fr-FR" sz="1000" baseline="0">
                          <a:solidFill>
                            <a:schemeClr val="bg1"/>
                          </a:solidFill>
                          <a:effectLst/>
                          <a:latin typeface="Georgia"/>
                          <a:ea typeface="Times New Roman"/>
                          <a:cs typeface="Times New Roman"/>
                        </a:rPr>
                      </a:br>
                      <a:r>
                        <a:rPr lang="fr-FR" sz="1000" baseline="0">
                          <a:solidFill>
                            <a:schemeClr val="bg1"/>
                          </a:solidFill>
                          <a:effectLst/>
                          <a:latin typeface="Georgia"/>
                          <a:ea typeface="Times New Roman"/>
                          <a:cs typeface="Times New Roman"/>
                        </a:rPr>
                        <a:t>512-293-2334</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Storm Water General Permits (EPR_SW)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Storm Water Processing Center MC228</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512-239-3700 </a:t>
                      </a:r>
                      <a:br>
                        <a:rPr lang="en-US" sz="1000" baseline="0">
                          <a:solidFill>
                            <a:schemeClr val="bg1"/>
                          </a:solidFill>
                          <a:effectLst/>
                          <a:latin typeface="Georgia"/>
                          <a:ea typeface="Times New Roman"/>
                          <a:cs typeface="Times New Roman"/>
                        </a:rPr>
                      </a:br>
                      <a:r>
                        <a:rPr lang="en-US" sz="1000" u="sng" baseline="0">
                          <a:solidFill>
                            <a:schemeClr val="bg1"/>
                          </a:solidFill>
                          <a:effectLst/>
                          <a:latin typeface="Georgia"/>
                          <a:ea typeface="Times New Roman"/>
                          <a:cs typeface="Times New Roman"/>
                          <a:hlinkClick r:id="rId12"/>
                        </a:rPr>
                        <a:t>swpermit@tceq.texas.gov</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800566">
                <a:tc>
                  <a:txBody>
                    <a:bodyPr/>
                    <a:lstStyle/>
                    <a:p>
                      <a:pPr marL="0" marR="0">
                        <a:spcBef>
                          <a:spcPts val="0"/>
                        </a:spcBef>
                        <a:spcAft>
                          <a:spcPts val="600"/>
                        </a:spcAft>
                      </a:pPr>
                      <a:r>
                        <a:rPr lang="en-US" sz="1000" baseline="0">
                          <a:solidFill>
                            <a:schemeClr val="bg1"/>
                          </a:solidFill>
                          <a:effectLst/>
                          <a:latin typeface="Georgia"/>
                          <a:ea typeface="Times New Roman"/>
                          <a:cs typeface="Times New Roman"/>
                        </a:rPr>
                        <a:t>Central Registry (CR) Questions: </a:t>
                      </a:r>
                      <a:endParaRPr lang="en-US" sz="1000" baseline="0">
                        <a:solidFill>
                          <a:schemeClr val="bg1"/>
                        </a:solidFill>
                        <a:effectLst/>
                        <a:latin typeface="Georgia"/>
                        <a:ea typeface="Calibri"/>
                        <a:cs typeface="Times New Roman"/>
                      </a:endParaRPr>
                    </a:p>
                    <a:p>
                      <a:pPr marL="0" marR="0">
                        <a:spcBef>
                          <a:spcPts val="0"/>
                        </a:spcBef>
                        <a:spcAft>
                          <a:spcPts val="600"/>
                        </a:spcAft>
                      </a:pPr>
                      <a:r>
                        <a:rPr lang="en-US" sz="1000" baseline="0">
                          <a:solidFill>
                            <a:schemeClr val="bg1"/>
                          </a:solidFill>
                          <a:effectLst/>
                          <a:latin typeface="Georgia"/>
                          <a:ea typeface="Times New Roman"/>
                          <a:cs typeface="Times New Roman"/>
                        </a:rPr>
                        <a:t>Central Registry Program MC 144</a:t>
                      </a:r>
                      <a:br>
                        <a:rPr lang="en-US" sz="1000" baseline="0">
                          <a:solidFill>
                            <a:schemeClr val="bg1"/>
                          </a:solidFill>
                          <a:effectLst/>
                          <a:latin typeface="Georgia"/>
                          <a:ea typeface="Times New Roman"/>
                          <a:cs typeface="Times New Roman"/>
                        </a:rPr>
                      </a:br>
                      <a:r>
                        <a:rPr lang="en-US" sz="1000" baseline="0">
                          <a:solidFill>
                            <a:schemeClr val="bg1"/>
                          </a:solidFill>
                          <a:effectLst/>
                          <a:latin typeface="Georgia"/>
                          <a:ea typeface="Times New Roman"/>
                          <a:cs typeface="Times New Roman"/>
                        </a:rPr>
                        <a:t>512-239-5175 </a:t>
                      </a:r>
                      <a:br>
                        <a:rPr lang="en-US" sz="1000" baseline="0">
                          <a:solidFill>
                            <a:schemeClr val="bg1"/>
                          </a:solidFill>
                          <a:effectLst/>
                          <a:latin typeface="Georgia"/>
                          <a:ea typeface="Times New Roman"/>
                          <a:cs typeface="Times New Roman"/>
                        </a:rPr>
                      </a:br>
                      <a:r>
                        <a:rPr lang="en-US" sz="1000" u="sng" baseline="0">
                          <a:solidFill>
                            <a:schemeClr val="bg1"/>
                          </a:solidFill>
                          <a:effectLst/>
                          <a:latin typeface="Georgia"/>
                          <a:ea typeface="Times New Roman"/>
                          <a:cs typeface="Times New Roman"/>
                          <a:hlinkClick r:id="rId13"/>
                        </a:rPr>
                        <a:t>registry@tceq.texas.gov</a:t>
                      </a:r>
                      <a:endParaRPr lang="en-US" sz="1000" baseline="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dirty="0">
                          <a:solidFill>
                            <a:schemeClr val="bg1"/>
                          </a:solidFill>
                          <a:effectLst/>
                          <a:latin typeface="Georgia"/>
                          <a:ea typeface="Times New Roman"/>
                          <a:cs typeface="Times New Roman"/>
                        </a:rPr>
                        <a:t>Occupational Licensing Computer Based Testing (CBT) </a:t>
                      </a:r>
                      <a:endParaRPr lang="en-US" sz="1000" baseline="0" dirty="0">
                        <a:solidFill>
                          <a:schemeClr val="bg1"/>
                        </a:solidFill>
                        <a:effectLst/>
                        <a:latin typeface="Georgia"/>
                        <a:ea typeface="Calibri"/>
                        <a:cs typeface="Times New Roman"/>
                      </a:endParaRPr>
                    </a:p>
                    <a:p>
                      <a:pPr marL="0" marR="0">
                        <a:spcBef>
                          <a:spcPts val="0"/>
                        </a:spcBef>
                        <a:spcAft>
                          <a:spcPts val="600"/>
                        </a:spcAft>
                      </a:pPr>
                      <a:r>
                        <a:rPr lang="en-US" sz="1000" baseline="0" dirty="0">
                          <a:solidFill>
                            <a:schemeClr val="bg1"/>
                          </a:solidFill>
                          <a:effectLst/>
                          <a:latin typeface="Georgia"/>
                          <a:ea typeface="Times New Roman"/>
                          <a:cs typeface="Times New Roman"/>
                        </a:rPr>
                        <a:t>Operator Licensing MC178</a:t>
                      </a:r>
                      <a:br>
                        <a:rPr lang="en-US" sz="1000" baseline="0" dirty="0">
                          <a:solidFill>
                            <a:schemeClr val="bg1"/>
                          </a:solidFill>
                          <a:effectLst/>
                          <a:latin typeface="Georgia"/>
                          <a:ea typeface="Times New Roman"/>
                          <a:cs typeface="Times New Roman"/>
                        </a:rPr>
                      </a:br>
                      <a:r>
                        <a:rPr lang="en-US" sz="1000" baseline="0" dirty="0">
                          <a:solidFill>
                            <a:schemeClr val="bg1"/>
                          </a:solidFill>
                          <a:effectLst/>
                          <a:latin typeface="Georgia"/>
                          <a:ea typeface="Times New Roman"/>
                          <a:cs typeface="Times New Roman"/>
                        </a:rPr>
                        <a:t>512-239-0176</a:t>
                      </a:r>
                      <a:endParaRPr lang="en-US" sz="1000" baseline="0" dirty="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spcBef>
                          <a:spcPts val="0"/>
                        </a:spcBef>
                        <a:spcAft>
                          <a:spcPts val="600"/>
                        </a:spcAft>
                      </a:pPr>
                      <a:r>
                        <a:rPr lang="en-US" sz="1000" baseline="0" dirty="0">
                          <a:solidFill>
                            <a:schemeClr val="bg1"/>
                          </a:solidFill>
                          <a:effectLst/>
                          <a:latin typeface="Georgia"/>
                          <a:ea typeface="Times New Roman"/>
                          <a:cs typeface="Times New Roman"/>
                        </a:rPr>
                        <a:t>Training Roster Online Submittal (TROLS) </a:t>
                      </a:r>
                      <a:endParaRPr lang="en-US" sz="1000" baseline="0" dirty="0">
                        <a:solidFill>
                          <a:schemeClr val="bg1"/>
                        </a:solidFill>
                        <a:effectLst/>
                        <a:latin typeface="Georgia"/>
                        <a:ea typeface="Calibri"/>
                        <a:cs typeface="Times New Roman"/>
                      </a:endParaRPr>
                    </a:p>
                    <a:p>
                      <a:pPr marL="0" marR="0">
                        <a:spcBef>
                          <a:spcPts val="0"/>
                        </a:spcBef>
                        <a:spcAft>
                          <a:spcPts val="600"/>
                        </a:spcAft>
                      </a:pPr>
                      <a:r>
                        <a:rPr lang="en-US" sz="1000" baseline="0" dirty="0">
                          <a:solidFill>
                            <a:schemeClr val="bg1"/>
                          </a:solidFill>
                          <a:effectLst/>
                          <a:latin typeface="Georgia"/>
                          <a:ea typeface="Times New Roman"/>
                          <a:cs typeface="Times New Roman"/>
                        </a:rPr>
                        <a:t>Operator Licensing MC178</a:t>
                      </a:r>
                      <a:br>
                        <a:rPr lang="en-US" sz="1000" baseline="0" dirty="0">
                          <a:solidFill>
                            <a:schemeClr val="bg1"/>
                          </a:solidFill>
                          <a:effectLst/>
                          <a:latin typeface="Georgia"/>
                          <a:ea typeface="Times New Roman"/>
                          <a:cs typeface="Times New Roman"/>
                        </a:rPr>
                      </a:br>
                      <a:r>
                        <a:rPr lang="en-US" sz="1000" baseline="0" dirty="0">
                          <a:solidFill>
                            <a:schemeClr val="bg1"/>
                          </a:solidFill>
                          <a:effectLst/>
                          <a:latin typeface="Georgia"/>
                          <a:ea typeface="Times New Roman"/>
                          <a:cs typeface="Times New Roman"/>
                        </a:rPr>
                        <a:t>512-239-2262</a:t>
                      </a:r>
                      <a:endParaRPr lang="en-US" sz="1000" baseline="0" dirty="0">
                        <a:solidFill>
                          <a:schemeClr val="bg1"/>
                        </a:solidFill>
                        <a:effectLst/>
                        <a:latin typeface="Georgia"/>
                        <a:ea typeface="Calibri"/>
                        <a:cs typeface="Times New Roman"/>
                      </a:endParaRPr>
                    </a:p>
                  </a:txBody>
                  <a:tcPr marL="40312" marR="40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2041015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a:xfrm>
            <a:off x="1066800" y="1981200"/>
            <a:ext cx="7543800" cy="4724400"/>
          </a:xfrm>
        </p:spPr>
        <p:txBody>
          <a:bodyPr/>
          <a:lstStyle/>
          <a:p>
            <a:pPr marL="0" indent="0">
              <a:buNone/>
            </a:pPr>
            <a:endParaRPr lang="en-US" sz="2400" dirty="0" smtClean="0"/>
          </a:p>
          <a:p>
            <a:pPr marL="0" indent="0">
              <a:buNone/>
            </a:pPr>
            <a:r>
              <a:rPr lang="en-US" sz="2400" dirty="0" smtClean="0"/>
              <a:t>Q: Once I report an EE in STEERS, am I done?</a:t>
            </a:r>
          </a:p>
          <a:p>
            <a:pPr marL="0" indent="0">
              <a:buNone/>
            </a:pPr>
            <a:endParaRPr lang="en-US" sz="2400" dirty="0" smtClean="0"/>
          </a:p>
          <a:p>
            <a:pPr marL="0" indent="0">
              <a:buNone/>
            </a:pPr>
            <a:r>
              <a:rPr lang="en-US" sz="2400" dirty="0" smtClean="0"/>
              <a:t>A</a:t>
            </a:r>
            <a:r>
              <a:rPr lang="en-US" sz="2400" dirty="0" smtClean="0"/>
              <a:t>: No, other reporting requirements may apply such as the emissions inventory (see </a:t>
            </a:r>
            <a:r>
              <a:rPr lang="en-US" sz="2400" dirty="0">
                <a:effectLst/>
              </a:rPr>
              <a:t>30 TAC </a:t>
            </a:r>
            <a:r>
              <a:rPr lang="en-US" sz="2400" dirty="0"/>
              <a:t>§</a:t>
            </a:r>
            <a:r>
              <a:rPr lang="en-US" sz="2400" dirty="0" smtClean="0">
                <a:effectLst/>
              </a:rPr>
              <a:t>101.10)</a:t>
            </a:r>
            <a:r>
              <a:rPr lang="en-US" sz="2400" dirty="0" smtClean="0"/>
              <a:t>  and deviation reporting (see 3</a:t>
            </a:r>
            <a:r>
              <a:rPr lang="en-US" sz="2400" dirty="0" smtClean="0">
                <a:effectLst/>
              </a:rPr>
              <a:t>0 TAC 122)</a:t>
            </a:r>
            <a:r>
              <a:rPr lang="en-US" sz="2400" dirty="0" smtClean="0"/>
              <a:t>. Also, create a final record of the event within two weeks.</a:t>
            </a:r>
          </a:p>
          <a:p>
            <a:pPr marL="0" indent="0">
              <a:buNone/>
            </a:pPr>
            <a:endParaRPr lang="en-US" sz="2400" b="1" dirty="0" smtClean="0">
              <a:effectLst/>
            </a:endParaRPr>
          </a:p>
          <a:p>
            <a:pPr marL="0" indent="0">
              <a:buNone/>
            </a:pPr>
            <a:endParaRPr lang="en-US" sz="2000" dirty="0"/>
          </a:p>
        </p:txBody>
      </p:sp>
    </p:spTree>
    <p:extLst>
      <p:ext uri="{BB962C8B-B14F-4D97-AF65-F5344CB8AC3E}">
        <p14:creationId xmlns:p14="http://schemas.microsoft.com/office/powerpoint/2010/main" val="332077128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a:t>
            </a:r>
          </a:p>
        </p:txBody>
      </p:sp>
      <p:sp>
        <p:nvSpPr>
          <p:cNvPr id="3" name="Content Placeholder 2"/>
          <p:cNvSpPr>
            <a:spLocks noGrp="1"/>
          </p:cNvSpPr>
          <p:nvPr>
            <p:ph idx="1"/>
          </p:nvPr>
        </p:nvSpPr>
        <p:spPr/>
        <p:txBody>
          <a:bodyPr/>
          <a:lstStyle/>
          <a:p>
            <a:pPr marL="0" indent="0">
              <a:buNone/>
            </a:pPr>
            <a:r>
              <a:rPr lang="en-US" sz="2200" dirty="0" smtClean="0"/>
              <a:t>Q: </a:t>
            </a:r>
            <a:r>
              <a:rPr lang="en-US" sz="2400" dirty="0" smtClean="0"/>
              <a:t>Do I only report unauthorized emissions?</a:t>
            </a:r>
            <a:br>
              <a:rPr lang="en-US" sz="2400" dirty="0" smtClean="0"/>
            </a:br>
            <a:endParaRPr lang="en-US" sz="2400" dirty="0" smtClean="0"/>
          </a:p>
          <a:p>
            <a:pPr marL="0" indent="0">
              <a:buNone/>
            </a:pPr>
            <a:r>
              <a:rPr lang="en-US" sz="2400" dirty="0" smtClean="0"/>
              <a:t>A: No, report total emissions. </a:t>
            </a:r>
          </a:p>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sz="2000" dirty="0"/>
          </a:p>
        </p:txBody>
      </p:sp>
    </p:spTree>
    <p:extLst>
      <p:ext uri="{BB962C8B-B14F-4D97-AF65-F5344CB8AC3E}">
        <p14:creationId xmlns:p14="http://schemas.microsoft.com/office/powerpoint/2010/main" val="264829769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Basis</a:t>
            </a:r>
            <a:endParaRPr lang="en-US" dirty="0"/>
          </a:p>
        </p:txBody>
      </p:sp>
      <p:sp>
        <p:nvSpPr>
          <p:cNvPr id="3" name="Content Placeholder 2"/>
          <p:cNvSpPr>
            <a:spLocks noGrp="1"/>
          </p:cNvSpPr>
          <p:nvPr>
            <p:ph idx="1"/>
          </p:nvPr>
        </p:nvSpPr>
        <p:spPr/>
        <p:txBody>
          <a:bodyPr/>
          <a:lstStyle/>
          <a:p>
            <a:r>
              <a:rPr lang="en-US" dirty="0" smtClean="0"/>
              <a:t>Texas State Implementation Plan</a:t>
            </a:r>
            <a:br>
              <a:rPr lang="en-US" dirty="0" smtClean="0"/>
            </a:br>
            <a:endParaRPr lang="en-US" dirty="0" smtClean="0"/>
          </a:p>
          <a:p>
            <a:r>
              <a:rPr lang="en-US" dirty="0" smtClean="0"/>
              <a:t>30 TAC Chapter 101 Subchapter F - </a:t>
            </a:r>
            <a:br>
              <a:rPr lang="en-US" dirty="0" smtClean="0"/>
            </a:br>
            <a:r>
              <a:rPr lang="en-US" dirty="0" smtClean="0"/>
              <a:t>Emissions Events and Scheduled Maintenance Startup, and Shutdown Activities</a:t>
            </a:r>
            <a:endParaRPr lang="en-US" dirty="0"/>
          </a:p>
        </p:txBody>
      </p:sp>
    </p:spTree>
    <p:extLst>
      <p:ext uri="{BB962C8B-B14F-4D97-AF65-F5344CB8AC3E}">
        <p14:creationId xmlns:p14="http://schemas.microsoft.com/office/powerpoint/2010/main" val="221580983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a:t>
            </a:r>
          </a:p>
        </p:txBody>
      </p:sp>
      <p:sp>
        <p:nvSpPr>
          <p:cNvPr id="3" name="Content Placeholder 2"/>
          <p:cNvSpPr>
            <a:spLocks noGrp="1"/>
          </p:cNvSpPr>
          <p:nvPr>
            <p:ph idx="1"/>
          </p:nvPr>
        </p:nvSpPr>
        <p:spPr/>
        <p:txBody>
          <a:bodyPr/>
          <a:lstStyle/>
          <a:p>
            <a:pPr marL="0" indent="0">
              <a:buNone/>
            </a:pPr>
            <a:r>
              <a:rPr lang="en-US" sz="2400" dirty="0" smtClean="0"/>
              <a:t>Q: How are non-reportable EE handled during Title V investigations</a:t>
            </a:r>
            <a:r>
              <a:rPr lang="en-US" sz="2400" dirty="0" smtClean="0"/>
              <a:t>?</a:t>
            </a:r>
            <a:br>
              <a:rPr lang="en-US" sz="2400" dirty="0" smtClean="0"/>
            </a:br>
            <a:endParaRPr lang="en-US" sz="2400" dirty="0" smtClean="0"/>
          </a:p>
          <a:p>
            <a:pPr marL="0" indent="0">
              <a:buNone/>
            </a:pPr>
            <a:r>
              <a:rPr lang="en-US" sz="2400" dirty="0" smtClean="0"/>
              <a:t>A: A portion are reviewed against recordkeeping requirements and to ensure the event didn’t exceed an RQ</a:t>
            </a:r>
            <a:r>
              <a:rPr lang="en-US" sz="2200" dirty="0" smtClean="0"/>
              <a:t>.</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426992627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p:txBody>
          <a:bodyPr/>
          <a:lstStyle/>
          <a:p>
            <a:pPr marL="0" indent="0">
              <a:buNone/>
            </a:pPr>
            <a:r>
              <a:rPr lang="en-US" sz="2400" dirty="0"/>
              <a:t>Q: Are the only emission limits that apply to EE NSR </a:t>
            </a:r>
            <a:r>
              <a:rPr lang="en-US" sz="2400" dirty="0" err="1"/>
              <a:t>lb</a:t>
            </a:r>
            <a:r>
              <a:rPr lang="en-US" sz="2400" dirty="0"/>
              <a:t>/</a:t>
            </a:r>
            <a:r>
              <a:rPr lang="en-US" sz="2400" dirty="0" err="1"/>
              <a:t>hr</a:t>
            </a:r>
            <a:r>
              <a:rPr lang="en-US" sz="2400" dirty="0"/>
              <a:t> limits</a:t>
            </a:r>
            <a:r>
              <a:rPr lang="en-US" sz="2400" dirty="0" smtClean="0"/>
              <a:t>?</a:t>
            </a:r>
            <a:br>
              <a:rPr lang="en-US" sz="2400" dirty="0" smtClean="0"/>
            </a:br>
            <a:endParaRPr lang="en-US" sz="2400" dirty="0"/>
          </a:p>
          <a:p>
            <a:pPr marL="0" indent="0">
              <a:buNone/>
            </a:pPr>
            <a:r>
              <a:rPr lang="en-US" sz="2400" dirty="0"/>
              <a:t>A: No, emission limits may be in permits, rules, or orders (see definition of unauthorized emissions in </a:t>
            </a:r>
            <a:r>
              <a:rPr lang="en-US" sz="2400" dirty="0">
                <a:effectLst/>
              </a:rPr>
              <a:t>30 TAC §101.1(108)</a:t>
            </a:r>
            <a:r>
              <a:rPr lang="en-US" sz="2400" dirty="0"/>
              <a:t>).</a:t>
            </a:r>
          </a:p>
        </p:txBody>
      </p:sp>
    </p:spTree>
    <p:extLst>
      <p:ext uri="{BB962C8B-B14F-4D97-AF65-F5344CB8AC3E}">
        <p14:creationId xmlns:p14="http://schemas.microsoft.com/office/powerpoint/2010/main" val="996545603"/>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a:t>
            </a:r>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r>
              <a:rPr lang="en-US" sz="2400" dirty="0" smtClean="0"/>
              <a:t>Q: If an investigator determines an event met the affirmative defense criteria, can a violation be cited?</a:t>
            </a:r>
          </a:p>
          <a:p>
            <a:pPr marL="0" indent="0">
              <a:buNone/>
            </a:pPr>
            <a:endParaRPr lang="en-US" sz="2400" dirty="0" smtClean="0"/>
          </a:p>
          <a:p>
            <a:pPr marL="0" indent="0">
              <a:buNone/>
            </a:pPr>
            <a:r>
              <a:rPr lang="en-US" sz="2400" dirty="0" smtClean="0"/>
              <a:t>A: Yes. These criteria apply to agency enforcement actions. Violations may be cited for federal rules. </a:t>
            </a:r>
            <a:endParaRPr lang="en-US" sz="2400" dirty="0"/>
          </a:p>
        </p:txBody>
      </p:sp>
    </p:spTree>
    <p:extLst>
      <p:ext uri="{BB962C8B-B14F-4D97-AF65-F5344CB8AC3E}">
        <p14:creationId xmlns:p14="http://schemas.microsoft.com/office/powerpoint/2010/main" val="205677948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a:t>
            </a:r>
          </a:p>
        </p:txBody>
      </p:sp>
      <p:sp>
        <p:nvSpPr>
          <p:cNvPr id="3" name="Content Placeholder 2"/>
          <p:cNvSpPr>
            <a:spLocks noGrp="1"/>
          </p:cNvSpPr>
          <p:nvPr>
            <p:ph idx="1"/>
          </p:nvPr>
        </p:nvSpPr>
        <p:spPr/>
        <p:txBody>
          <a:bodyPr>
            <a:normAutofit lnSpcReduction="10000"/>
          </a:bodyPr>
          <a:lstStyle/>
          <a:p>
            <a:pPr marL="0" indent="0">
              <a:buNone/>
            </a:pPr>
            <a:endParaRPr lang="en-US" sz="2200" dirty="0"/>
          </a:p>
          <a:p>
            <a:pPr marL="0" indent="0">
              <a:buNone/>
            </a:pPr>
            <a:r>
              <a:rPr lang="en-US" sz="2400" dirty="0" smtClean="0"/>
              <a:t>Q: What is the RQ for crude and natural gas?</a:t>
            </a:r>
          </a:p>
          <a:p>
            <a:pPr marL="0" indent="0">
              <a:buNone/>
            </a:pPr>
            <a:endParaRPr lang="en-US" sz="2400" dirty="0" smtClean="0"/>
          </a:p>
          <a:p>
            <a:pPr marL="0" indent="0">
              <a:buNone/>
            </a:pPr>
            <a:r>
              <a:rPr lang="en-US" sz="2400" dirty="0" smtClean="0"/>
              <a:t>A: For natural </a:t>
            </a:r>
            <a:r>
              <a:rPr lang="en-US" sz="2400" dirty="0"/>
              <a:t>gas </a:t>
            </a:r>
            <a:r>
              <a:rPr lang="en-US" sz="2400" dirty="0" smtClean="0"/>
              <a:t>(excluding </a:t>
            </a:r>
            <a:r>
              <a:rPr lang="en-US" sz="2400" dirty="0"/>
              <a:t>carbon dioxide, water, nitrogen, methane, ethane, noble gases, hydrogen, and </a:t>
            </a:r>
            <a:r>
              <a:rPr lang="en-US" sz="2400" dirty="0" smtClean="0"/>
              <a:t>oxygen) </a:t>
            </a:r>
            <a:r>
              <a:rPr lang="en-US" sz="2400" dirty="0"/>
              <a:t>or air emissions from crude </a:t>
            </a:r>
            <a:r>
              <a:rPr lang="en-US" sz="2400" dirty="0" smtClean="0"/>
              <a:t>oil: 5,000 </a:t>
            </a:r>
            <a:r>
              <a:rPr lang="en-US" sz="2400" dirty="0"/>
              <a:t>pounds or </a:t>
            </a:r>
            <a:r>
              <a:rPr lang="en-US" sz="2400" dirty="0" smtClean="0"/>
              <a:t> 100 pounds of hydrogen </a:t>
            </a:r>
            <a:r>
              <a:rPr lang="en-US" sz="2400" dirty="0" smtClean="0"/>
              <a:t>sulfide / mercaptans</a:t>
            </a:r>
            <a:r>
              <a:rPr lang="en-US" sz="2400" dirty="0" smtClean="0"/>
              <a:t>, </a:t>
            </a:r>
            <a:r>
              <a:rPr lang="en-US" sz="2400" dirty="0"/>
              <a:t>whichever occurs first</a:t>
            </a:r>
            <a:r>
              <a:rPr lang="en-US" sz="2400" dirty="0" smtClean="0"/>
              <a:t>. </a:t>
            </a:r>
            <a:endParaRPr lang="en-US" sz="2400" dirty="0"/>
          </a:p>
        </p:txBody>
      </p:sp>
    </p:spTree>
    <p:extLst>
      <p:ext uri="{BB962C8B-B14F-4D97-AF65-F5344CB8AC3E}">
        <p14:creationId xmlns:p14="http://schemas.microsoft.com/office/powerpoint/2010/main" val="1077041464"/>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p:txBody>
          <a:bodyPr/>
          <a:lstStyle/>
          <a:p>
            <a:r>
              <a:rPr lang="en-US" sz="2400" dirty="0" smtClean="0"/>
              <a:t>Q:  Weather (heavy rains, high winds, drought or freeze, for example) caused an upset that that resulted in a reportable emissions event.  Does the event meet the affirmative defense?</a:t>
            </a:r>
            <a:br>
              <a:rPr lang="en-US" sz="2400" dirty="0" smtClean="0"/>
            </a:br>
            <a:endParaRPr lang="en-US" sz="2400" dirty="0" smtClean="0"/>
          </a:p>
          <a:p>
            <a:r>
              <a:rPr lang="en-US" sz="2400" dirty="0" smtClean="0"/>
              <a:t>A:  It depends, facilities should be designed and operated to withstand typical weather extremes for the area.</a:t>
            </a:r>
            <a:endParaRPr lang="en-US" sz="2400" dirty="0"/>
          </a:p>
        </p:txBody>
      </p:sp>
    </p:spTree>
    <p:extLst>
      <p:ext uri="{BB962C8B-B14F-4D97-AF65-F5344CB8AC3E}">
        <p14:creationId xmlns:p14="http://schemas.microsoft.com/office/powerpoint/2010/main" val="2784339408"/>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p:txBody>
          <a:bodyPr/>
          <a:lstStyle/>
          <a:p>
            <a:r>
              <a:rPr lang="en-US" sz="2400" dirty="0" smtClean="0"/>
              <a:t>Q: A divestiture separated two production units into 2 companies that share a flare.  Who reports emissions events when the flare is the EPN?</a:t>
            </a:r>
            <a:br>
              <a:rPr lang="en-US" sz="2400" dirty="0" smtClean="0"/>
            </a:br>
            <a:endParaRPr lang="en-US" sz="2400" dirty="0" smtClean="0"/>
          </a:p>
          <a:p>
            <a:r>
              <a:rPr lang="en-US" sz="2400" dirty="0" smtClean="0"/>
              <a:t>A: The company that holds the permit for the flare is responsible for reporting emissions from the EPN.</a:t>
            </a:r>
            <a:endParaRPr lang="en-US" sz="2400" dirty="0"/>
          </a:p>
        </p:txBody>
      </p:sp>
    </p:spTree>
    <p:extLst>
      <p:ext uri="{BB962C8B-B14F-4D97-AF65-F5344CB8AC3E}">
        <p14:creationId xmlns:p14="http://schemas.microsoft.com/office/powerpoint/2010/main" val="154092960"/>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Q: The process flare was observed smoking.  What documentation is required?</a:t>
            </a:r>
            <a:br>
              <a:rPr lang="en-US" sz="2400" dirty="0" smtClean="0"/>
            </a:br>
            <a:endParaRPr lang="en-US" sz="2400" dirty="0" smtClean="0"/>
          </a:p>
          <a:p>
            <a:r>
              <a:rPr lang="en-US" sz="2400" dirty="0" smtClean="0"/>
              <a:t>A:  -- If the smoking event was due to an emissions event note that the flare was smoking as part of the recordable / reportable documentation.</a:t>
            </a:r>
            <a:br>
              <a:rPr lang="en-US" sz="2400" dirty="0" smtClean="0"/>
            </a:br>
            <a:r>
              <a:rPr lang="en-US" sz="2400" dirty="0" smtClean="0"/>
              <a:t/>
            </a:r>
            <a:br>
              <a:rPr lang="en-US" sz="2400" dirty="0" smtClean="0"/>
            </a:br>
            <a:r>
              <a:rPr lang="en-US" sz="2400" dirty="0" smtClean="0"/>
              <a:t>      -- If the smoking was for more than 5 minutes in a 2-hour period estimate the quantities of air contaminates released and document accordingly.</a:t>
            </a:r>
            <a:endParaRPr lang="en-US" sz="2400" dirty="0"/>
          </a:p>
        </p:txBody>
      </p:sp>
    </p:spTree>
    <p:extLst>
      <p:ext uri="{BB962C8B-B14F-4D97-AF65-F5344CB8AC3E}">
        <p14:creationId xmlns:p14="http://schemas.microsoft.com/office/powerpoint/2010/main" val="1047291313"/>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p:txBody>
          <a:bodyPr/>
          <a:lstStyle/>
          <a:p>
            <a:pPr marL="0" indent="0">
              <a:buNone/>
            </a:pPr>
            <a:r>
              <a:rPr lang="en-US" sz="2400" dirty="0"/>
              <a:t>Q: For pipelines, sites without a permit, or a site authorized by a PBR without an hourly limits required how is RQ calculated</a:t>
            </a:r>
            <a:r>
              <a:rPr lang="en-US" sz="2400" dirty="0" smtClean="0"/>
              <a:t>?</a:t>
            </a:r>
            <a:br>
              <a:rPr lang="en-US" sz="2400" dirty="0" smtClean="0"/>
            </a:br>
            <a:endParaRPr lang="en-US" sz="2400" dirty="0"/>
          </a:p>
          <a:p>
            <a:pPr marL="0" indent="0">
              <a:buNone/>
            </a:pPr>
            <a:r>
              <a:rPr lang="en-US" sz="2400" dirty="0"/>
              <a:t>A: All emissions should be considered. </a:t>
            </a:r>
          </a:p>
          <a:p>
            <a:endParaRPr lang="en-US" dirty="0"/>
          </a:p>
        </p:txBody>
      </p:sp>
    </p:spTree>
    <p:extLst>
      <p:ext uri="{BB962C8B-B14F-4D97-AF65-F5344CB8AC3E}">
        <p14:creationId xmlns:p14="http://schemas.microsoft.com/office/powerpoint/2010/main" val="4037729908"/>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the words Take Care of Texas with a web address take care of texas dot org." title="Take Care of Tex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1800"/>
            <a:ext cx="9144000" cy="3505200"/>
          </a:xfrm>
          <a:prstGeom prst="rect">
            <a:avLst/>
          </a:prstGeom>
        </p:spPr>
      </p:pic>
      <p:sp>
        <p:nvSpPr>
          <p:cNvPr id="17410" name="Title 1"/>
          <p:cNvSpPr>
            <a:spLocks noGrp="1"/>
          </p:cNvSpPr>
          <p:nvPr>
            <p:ph type="title"/>
          </p:nvPr>
        </p:nvSpPr>
        <p:spPr>
          <a:xfrm>
            <a:off x="914400" y="533400"/>
            <a:ext cx="7315200" cy="1154112"/>
          </a:xfrm>
        </p:spPr>
        <p:txBody>
          <a:bodyPr/>
          <a:lstStyle/>
          <a:p>
            <a:pPr eaLnBrk="1" hangingPunct="1"/>
            <a:r>
              <a:rPr lang="en-US" altLang="en-US" dirty="0" smtClean="0"/>
              <a:t>	Time for Your Questions</a:t>
            </a:r>
          </a:p>
        </p:txBody>
      </p:sp>
    </p:spTree>
    <p:extLst>
      <p:ext uri="{BB962C8B-B14F-4D97-AF65-F5344CB8AC3E}">
        <p14:creationId xmlns:p14="http://schemas.microsoft.com/office/powerpoint/2010/main" val="1360493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 Investigation Objectives</a:t>
            </a:r>
            <a:endParaRPr lang="en-US" dirty="0"/>
          </a:p>
        </p:txBody>
      </p:sp>
      <p:sp>
        <p:nvSpPr>
          <p:cNvPr id="3" name="Content Placeholder 2"/>
          <p:cNvSpPr>
            <a:spLocks noGrp="1"/>
          </p:cNvSpPr>
          <p:nvPr>
            <p:ph idx="1"/>
          </p:nvPr>
        </p:nvSpPr>
        <p:spPr/>
        <p:txBody>
          <a:bodyPr/>
          <a:lstStyle/>
          <a:p>
            <a:r>
              <a:rPr lang="en-US" dirty="0">
                <a:effectLst/>
              </a:rPr>
              <a:t>P</a:t>
            </a:r>
            <a:r>
              <a:rPr lang="en-US" dirty="0" smtClean="0">
                <a:effectLst/>
              </a:rPr>
              <a:t>rotect </a:t>
            </a:r>
            <a:r>
              <a:rPr lang="en-US" dirty="0">
                <a:effectLst/>
              </a:rPr>
              <a:t>public </a:t>
            </a:r>
            <a:r>
              <a:rPr lang="en-US" dirty="0" smtClean="0">
                <a:effectLst/>
              </a:rPr>
              <a:t>safety </a:t>
            </a:r>
            <a:r>
              <a:rPr lang="en-US" dirty="0">
                <a:effectLst/>
              </a:rPr>
              <a:t>&amp;</a:t>
            </a:r>
            <a:r>
              <a:rPr lang="en-US" dirty="0" smtClean="0">
                <a:effectLst/>
              </a:rPr>
              <a:t> health and property during the release</a:t>
            </a:r>
            <a:br>
              <a:rPr lang="en-US" dirty="0" smtClean="0">
                <a:effectLst/>
              </a:rPr>
            </a:br>
            <a:endParaRPr lang="en-US" dirty="0" smtClean="0">
              <a:effectLst/>
            </a:endParaRPr>
          </a:p>
          <a:p>
            <a:r>
              <a:rPr lang="en-US" dirty="0" smtClean="0">
                <a:effectLst/>
              </a:rPr>
              <a:t>Prevention -- persistent </a:t>
            </a:r>
            <a:r>
              <a:rPr lang="en-US" dirty="0">
                <a:effectLst/>
              </a:rPr>
              <a:t>problems </a:t>
            </a:r>
            <a:r>
              <a:rPr lang="en-US" dirty="0" smtClean="0">
                <a:effectLst/>
              </a:rPr>
              <a:t>are </a:t>
            </a:r>
            <a:r>
              <a:rPr lang="en-US" dirty="0">
                <a:effectLst/>
              </a:rPr>
              <a:t>identified and </a:t>
            </a:r>
            <a:r>
              <a:rPr lang="en-US" dirty="0" smtClean="0">
                <a:effectLst/>
              </a:rPr>
              <a:t>corrected.</a:t>
            </a:r>
            <a:br>
              <a:rPr lang="en-US" dirty="0" smtClean="0">
                <a:effectLst/>
              </a:rPr>
            </a:br>
            <a:endParaRPr lang="en-US" dirty="0" smtClean="0">
              <a:effectLst/>
            </a:endParaRPr>
          </a:p>
          <a:p>
            <a:r>
              <a:rPr lang="en-US" dirty="0" smtClean="0">
                <a:effectLst/>
              </a:rPr>
              <a:t>Consistency </a:t>
            </a:r>
            <a:endParaRPr lang="en-US" dirty="0">
              <a:effectLst/>
            </a:endParaRPr>
          </a:p>
          <a:p>
            <a:endParaRPr lang="en-US" dirty="0"/>
          </a:p>
        </p:txBody>
      </p:sp>
    </p:spTree>
    <p:extLst>
      <p:ext uri="{BB962C8B-B14F-4D97-AF65-F5344CB8AC3E}">
        <p14:creationId xmlns:p14="http://schemas.microsoft.com/office/powerpoint/2010/main" val="56096441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Requirements</a:t>
            </a:r>
            <a:endParaRPr lang="en-US" dirty="0"/>
          </a:p>
        </p:txBody>
      </p:sp>
      <p:sp>
        <p:nvSpPr>
          <p:cNvPr id="3" name="Content Placeholder 2"/>
          <p:cNvSpPr>
            <a:spLocks noGrp="1"/>
          </p:cNvSpPr>
          <p:nvPr>
            <p:ph idx="1"/>
          </p:nvPr>
        </p:nvSpPr>
        <p:spPr/>
        <p:txBody>
          <a:bodyPr/>
          <a:lstStyle/>
          <a:p>
            <a:r>
              <a:rPr lang="en-US" dirty="0"/>
              <a:t>Determine if an </a:t>
            </a:r>
            <a:r>
              <a:rPr lang="en-US" dirty="0" smtClean="0"/>
              <a:t>EE occurred</a:t>
            </a:r>
            <a:endParaRPr lang="en-US" dirty="0"/>
          </a:p>
          <a:p>
            <a:pPr lvl="1"/>
            <a:r>
              <a:rPr lang="en-US" dirty="0"/>
              <a:t> Unauthorized Emissions</a:t>
            </a:r>
            <a:endParaRPr lang="en-US" dirty="0" smtClean="0"/>
          </a:p>
          <a:p>
            <a:pPr lvl="1"/>
            <a:r>
              <a:rPr lang="en-US" dirty="0" smtClean="0"/>
              <a:t> Definitions</a:t>
            </a:r>
          </a:p>
          <a:p>
            <a:r>
              <a:rPr lang="en-US" dirty="0" smtClean="0"/>
              <a:t>Recordable or Reportable?</a:t>
            </a:r>
            <a:endParaRPr lang="en-US" dirty="0"/>
          </a:p>
          <a:p>
            <a:pPr lvl="1"/>
            <a:r>
              <a:rPr lang="en-US" dirty="0" smtClean="0"/>
              <a:t> Reportable </a:t>
            </a:r>
            <a:r>
              <a:rPr lang="en-US" dirty="0"/>
              <a:t>Quantities (RQ)</a:t>
            </a:r>
          </a:p>
          <a:p>
            <a:pPr lvl="1"/>
            <a:r>
              <a:rPr lang="en-US" dirty="0" smtClean="0"/>
              <a:t> On-site or STEERS Documentation</a:t>
            </a:r>
          </a:p>
          <a:p>
            <a:pPr lvl="1"/>
            <a:r>
              <a:rPr lang="en-US" dirty="0"/>
              <a:t> </a:t>
            </a:r>
            <a:r>
              <a:rPr lang="en-US" dirty="0" smtClean="0"/>
              <a:t>24 Hour Notification Requirement</a:t>
            </a:r>
          </a:p>
          <a:p>
            <a:r>
              <a:rPr lang="en-US" dirty="0" smtClean="0"/>
              <a:t>Final Record</a:t>
            </a:r>
            <a:endParaRPr lang="en-US" dirty="0"/>
          </a:p>
        </p:txBody>
      </p:sp>
    </p:spTree>
    <p:extLst>
      <p:ext uri="{BB962C8B-B14F-4D97-AF65-F5344CB8AC3E}">
        <p14:creationId xmlns:p14="http://schemas.microsoft.com/office/powerpoint/2010/main" val="216741731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Emissions Event</a:t>
            </a:r>
            <a:endParaRPr lang="en-US" dirty="0"/>
          </a:p>
        </p:txBody>
      </p:sp>
      <p:sp>
        <p:nvSpPr>
          <p:cNvPr id="3" name="Content Placeholder 2"/>
          <p:cNvSpPr>
            <a:spLocks noGrp="1"/>
          </p:cNvSpPr>
          <p:nvPr>
            <p:ph idx="1"/>
          </p:nvPr>
        </p:nvSpPr>
        <p:spPr/>
        <p:txBody>
          <a:bodyPr/>
          <a:lstStyle/>
          <a:p>
            <a:r>
              <a:rPr lang="en-US" dirty="0"/>
              <a:t>Unauthorized emissions </a:t>
            </a:r>
            <a:endParaRPr lang="en-US" dirty="0" smtClean="0"/>
          </a:p>
          <a:p>
            <a:pPr lvl="1"/>
            <a:r>
              <a:rPr lang="en-US" dirty="0" smtClean="0"/>
              <a:t>Upset </a:t>
            </a:r>
          </a:p>
          <a:p>
            <a:pPr lvl="2"/>
            <a:r>
              <a:rPr lang="en-US" dirty="0" smtClean="0"/>
              <a:t> Unplanned</a:t>
            </a:r>
          </a:p>
          <a:p>
            <a:pPr lvl="2"/>
            <a:r>
              <a:rPr lang="en-US" dirty="0" smtClean="0"/>
              <a:t> Unavoidable</a:t>
            </a:r>
          </a:p>
          <a:p>
            <a:pPr lvl="2"/>
            <a:r>
              <a:rPr lang="en-US" dirty="0"/>
              <a:t> </a:t>
            </a:r>
            <a:r>
              <a:rPr lang="en-US" dirty="0" smtClean="0"/>
              <a:t>Breakdown or Excursion</a:t>
            </a:r>
            <a:endParaRPr lang="en-US" dirty="0"/>
          </a:p>
          <a:p>
            <a:pPr lvl="1"/>
            <a:r>
              <a:rPr lang="en-US" dirty="0" smtClean="0"/>
              <a:t>Common </a:t>
            </a:r>
            <a:r>
              <a:rPr lang="en-US" dirty="0"/>
              <a:t>cause </a:t>
            </a:r>
            <a:endParaRPr lang="en-US" dirty="0" smtClean="0"/>
          </a:p>
          <a:p>
            <a:r>
              <a:rPr lang="en-US" dirty="0" smtClean="0"/>
              <a:t>or </a:t>
            </a:r>
            <a:r>
              <a:rPr lang="en-US" dirty="0"/>
              <a:t>Unscheduled </a:t>
            </a:r>
            <a:r>
              <a:rPr lang="en-US" dirty="0" smtClean="0"/>
              <a:t>Maintenance</a:t>
            </a:r>
            <a:r>
              <a:rPr lang="en-US" dirty="0"/>
              <a:t>, </a:t>
            </a:r>
            <a:r>
              <a:rPr lang="en-US" dirty="0" smtClean="0"/>
              <a:t>Startup</a:t>
            </a:r>
            <a:r>
              <a:rPr lang="en-US" dirty="0"/>
              <a:t>, or </a:t>
            </a:r>
            <a:r>
              <a:rPr lang="en-US" dirty="0" smtClean="0"/>
              <a:t>Shutdown (MSS)</a:t>
            </a:r>
            <a:endParaRPr lang="en-US" dirty="0"/>
          </a:p>
          <a:p>
            <a:endParaRPr lang="en-US" dirty="0" smtClean="0"/>
          </a:p>
        </p:txBody>
      </p:sp>
    </p:spTree>
    <p:extLst>
      <p:ext uri="{BB962C8B-B14F-4D97-AF65-F5344CB8AC3E}">
        <p14:creationId xmlns:p14="http://schemas.microsoft.com/office/powerpoint/2010/main" val="160174320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Unauthorized </a:t>
            </a:r>
            <a:r>
              <a:rPr lang="en-US" dirty="0" smtClean="0"/>
              <a:t>emissions</a:t>
            </a:r>
            <a:endParaRPr lang="en-US" dirty="0"/>
          </a:p>
        </p:txBody>
      </p:sp>
      <p:sp>
        <p:nvSpPr>
          <p:cNvPr id="3" name="Content Placeholder 2"/>
          <p:cNvSpPr>
            <a:spLocks noGrp="1"/>
          </p:cNvSpPr>
          <p:nvPr>
            <p:ph idx="1"/>
          </p:nvPr>
        </p:nvSpPr>
        <p:spPr/>
        <p:txBody>
          <a:bodyPr/>
          <a:lstStyle/>
          <a:p>
            <a:r>
              <a:rPr lang="en-US" dirty="0"/>
              <a:t>E</a:t>
            </a:r>
            <a:r>
              <a:rPr lang="en-US" dirty="0" smtClean="0"/>
              <a:t>missions </a:t>
            </a:r>
            <a:r>
              <a:rPr lang="en-US" dirty="0"/>
              <a:t>of any air contaminant except water, nitrogen, ethane, noble gases, hydrogen, and oxygen that exceed any air emission limitation in a permit, rule, or order of the commission or as authorized by Texas Health and Safety </a:t>
            </a:r>
            <a:r>
              <a:rPr lang="en-US" dirty="0" smtClean="0"/>
              <a:t>Code.</a:t>
            </a:r>
            <a:endParaRPr lang="en-US" dirty="0"/>
          </a:p>
        </p:txBody>
      </p:sp>
    </p:spTree>
    <p:extLst>
      <p:ext uri="{BB962C8B-B14F-4D97-AF65-F5344CB8AC3E}">
        <p14:creationId xmlns:p14="http://schemas.microsoft.com/office/powerpoint/2010/main" val="4218728709"/>
      </p:ext>
    </p:extLst>
  </p:cSld>
  <p:clrMapOvr>
    <a:masterClrMapping/>
  </p:clrMapOvr>
  <p:transition spd="slow"/>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8972</TotalTime>
  <Words>2746</Words>
  <Application>Microsoft Office PowerPoint</Application>
  <PresentationFormat>On-screen Show (4:3)</PresentationFormat>
  <Paragraphs>329</Paragraphs>
  <Slides>58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Calibri</vt:lpstr>
      <vt:lpstr>Century Gothic</vt:lpstr>
      <vt:lpstr>Georgia</vt:lpstr>
      <vt:lpstr>Times New Roman</vt:lpstr>
      <vt:lpstr>Wingdings</vt:lpstr>
      <vt:lpstr>Wingdings 3</vt:lpstr>
      <vt:lpstr>Wisp</vt:lpstr>
      <vt:lpstr>Emissions Events</vt:lpstr>
      <vt:lpstr>Presentation Outline</vt:lpstr>
      <vt:lpstr>EEs, Why the Concern?</vt:lpstr>
      <vt:lpstr>FY16  – 3,824 EEs</vt:lpstr>
      <vt:lpstr>Regulatory Basis</vt:lpstr>
      <vt:lpstr>EE Investigation Objectives</vt:lpstr>
      <vt:lpstr>RE Requirements</vt:lpstr>
      <vt:lpstr>Emissions Event</vt:lpstr>
      <vt:lpstr>Unauthorized emissions</vt:lpstr>
      <vt:lpstr>Maintenance/Startup/Shutdown</vt:lpstr>
      <vt:lpstr>Report or Record?</vt:lpstr>
      <vt:lpstr>RQ Lists</vt:lpstr>
      <vt:lpstr>Excess Opacity</vt:lpstr>
      <vt:lpstr>Who</vt:lpstr>
      <vt:lpstr>Reporting: STEERS</vt:lpstr>
      <vt:lpstr>STEERS Reporting Required</vt:lpstr>
      <vt:lpstr>Reporting: STEERS</vt:lpstr>
      <vt:lpstr>PowerPoint Presentation</vt:lpstr>
      <vt:lpstr>Initial Notification</vt:lpstr>
      <vt:lpstr>Initial Notification (cont’d)</vt:lpstr>
      <vt:lpstr>Final Report</vt:lpstr>
      <vt:lpstr>Final Report (cont’d)</vt:lpstr>
      <vt:lpstr>TCEQ Form 10360</vt:lpstr>
      <vt:lpstr>Where: TCEQ Regional Office</vt:lpstr>
      <vt:lpstr>Region FAX Numbers</vt:lpstr>
      <vt:lpstr>When, How &amp; Where to Report an EE</vt:lpstr>
      <vt:lpstr>Maintaining Affirmative Defense Eligibility </vt:lpstr>
      <vt:lpstr>FAQ</vt:lpstr>
      <vt:lpstr>Emission Events  Basics &amp; Consistency </vt:lpstr>
      <vt:lpstr> The Initial Report </vt:lpstr>
      <vt:lpstr> Initial Investigator Review </vt:lpstr>
      <vt:lpstr> The Final Report  </vt:lpstr>
      <vt:lpstr>Final Report Review </vt:lpstr>
      <vt:lpstr>Example of Emissions Event</vt:lpstr>
      <vt:lpstr>Types</vt:lpstr>
      <vt:lpstr> Excessive Emissions Events</vt:lpstr>
      <vt:lpstr>Excessive Emissions Events </vt:lpstr>
      <vt:lpstr>Excessive Emissions Events </vt:lpstr>
      <vt:lpstr> Non-Excessive Emissions events &amp; Excess Opacity Events </vt:lpstr>
      <vt:lpstr>Unplanned MSS </vt:lpstr>
      <vt:lpstr> Fugitive Components &amp; Heat     Exchangers </vt:lpstr>
      <vt:lpstr> Oil &amp; Gas </vt:lpstr>
      <vt:lpstr> Affirmative Defense </vt:lpstr>
      <vt:lpstr>Violations </vt:lpstr>
      <vt:lpstr>Violations </vt:lpstr>
      <vt:lpstr>NOE </vt:lpstr>
      <vt:lpstr>STEERS Expert Contacts</vt:lpstr>
      <vt:lpstr>FAQ</vt:lpstr>
      <vt:lpstr>FAQ</vt:lpstr>
      <vt:lpstr>FAQ</vt:lpstr>
      <vt:lpstr>FAQ</vt:lpstr>
      <vt:lpstr>FAQ</vt:lpstr>
      <vt:lpstr>FAQ</vt:lpstr>
      <vt:lpstr>FAQ</vt:lpstr>
      <vt:lpstr>FAQ</vt:lpstr>
      <vt:lpstr>FAQ</vt:lpstr>
      <vt:lpstr>FAQ</vt:lpstr>
      <vt:lpstr> Time for Your Questions</vt:lpstr>
    </vt:vector>
  </TitlesOfParts>
  <Company>TCEQ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 Events</dc:title>
  <dc:subject>Training</dc:subject>
  <dc:creator>TCEQ</dc:creator>
  <cp:keywords>Emission Events</cp:keywords>
  <dc:description>Presented by Jon Williams at 2014 Environmental Trade Fair</dc:description>
  <cp:lastModifiedBy>John Cotton</cp:lastModifiedBy>
  <cp:revision>218</cp:revision>
  <dcterms:created xsi:type="dcterms:W3CDTF">2006-01-05T19:02:20Z</dcterms:created>
  <dcterms:modified xsi:type="dcterms:W3CDTF">2017-04-10T16:35:00Z</dcterms:modified>
  <cp:category>Trade Fair Presentation</cp:category>
  <cp:contentStatus>Completed</cp:contentStatus>
</cp:coreProperties>
</file>