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48" r:id="rId5"/>
  </p:sldMasterIdLst>
  <p:notesMasterIdLst>
    <p:notesMasterId r:id="rId28"/>
  </p:notesMasterIdLst>
  <p:handoutMasterIdLst>
    <p:handoutMasterId r:id="rId29"/>
  </p:handoutMasterIdLst>
  <p:sldIdLst>
    <p:sldId id="256" r:id="rId6"/>
    <p:sldId id="258" r:id="rId7"/>
    <p:sldId id="283" r:id="rId8"/>
    <p:sldId id="273" r:id="rId9"/>
    <p:sldId id="275" r:id="rId10"/>
    <p:sldId id="284" r:id="rId11"/>
    <p:sldId id="277" r:id="rId12"/>
    <p:sldId id="278" r:id="rId13"/>
    <p:sldId id="279" r:id="rId14"/>
    <p:sldId id="260" r:id="rId15"/>
    <p:sldId id="262" r:id="rId16"/>
    <p:sldId id="261" r:id="rId17"/>
    <p:sldId id="280" r:id="rId18"/>
    <p:sldId id="264" r:id="rId19"/>
    <p:sldId id="266" r:id="rId20"/>
    <p:sldId id="265" r:id="rId21"/>
    <p:sldId id="268" r:id="rId22"/>
    <p:sldId id="270" r:id="rId23"/>
    <p:sldId id="267" r:id="rId24"/>
    <p:sldId id="281" r:id="rId25"/>
    <p:sldId id="27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8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FFDE"/>
    <a:srgbClr val="81D297"/>
    <a:srgbClr val="177D38"/>
    <a:srgbClr val="66A677"/>
    <a:srgbClr val="105A25"/>
    <a:srgbClr val="389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D82E1-DACE-5876-0064-02A6F8E95CAB}" v="2" dt="2021-09-19T22:19:29.521"/>
    <p1510:client id="{2327B46F-0342-0642-34DF-156CE9F4CB98}" v="18" dt="2021-10-06T14:32:11.725"/>
    <p1510:client id="{3020CAF9-FDD6-56A4-0FD4-19D829BA4604}" v="91" dt="2021-10-06T01:50:41.710"/>
    <p1510:client id="{4DC80CC8-2DAA-4090-AA96-EBBE0998F457}" v="196" dt="2021-10-05T01:30:03.920"/>
    <p1510:client id="{9B3D63D0-7EBD-63D7-0640-2CF7BCC3BB52}" v="3" dt="2021-09-27T02:04:47.976"/>
    <p1510:client id="{9FE0412E-3408-AA80-2DF8-E2AC21910C70}" v="291" dt="2021-08-16T03:37:47.841"/>
    <p1510:client id="{ACDBABE6-4844-86DE-E0B3-A36D9EE6D016}" v="140" dt="2021-10-01T23:52:12.397"/>
    <p1510:client id="{C6154692-EC9D-E821-138E-B06BD41AE622}" v="1" dt="2021-08-13T23:22:58.843"/>
    <p1510:client id="{C8780BD6-4A13-B106-4479-A4E865195E60}" v="795" dt="2021-08-13T23:21:49.199"/>
    <p1510:client id="{D7A1CB08-1E2B-D7FD-E7E6-68BFB57B2CFB}" v="238" dt="2021-08-12T23:47:31.012"/>
    <p1510:client id="{E4A36D6C-9E7E-FAF4-1DA4-381371AC0740}" v="38" dt="2021-10-03T23:49:44.6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8" autoAdjust="0"/>
    <p:restoredTop sz="94660"/>
  </p:normalViewPr>
  <p:slideViewPr>
    <p:cSldViewPr snapToGrid="0" snapToObjects="1" showGuides="1">
      <p:cViewPr varScale="1">
        <p:scale>
          <a:sx n="107" d="100"/>
          <a:sy n="107" d="100"/>
        </p:scale>
        <p:origin x="498" y="114"/>
      </p:cViewPr>
      <p:guideLst>
        <p:guide orient="horz" pos="4228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cherer, Shelly" userId="S::kucherersa2@upmc.edu::de99aeec-db31-4010-84bb-4af0c9ef111e" providerId="AD" clId="Web-{302E9C2C-7F70-62C4-5EDE-225D79C79C31}"/>
    <pc:docChg chg="modSld">
      <pc:chgData name="Kucherer, Shelly" userId="S::kucherersa2@upmc.edu::de99aeec-db31-4010-84bb-4af0c9ef111e" providerId="AD" clId="Web-{302E9C2C-7F70-62C4-5EDE-225D79C79C31}" dt="2021-10-27T21:24:14.627" v="23"/>
      <pc:docMkLst>
        <pc:docMk/>
      </pc:docMkLst>
      <pc:sldChg chg="modNotes">
        <pc:chgData name="Kucherer, Shelly" userId="S::kucherersa2@upmc.edu::de99aeec-db31-4010-84bb-4af0c9ef111e" providerId="AD" clId="Web-{302E9C2C-7F70-62C4-5EDE-225D79C79C31}" dt="2021-10-27T21:21:59.280" v="0"/>
        <pc:sldMkLst>
          <pc:docMk/>
          <pc:sldMk cId="3676199701" sldId="256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05.015" v="1"/>
        <pc:sldMkLst>
          <pc:docMk/>
          <pc:sldMk cId="1167376705" sldId="258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33.078" v="10"/>
        <pc:sldMkLst>
          <pc:docMk/>
          <pc:sldMk cId="1451942983" sldId="260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39.953" v="12"/>
        <pc:sldMkLst>
          <pc:docMk/>
          <pc:sldMk cId="4239082347" sldId="261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36.703" v="11"/>
        <pc:sldMkLst>
          <pc:docMk/>
          <pc:sldMk cId="2266710737" sldId="262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48.750" v="14"/>
        <pc:sldMkLst>
          <pc:docMk/>
          <pc:sldMk cId="3601976502" sldId="264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56.047" v="16"/>
        <pc:sldMkLst>
          <pc:docMk/>
          <pc:sldMk cId="4123211524" sldId="265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52.453" v="15"/>
        <pc:sldMkLst>
          <pc:docMk/>
          <pc:sldMk cId="1653818571" sldId="266"/>
        </pc:sldMkLst>
      </pc:sldChg>
      <pc:sldChg chg="modNotes">
        <pc:chgData name="Kucherer, Shelly" userId="S::kucherersa2@upmc.edu::de99aeec-db31-4010-84bb-4af0c9ef111e" providerId="AD" clId="Web-{302E9C2C-7F70-62C4-5EDE-225D79C79C31}" dt="2021-10-27T21:23:05.610" v="19"/>
        <pc:sldMkLst>
          <pc:docMk/>
          <pc:sldMk cId="1080480055" sldId="267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59.234" v="17"/>
        <pc:sldMkLst>
          <pc:docMk/>
          <pc:sldMk cId="1198295963" sldId="268"/>
        </pc:sldMkLst>
      </pc:sldChg>
      <pc:sldChg chg="modNotes">
        <pc:chgData name="Kucherer, Shelly" userId="S::kucherersa2@upmc.edu::de99aeec-db31-4010-84bb-4af0c9ef111e" providerId="AD" clId="Web-{302E9C2C-7F70-62C4-5EDE-225D79C79C31}" dt="2021-10-27T21:23:02.469" v="18"/>
        <pc:sldMkLst>
          <pc:docMk/>
          <pc:sldMk cId="851879308" sldId="270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11.030" v="3"/>
        <pc:sldMkLst>
          <pc:docMk/>
          <pc:sldMk cId="4179337855" sldId="273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15.140" v="4"/>
        <pc:sldMkLst>
          <pc:docMk/>
          <pc:sldMk cId="3856786236" sldId="275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20.499" v="6"/>
        <pc:sldMkLst>
          <pc:docMk/>
          <pc:sldMk cId="3367979854" sldId="277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23.296" v="7"/>
        <pc:sldMkLst>
          <pc:docMk/>
          <pc:sldMk cId="3398511418" sldId="278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29.328" v="9"/>
        <pc:sldMkLst>
          <pc:docMk/>
          <pc:sldMk cId="4090904534" sldId="279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44.234" v="13"/>
        <pc:sldMkLst>
          <pc:docMk/>
          <pc:sldMk cId="2328289426" sldId="280"/>
        </pc:sldMkLst>
      </pc:sldChg>
      <pc:sldChg chg="modNotes">
        <pc:chgData name="Kucherer, Shelly" userId="S::kucherersa2@upmc.edu::de99aeec-db31-4010-84bb-4af0c9ef111e" providerId="AD" clId="Web-{302E9C2C-7F70-62C4-5EDE-225D79C79C31}" dt="2021-10-27T21:23:09.141" v="20"/>
        <pc:sldMkLst>
          <pc:docMk/>
          <pc:sldMk cId="3100393933" sldId="281"/>
        </pc:sldMkLst>
      </pc:sldChg>
      <pc:sldChg chg="modNotes">
        <pc:chgData name="Kucherer, Shelly" userId="S::kucherersa2@upmc.edu::de99aeec-db31-4010-84bb-4af0c9ef111e" providerId="AD" clId="Web-{302E9C2C-7F70-62C4-5EDE-225D79C79C31}" dt="2021-10-27T21:24:14.627" v="23"/>
        <pc:sldMkLst>
          <pc:docMk/>
          <pc:sldMk cId="3041746475" sldId="282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07.468" v="2"/>
        <pc:sldMkLst>
          <pc:docMk/>
          <pc:sldMk cId="758423369" sldId="283"/>
        </pc:sldMkLst>
      </pc:sldChg>
      <pc:sldChg chg="modNotes">
        <pc:chgData name="Kucherer, Shelly" userId="S::kucherersa2@upmc.edu::de99aeec-db31-4010-84bb-4af0c9ef111e" providerId="AD" clId="Web-{302E9C2C-7F70-62C4-5EDE-225D79C79C31}" dt="2021-10-27T21:22:17.687" v="5"/>
        <pc:sldMkLst>
          <pc:docMk/>
          <pc:sldMk cId="2347709433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09BD-8F19-0B44-8E85-44C88B02A425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5F82E-548B-494F-89A6-3B3ADDAE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10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CD39A-F679-DF43-BBE4-8BF4AC45CCF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259CE-35B4-F249-A2D4-2A860B274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2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0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53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90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48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62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227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52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693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31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06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345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0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09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57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07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01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42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23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9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6A677">
                <a:alpha val="35000"/>
              </a:srgbClr>
            </a:gs>
            <a:gs pos="50000">
              <a:srgbClr val="FFFFFF">
                <a:alpha val="48000"/>
              </a:srgbClr>
            </a:gs>
            <a:gs pos="100000">
              <a:srgbClr val="389155">
                <a:alpha val="20000"/>
              </a:srgbClr>
            </a:gs>
          </a:gsLst>
          <a:lin ang="34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 userDrawn="1"/>
        </p:nvPicPr>
        <p:blipFill>
          <a:blip r:embed="rId2">
            <a:alphaModFix amt="4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49" y="1221184"/>
            <a:ext cx="9282993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5718" y="2553747"/>
            <a:ext cx="88448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26516" y="3581910"/>
            <a:ext cx="8743203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1870428" y="5927934"/>
            <a:ext cx="8455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2400" b="0" dirty="0">
              <a:solidFill>
                <a:srgbClr val="105A25"/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289984" y="6293597"/>
            <a:ext cx="11616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1200" dirty="0">
                <a:solidFill>
                  <a:srgbClr val="389155"/>
                </a:solidFill>
                <a:latin typeface="+mn-lt"/>
                <a:ea typeface="+mn-ea"/>
                <a:cs typeface="+mn-cs"/>
              </a:rPr>
              <a:t>Advancing Integrated Psychiatric Care for the Medically Ill</a:t>
            </a:r>
            <a:endParaRPr lang="en-US" sz="1800" dirty="0">
              <a:solidFill>
                <a:srgbClr val="389155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56447" y="67731"/>
            <a:ext cx="12074591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/>
          <p:cNvSpPr/>
          <p:nvPr userDrawn="1"/>
        </p:nvSpPr>
        <p:spPr>
          <a:xfrm>
            <a:off x="146756" y="177799"/>
            <a:ext cx="11898488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5C007CC-4C52-49E7-A3C5-67100619579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79098" y="610118"/>
            <a:ext cx="1829288" cy="182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52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1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32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7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100000">
              <a:srgbClr val="81D297">
                <a:alpha val="10000"/>
              </a:srgbClr>
            </a:gs>
          </a:gsLst>
          <a:lin ang="3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6389" y="6474884"/>
            <a:ext cx="483616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fld id="{68CDBAF2-F266-C14C-8ABF-54B90D837FA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678729" y="28282"/>
            <a:ext cx="11535851" cy="290045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sp>
        <p:nvSpPr>
          <p:cNvPr id="47" name="TextBox 46"/>
          <p:cNvSpPr txBox="1"/>
          <p:nvPr userDrawn="1"/>
        </p:nvSpPr>
        <p:spPr>
          <a:xfrm>
            <a:off x="120651" y="6534094"/>
            <a:ext cx="8455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1000" b="0" dirty="0">
              <a:solidFill>
                <a:srgbClr val="105A25"/>
              </a:solidFill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32D079E-D821-416A-8815-52795C84D8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119" y="20086"/>
            <a:ext cx="596481" cy="59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1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3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3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86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3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5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1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5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DBAF2-F266-C14C-8ABF-54B90D837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61861-531F-432E-9179-1104396A18DE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1648C-D843-4479-A813-F1B3788B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3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Sexuality and Autism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516" y="3581910"/>
            <a:ext cx="8743203" cy="226245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ea typeface="+mn-lt"/>
                <a:cs typeface="+mn-lt"/>
              </a:rPr>
              <a:t>Shelly A </a:t>
            </a:r>
            <a:r>
              <a:rPr lang="en-US" dirty="0" err="1">
                <a:ea typeface="+mn-lt"/>
                <a:cs typeface="+mn-lt"/>
              </a:rPr>
              <a:t>Kucherer</a:t>
            </a:r>
            <a:r>
              <a:rPr lang="en-US" dirty="0">
                <a:ea typeface="+mn-lt"/>
                <a:cs typeface="+mn-lt"/>
              </a:rPr>
              <a:t>, MD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ea typeface="+mn-lt"/>
                <a:cs typeface="+mn-lt"/>
              </a:rPr>
              <a:t>Assistant Professor of Psychiatry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ea typeface="+mn-lt"/>
                <a:cs typeface="+mn-lt"/>
              </a:rPr>
              <a:t>Associate Medical Director, Adult Center for Autism and Developmental Disorders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ea typeface="+mn-lt"/>
                <a:cs typeface="+mn-lt"/>
              </a:rPr>
              <a:t>University of Pittsburgh School of Medicine, Western Psychiatric Hospital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6199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8C59-4A14-41D1-ABDF-D04FD604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Sexuality and ASD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36435-4389-4B90-B79B-C6205042C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Historically largely ignored </a:t>
            </a:r>
          </a:p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Patients with autism want relationships as well  </a:t>
            </a:r>
          </a:p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Important to discuss with patients and encourage patients to give sex education appropriate to age</a:t>
            </a:r>
          </a:p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Discuss appropriate settings for masturbation with patients</a:t>
            </a:r>
          </a:p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Discuss sex identity and preferred pronouns</a:t>
            </a:r>
            <a:endParaRPr lang="en-US" sz="280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6E2CA-DFC6-4DED-98AB-7D74B196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CE77C1-4675-4D70-A949-98A49C0FA4DE}"/>
              </a:ext>
            </a:extLst>
          </p:cNvPr>
          <p:cNvSpPr/>
          <p:nvPr/>
        </p:nvSpPr>
        <p:spPr>
          <a:xfrm>
            <a:off x="0" y="5689389"/>
            <a:ext cx="12192000" cy="90024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Walters, F. P., &amp; Gray, S. H. (2018). Addressing sexual and reproductive health in adolescents and young adults with intellectual and developmental disabilities. </a:t>
            </a:r>
            <a:r>
              <a:rPr lang="en-US" sz="1050" i="1" dirty="0"/>
              <a:t>Current opinion in pediatrics</a:t>
            </a:r>
            <a:r>
              <a:rPr lang="en-US" sz="1050" dirty="0"/>
              <a:t>, </a:t>
            </a:r>
            <a:r>
              <a:rPr lang="en-US" sz="1050" i="1" dirty="0"/>
              <a:t>30</a:t>
            </a:r>
            <a:r>
              <a:rPr lang="en-US" sz="1050" dirty="0"/>
              <a:t>(4), 451-458.</a:t>
            </a:r>
          </a:p>
          <a:p>
            <a:endParaRPr lang="en-US" sz="1050" dirty="0"/>
          </a:p>
          <a:p>
            <a:r>
              <a:rPr lang="en-US" sz="1050" dirty="0"/>
              <a:t>Stokes, M. A., &amp; Kaur, A. (2005). High-functioning autism and sexuality: A parental perspective. </a:t>
            </a:r>
            <a:r>
              <a:rPr lang="en-US" sz="1050" i="1" dirty="0"/>
              <a:t>Autism</a:t>
            </a:r>
            <a:r>
              <a:rPr lang="en-US" sz="1050" dirty="0"/>
              <a:t>, </a:t>
            </a:r>
            <a:r>
              <a:rPr lang="en-US" sz="1050" i="1" dirty="0"/>
              <a:t>9</a:t>
            </a:r>
            <a:r>
              <a:rPr lang="en-US" sz="1050" dirty="0"/>
              <a:t>(3), 266-289.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ea typeface="+mn-lt"/>
                <a:cs typeface="+mn-lt"/>
              </a:rPr>
              <a:t>Girardi, A., Curran, M. S., &amp; Snyder, B. L. (2020). Healthy Intimate Relationships and the Adult With Autism. Journal of the American Psychiatric Nurses Association, 1078390320949923.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42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74AD7-9CE5-4065-9AA3-85EBC6C3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Sexuality and ASD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E7ADF-0662-4560-BB8B-6161D66ED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Comparing patients with high functioning autism to the general population</a:t>
            </a:r>
            <a:endParaRPr lang="en-US" dirty="0"/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Largest difference: less social behavior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Less knowledge about sexual concerns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Less aware of privacy concerns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Consider specialized sex education for patients with autism, help with social skills specifically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71AAB-E62C-43D1-801E-671BF2AC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43C4E0-1EC3-49BA-8325-EFA27FE373A6}"/>
              </a:ext>
            </a:extLst>
          </p:cNvPr>
          <p:cNvSpPr/>
          <p:nvPr/>
        </p:nvSpPr>
        <p:spPr>
          <a:xfrm>
            <a:off x="0" y="6062824"/>
            <a:ext cx="12192000" cy="5770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Stokes, M. A., &amp; Kaur, A. (2005). High-functioning autism and sexuality: A parental perspective. </a:t>
            </a:r>
            <a:r>
              <a:rPr lang="en-US" sz="1050" i="1" dirty="0"/>
              <a:t>Autism</a:t>
            </a:r>
            <a:r>
              <a:rPr lang="en-US" sz="1050" dirty="0"/>
              <a:t>, </a:t>
            </a:r>
            <a:r>
              <a:rPr lang="en-US" sz="1050" i="1" dirty="0"/>
              <a:t>9</a:t>
            </a:r>
            <a:r>
              <a:rPr lang="en-US" sz="1050" dirty="0"/>
              <a:t>(3), 266-289.</a:t>
            </a:r>
          </a:p>
          <a:p>
            <a:endParaRPr lang="en-US" sz="1050" dirty="0">
              <a:ea typeface="+mn-lt"/>
              <a:cs typeface="+mn-lt"/>
            </a:endParaRPr>
          </a:p>
          <a:p>
            <a:r>
              <a:rPr lang="en-US" sz="1050" dirty="0">
                <a:ea typeface="+mn-lt"/>
                <a:cs typeface="+mn-lt"/>
              </a:rPr>
              <a:t>Girardi, A., Curran, M. S., &amp; Snyder, B. L. (2020). Healthy Intimate Relationships and the Adult With Autism. Journal of the American Psychiatric Nurses Association, 1078390320949923.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10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8C59-4A14-41D1-ABDF-D04FD604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Sexual Abuse and ASD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36435-4389-4B90-B79B-C6205042C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In previous studies of patients with disabilities: 25-83% have had sexual assault</a:t>
            </a:r>
          </a:p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Important to look for signs of sexual abuse</a:t>
            </a:r>
          </a:p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HPV immunization is indicated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6E2CA-DFC6-4DED-98AB-7D74B196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22DA2A-9E44-481B-BEFF-6DCC5D2FB50B}"/>
              </a:ext>
            </a:extLst>
          </p:cNvPr>
          <p:cNvSpPr/>
          <p:nvPr/>
        </p:nvSpPr>
        <p:spPr>
          <a:xfrm>
            <a:off x="0" y="6089650"/>
            <a:ext cx="12192000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defRPr/>
            </a:pPr>
            <a:r>
              <a:rPr lang="en-US" sz="1050" dirty="0"/>
              <a:t>Brigham, K. S., &amp; Plante, A. A. (2018). Gynecology. In </a:t>
            </a:r>
            <a:r>
              <a:rPr lang="en-US" sz="1050" i="1" dirty="0"/>
              <a:t>The Massachusetts General Hospital Guide to Medical Care in Patients with Autism Spectrum Disorder</a:t>
            </a:r>
            <a:r>
              <a:rPr lang="en-US" sz="1050" dirty="0"/>
              <a:t> (pp. 193-206). Humana Press, Cham.</a:t>
            </a:r>
          </a:p>
          <a:p>
            <a:pPr defTabSz="914400">
              <a:defRPr/>
            </a:pPr>
            <a:endParaRPr lang="en-US" sz="1050" dirty="0">
              <a:cs typeface="Calibri"/>
            </a:endParaRPr>
          </a:p>
          <a:p>
            <a:pPr defTabSz="914400">
              <a:defRPr/>
            </a:pPr>
            <a:r>
              <a:rPr lang="en-US" sz="1050" dirty="0">
                <a:cs typeface="Calibri"/>
              </a:rPr>
              <a:t>Girardi, A., Curran, M. S., &amp; Snyder, B. L. (2020). Healthy Intimate Relationships and the Adult With Autism. Journal of the American Psychiatric Nurses Association, 1078390320949923.</a:t>
            </a:r>
            <a:endParaRPr lang="en-US" sz="1050" dirty="0">
              <a:ea typeface="+mn-lt"/>
              <a:cs typeface="+mn-lt"/>
            </a:endParaRPr>
          </a:p>
          <a:p>
            <a:pPr defTabSz="914400">
              <a:defRPr/>
            </a:pPr>
            <a:endParaRPr lang="en-US" sz="105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9082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247E8-A282-44AE-B855-3BEBBA4C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Hypersexuality and ASD: History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C3341-5877-43DB-8193-84E420465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Calibri"/>
              </a:rPr>
              <a:t>Early 20th century: often surgical sterilization was used</a:t>
            </a:r>
          </a:p>
          <a:p>
            <a:r>
              <a:rPr lang="en-US" sz="2800" dirty="0">
                <a:cs typeface="Calibri"/>
              </a:rPr>
              <a:t>Upheld in Supreme Court Case Buck vs. Bell in 1927</a:t>
            </a:r>
          </a:p>
          <a:p>
            <a:r>
              <a:rPr lang="en-US" sz="2800" dirty="0">
                <a:cs typeface="Calibri"/>
              </a:rPr>
              <a:t>Many states have now banned sterilization OR there are legal protections in place</a:t>
            </a:r>
          </a:p>
          <a:p>
            <a:r>
              <a:rPr lang="en-US" sz="2800" dirty="0">
                <a:cs typeface="Calibri"/>
              </a:rPr>
              <a:t>United Nations Convention of the Human Rights of People with Disabilities: Fertility is a human right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3C6C8-C770-4E9A-9D78-FC6FEDFD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0B51E3-2960-46C7-8B74-A32DF89D9AB8}"/>
              </a:ext>
            </a:extLst>
          </p:cNvPr>
          <p:cNvSpPr txBox="1"/>
          <p:nvPr/>
        </p:nvSpPr>
        <p:spPr>
          <a:xfrm>
            <a:off x="-22033" y="6239220"/>
            <a:ext cx="12199343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/>
              <a:t>Coshway, L., Broussard, J., Acharya, K., Fried, K., Msall, M. E., Lantos, J. D., &amp; Nahata, L. (2016). Medical therapy for inappropriate sexual behaviors in a teen with autism spectrum disorder. Pediatrics, 137(4).</a:t>
            </a:r>
            <a:endParaRPr lang="en-US" sz="1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8289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74AD7-9CE5-4065-9AA3-85EBC6C3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Hypersexuality and ASD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E7ADF-0662-4560-BB8B-6161D66ED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Calibri"/>
              </a:rPr>
              <a:t>Very common and can be distressing to caregivers</a:t>
            </a:r>
          </a:p>
          <a:p>
            <a:r>
              <a:rPr lang="en-US" sz="2800" dirty="0">
                <a:cs typeface="Calibri"/>
              </a:rPr>
              <a:t>Previous survey of 100 parents with kids 9-38 years old:</a:t>
            </a:r>
          </a:p>
          <a:p>
            <a:pPr marL="626745" lvl="1"/>
            <a:r>
              <a:rPr lang="en-US" sz="2400" dirty="0">
                <a:cs typeface="Calibri"/>
              </a:rPr>
              <a:t>65% touched their private parts in public</a:t>
            </a:r>
          </a:p>
          <a:p>
            <a:pPr marL="626745" lvl="1"/>
            <a:r>
              <a:rPr lang="en-US" sz="2400" dirty="0">
                <a:cs typeface="Calibri"/>
              </a:rPr>
              <a:t>23% masturbated in public</a:t>
            </a:r>
          </a:p>
          <a:p>
            <a:pPr marL="626745" lvl="1"/>
            <a:r>
              <a:rPr lang="en-US" sz="2400" dirty="0">
                <a:cs typeface="Calibri"/>
              </a:rPr>
              <a:t>18% inappropriately touched the opposite sex</a:t>
            </a:r>
          </a:p>
          <a:p>
            <a:pPr marL="626745" lvl="1"/>
            <a:r>
              <a:rPr lang="en-US" sz="2400" dirty="0">
                <a:cs typeface="Calibri"/>
              </a:rPr>
              <a:t>14% masturbated with an unusual object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71AAB-E62C-43D1-801E-671BF2AC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2385A2-FAB1-41FF-8FA1-153679E9FCCC}"/>
              </a:ext>
            </a:extLst>
          </p:cNvPr>
          <p:cNvSpPr txBox="1"/>
          <p:nvPr/>
        </p:nvSpPr>
        <p:spPr>
          <a:xfrm>
            <a:off x="-14110" y="5619584"/>
            <a:ext cx="12199344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/>
              <a:t>Deepmala, &amp; Agrawal, M. (2014). Use of propranolol for hypersexual behavior in an adolescent with autism. Annals of Pharmacotherapy, 48(10), 1385-1388.</a:t>
            </a:r>
            <a:endParaRPr lang="en-US" sz="1000">
              <a:cs typeface="Calibri"/>
            </a:endParaRPr>
          </a:p>
          <a:p>
            <a:endParaRPr lang="en-US" sz="1000" dirty="0">
              <a:cs typeface="Calibri"/>
            </a:endParaRPr>
          </a:p>
          <a:p>
            <a:r>
              <a:rPr lang="en-US" sz="1000" dirty="0">
                <a:ea typeface="+mn-lt"/>
                <a:cs typeface="+mn-lt"/>
              </a:rPr>
              <a:t>Ruble L, Dalrymple N. Social/sexual awareness of persons with autism: a parental perspective. Arch Sex </a:t>
            </a:r>
            <a:r>
              <a:rPr lang="en-US" sz="1000" dirty="0" err="1">
                <a:ea typeface="+mn-lt"/>
                <a:cs typeface="+mn-lt"/>
              </a:rPr>
              <a:t>Behav</a:t>
            </a:r>
            <a:r>
              <a:rPr lang="en-US" sz="1000" dirty="0">
                <a:ea typeface="+mn-lt"/>
                <a:cs typeface="+mn-lt"/>
              </a:rPr>
              <a:t>. 1993;22:229-240. </a:t>
            </a:r>
            <a:endParaRPr lang="en-US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dirty="0" err="1">
                <a:ea typeface="+mn-lt"/>
                <a:cs typeface="+mn-lt"/>
              </a:rPr>
              <a:t>Hellemans</a:t>
            </a:r>
            <a:r>
              <a:rPr lang="en-US" sz="1000" dirty="0">
                <a:ea typeface="+mn-lt"/>
                <a:cs typeface="+mn-lt"/>
              </a:rPr>
              <a:t> H, Colson K, </a:t>
            </a:r>
            <a:r>
              <a:rPr lang="en-US" sz="1000" dirty="0" err="1">
                <a:ea typeface="+mn-lt"/>
                <a:cs typeface="+mn-lt"/>
              </a:rPr>
              <a:t>Verbraeken</a:t>
            </a:r>
            <a:r>
              <a:rPr lang="en-US" sz="1000" dirty="0">
                <a:ea typeface="+mn-lt"/>
                <a:cs typeface="+mn-lt"/>
              </a:rPr>
              <a:t> C, Vermeiren R, </a:t>
            </a:r>
            <a:r>
              <a:rPr lang="en-US" sz="1000" dirty="0" err="1">
                <a:ea typeface="+mn-lt"/>
                <a:cs typeface="+mn-lt"/>
              </a:rPr>
              <a:t>Deboutte</a:t>
            </a:r>
            <a:r>
              <a:rPr lang="en-US" sz="1000" dirty="0">
                <a:ea typeface="+mn-lt"/>
                <a:cs typeface="+mn-lt"/>
              </a:rPr>
              <a:t> D. Sexual behavior in high-functioning male adolescents and young adults with autism spectrum disorder. J Autism Dev </a:t>
            </a:r>
            <a:r>
              <a:rPr lang="en-US" sz="1000" dirty="0" err="1">
                <a:ea typeface="+mn-lt"/>
                <a:cs typeface="+mn-lt"/>
              </a:rPr>
              <a:t>Disord</a:t>
            </a:r>
            <a:r>
              <a:rPr lang="en-US" sz="1000" dirty="0">
                <a:ea typeface="+mn-lt"/>
                <a:cs typeface="+mn-lt"/>
              </a:rPr>
              <a:t>. 2007;37:260-269. doi:10.1007/s10803-006-0159-1.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1976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74AD7-9CE5-4065-9AA3-85EBC6C3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Hypersexuality and ASD: Behavioral Interventions First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E7ADF-0662-4560-BB8B-6161D66ED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Calibri"/>
              </a:rPr>
              <a:t>Using behavioral specialists is very important</a:t>
            </a:r>
          </a:p>
          <a:p>
            <a:pPr marL="626745" lvl="1">
              <a:buFont typeface="Lucida Grande" charset="2"/>
              <a:buChar char="–"/>
            </a:pPr>
            <a:r>
              <a:rPr lang="en-US" sz="2800" dirty="0">
                <a:ea typeface="+mn-lt"/>
                <a:cs typeface="+mn-lt"/>
              </a:rPr>
              <a:t>Look at things that happen before/after behaviors</a:t>
            </a:r>
          </a:p>
          <a:p>
            <a:pPr marL="626745" lvl="1">
              <a:buFont typeface="Lucida Grande" charset="2"/>
              <a:buChar char="–"/>
            </a:pPr>
            <a:r>
              <a:rPr lang="en-US" sz="2800" dirty="0">
                <a:ea typeface="+mn-lt"/>
                <a:cs typeface="+mn-lt"/>
              </a:rPr>
              <a:t>Reward patients when they use other behaviors</a:t>
            </a:r>
          </a:p>
          <a:p>
            <a:pPr marL="626745" lvl="1">
              <a:buFont typeface="Lucida Grande" charset="2"/>
              <a:buChar char="–"/>
            </a:pPr>
            <a:r>
              <a:rPr lang="en-US" sz="2800" dirty="0">
                <a:ea typeface="+mn-lt"/>
                <a:cs typeface="+mn-lt"/>
              </a:rPr>
              <a:t>Help patients with communication, social cues to help with behaviors</a:t>
            </a:r>
            <a:endParaRPr lang="en-US" dirty="0">
              <a:ea typeface="+mn-lt"/>
              <a:cs typeface="+mn-lt"/>
            </a:endParaRPr>
          </a:p>
          <a:p>
            <a:r>
              <a:rPr lang="en-US" sz="2800" dirty="0">
                <a:cs typeface="Calibri"/>
              </a:rPr>
              <a:t>Consider various causes of hypersexuality</a:t>
            </a:r>
            <a:endParaRPr lang="en-US" sz="24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71AAB-E62C-43D1-801E-671BF2AC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96EBFE-7E98-4D44-AAB9-3EE071966486}"/>
              </a:ext>
            </a:extLst>
          </p:cNvPr>
          <p:cNvSpPr txBox="1"/>
          <p:nvPr/>
        </p:nvSpPr>
        <p:spPr>
          <a:xfrm>
            <a:off x="-1811" y="5611266"/>
            <a:ext cx="12189123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/>
              <a:t>Fosdick, C., &amp; Mohiuddin, S. (2016). Case report: resolution of severe sexual aggression in a developmentally disabled adolescent during leuprolide acetate use. Journal of autism and developmental disorders, 46(6), 2267-2269.</a:t>
            </a: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dirty="0">
                <a:ea typeface="+mn-lt"/>
                <a:cs typeface="+mn-lt"/>
              </a:rPr>
              <a:t>Chen, F., Grandjean, C., &amp; Richard, S. (2016). Pharmacological management of inappropriate sexual behaviors in youth with autism spectrum disorder: A case study and review of the literature. </a:t>
            </a:r>
            <a:r>
              <a:rPr lang="en-US" sz="1000" dirty="0" err="1">
                <a:ea typeface="+mn-lt"/>
                <a:cs typeface="+mn-lt"/>
              </a:rPr>
              <a:t>Neuropsychiatrie</a:t>
            </a:r>
            <a:r>
              <a:rPr lang="en-US" sz="1000" dirty="0">
                <a:ea typeface="+mn-lt"/>
                <a:cs typeface="+mn-lt"/>
              </a:rPr>
              <a:t> de </a:t>
            </a:r>
            <a:r>
              <a:rPr lang="en-US" sz="1000" dirty="0" err="1">
                <a:ea typeface="+mn-lt"/>
                <a:cs typeface="+mn-lt"/>
              </a:rPr>
              <a:t>l'Enfance</a:t>
            </a:r>
            <a:r>
              <a:rPr lang="en-US" sz="1000" dirty="0">
                <a:ea typeface="+mn-lt"/>
                <a:cs typeface="+mn-lt"/>
              </a:rPr>
              <a:t> et de </a:t>
            </a:r>
            <a:r>
              <a:rPr lang="en-US" sz="1000" dirty="0" err="1">
                <a:ea typeface="+mn-lt"/>
                <a:cs typeface="+mn-lt"/>
              </a:rPr>
              <a:t>l'Adolescence</a:t>
            </a:r>
            <a:r>
              <a:rPr lang="en-US" sz="1000" dirty="0">
                <a:ea typeface="+mn-lt"/>
                <a:cs typeface="+mn-lt"/>
              </a:rPr>
              <a:t>, 64(3), 163-167.</a:t>
            </a: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dirty="0">
                <a:ea typeface="+mn-lt"/>
                <a:cs typeface="+mn-lt"/>
              </a:rPr>
              <a:t>Early, M. C., Erickson, C. A., Wink, L. K., </a:t>
            </a:r>
            <a:r>
              <a:rPr lang="en-US" sz="1000" dirty="0" err="1">
                <a:ea typeface="+mn-lt"/>
                <a:cs typeface="+mn-lt"/>
              </a:rPr>
              <a:t>McDougle</a:t>
            </a:r>
            <a:r>
              <a:rPr lang="en-US" sz="1000" dirty="0">
                <a:ea typeface="+mn-lt"/>
                <a:cs typeface="+mn-lt"/>
              </a:rPr>
              <a:t>, C. J., &amp; Scott, E. L. (2012). Case report: 16-year-old male with autistic disorder with preoccupation with female feet. Journal of autism and developmental disorders, 42(6), 1133-1137.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18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8C59-4A14-41D1-ABDF-D04FD604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Hypersexuality and ASD: Psychiatric Medications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36435-4389-4B90-B79B-C6205042C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Calibri"/>
              </a:rPr>
              <a:t>Propranolol</a:t>
            </a:r>
          </a:p>
          <a:p>
            <a:r>
              <a:rPr lang="en-US" sz="2800" dirty="0">
                <a:cs typeface="Calibri"/>
              </a:rPr>
              <a:t>Mirtazapine</a:t>
            </a:r>
          </a:p>
          <a:p>
            <a:r>
              <a:rPr lang="en-US" sz="2800" dirty="0">
                <a:cs typeface="Calibri"/>
              </a:rPr>
              <a:t>SSRIs</a:t>
            </a:r>
          </a:p>
          <a:p>
            <a:pPr marL="626745" lvl="1"/>
            <a:r>
              <a:rPr lang="en-US" sz="2400" dirty="0">
                <a:ea typeface="+mn-lt"/>
                <a:cs typeface="+mn-lt"/>
              </a:rPr>
              <a:t>Escitalopram used in a young patient (&lt;3 years old)</a:t>
            </a:r>
          </a:p>
          <a:p>
            <a:pPr marL="626745" lvl="1"/>
            <a:r>
              <a:rPr lang="en-US" sz="2400">
                <a:cs typeface="Calibri"/>
              </a:rPr>
              <a:t>Paroxetine in combination with Risperdal</a:t>
            </a:r>
            <a:endParaRPr lang="en-US" sz="2400" dirty="0">
              <a:cs typeface="Calibri"/>
            </a:endParaRPr>
          </a:p>
          <a:p>
            <a:r>
              <a:rPr lang="en-US" sz="2800" dirty="0">
                <a:cs typeface="Calibri"/>
              </a:rPr>
              <a:t>Atypical antipsychotics</a:t>
            </a:r>
          </a:p>
          <a:p>
            <a:pPr marL="626745" lvl="1"/>
            <a:r>
              <a:rPr lang="en-US" sz="2400">
                <a:cs typeface="Calibri"/>
              </a:rPr>
              <a:t>Sometimes used to treat other patients but can also cause hypersexuality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6E2CA-DFC6-4DED-98AB-7D74B196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AC3ABA-A025-4C86-A24A-F969D13AE647}"/>
              </a:ext>
            </a:extLst>
          </p:cNvPr>
          <p:cNvSpPr txBox="1"/>
          <p:nvPr/>
        </p:nvSpPr>
        <p:spPr>
          <a:xfrm>
            <a:off x="-9735" y="4891720"/>
            <a:ext cx="12203500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/>
              <a:t>Ayaydın, H., &amp; </a:t>
            </a:r>
            <a:r>
              <a:rPr lang="en-US" sz="1000" dirty="0" err="1"/>
              <a:t>Ulgar</a:t>
            </a:r>
            <a:r>
              <a:rPr lang="en-US" sz="1000" dirty="0"/>
              <a:t>, Ş. B. (2018). Diagnosis and treatment of early childhood masturbation in a case of autism spectrum disorder: a case report. Erciyes Medical Journal/Erciyes Tip </a:t>
            </a:r>
            <a:r>
              <a:rPr lang="en-US" sz="1000" dirty="0" err="1"/>
              <a:t>Dergisi</a:t>
            </a:r>
            <a:r>
              <a:rPr lang="en-US" sz="1000" dirty="0"/>
              <a:t>, 40(2), 110-112.</a:t>
            </a:r>
            <a:endParaRPr lang="en-US" sz="1000" dirty="0">
              <a:cs typeface="Calibri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dirty="0">
                <a:ea typeface="+mn-lt"/>
                <a:cs typeface="+mn-lt"/>
              </a:rPr>
              <a:t>Deepmala, &amp; Agrawal, M. (2014). Use of propranolol for hypersexual behavior in an adolescent with autism. Annals of Pharmacotherapy, 48(10), 1385-1388.</a:t>
            </a: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dirty="0">
                <a:ea typeface="+mn-lt"/>
                <a:cs typeface="+mn-lt"/>
              </a:rPr>
              <a:t>Chen, F., Grandjean, C., &amp; Richard, S. (2016). Pharmacological management of inappropriate sexual behaviors in youth with autism spectrum disorder: A case study and review of the literature. </a:t>
            </a:r>
            <a:r>
              <a:rPr lang="en-US" sz="1000" dirty="0" err="1">
                <a:ea typeface="+mn-lt"/>
                <a:cs typeface="+mn-lt"/>
              </a:rPr>
              <a:t>Neuropsychiatrie</a:t>
            </a:r>
            <a:r>
              <a:rPr lang="en-US" sz="1000" dirty="0">
                <a:ea typeface="+mn-lt"/>
                <a:cs typeface="+mn-lt"/>
              </a:rPr>
              <a:t> de </a:t>
            </a:r>
            <a:r>
              <a:rPr lang="en-US" sz="1000" dirty="0" err="1">
                <a:ea typeface="+mn-lt"/>
                <a:cs typeface="+mn-lt"/>
              </a:rPr>
              <a:t>l'Enfance</a:t>
            </a:r>
            <a:r>
              <a:rPr lang="en-US" sz="1000" dirty="0">
                <a:ea typeface="+mn-lt"/>
                <a:cs typeface="+mn-lt"/>
              </a:rPr>
              <a:t> et de </a:t>
            </a:r>
            <a:r>
              <a:rPr lang="en-US" sz="1000" dirty="0" err="1">
                <a:ea typeface="+mn-lt"/>
                <a:cs typeface="+mn-lt"/>
              </a:rPr>
              <a:t>l'Adolescence</a:t>
            </a:r>
            <a:r>
              <a:rPr lang="en-US" sz="1000" dirty="0">
                <a:ea typeface="+mn-lt"/>
                <a:cs typeface="+mn-lt"/>
              </a:rPr>
              <a:t>, 64(3), 163-167.</a:t>
            </a:r>
            <a:endParaRPr lang="en-US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>
                <a:ea typeface="+mn-lt"/>
                <a:cs typeface="+mn-lt"/>
              </a:rPr>
              <a:t>Herguner, S., Herguner, A., &amp; Cicek, E. (2012). Combination of Risperidone and Paroxetine for inappropriate sexual behaviors in an adolescent with autism and mental retardation/Otizm ve zeka geriligi olan bir ergende uygunsuz cinsel davranislar icin Risperidone ve Paroxetine birlikte kullanimi. Archives of Neuropsychiatry, 49(4), 311-314.</a:t>
            </a:r>
          </a:p>
          <a:p>
            <a:endParaRPr lang="en-US" sz="1000" dirty="0">
              <a:cs typeface="Calibri"/>
            </a:endParaRPr>
          </a:p>
          <a:p>
            <a:r>
              <a:rPr lang="en-US" sz="1000">
                <a:ea typeface="+mn-lt"/>
                <a:cs typeface="+mn-lt"/>
              </a:rPr>
              <a:t>Coshway, L., Broussard, J., Acharya, K., Fried, K., Msall, M. E., Lantos, J. D., &amp; Nahata, L. (2016). Medical therapy for inappropriate sexual behaviors in a teen with autism spectrum disorder. Pediatrics, 137(4).</a:t>
            </a:r>
          </a:p>
        </p:txBody>
      </p:sp>
    </p:spTree>
    <p:extLst>
      <p:ext uri="{BB962C8B-B14F-4D97-AF65-F5344CB8AC3E}">
        <p14:creationId xmlns:p14="http://schemas.microsoft.com/office/powerpoint/2010/main" val="4123211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74AD7-9CE5-4065-9AA3-85EBC6C3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Hypersexuality and ASD: Medical Medications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E7ADF-0662-4560-BB8B-6161D66ED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Calibri"/>
              </a:rPr>
              <a:t>Leuprolide</a:t>
            </a:r>
          </a:p>
          <a:p>
            <a:r>
              <a:rPr lang="en-US" sz="2800" dirty="0">
                <a:cs typeface="Calibri"/>
              </a:rPr>
              <a:t>Triptorelin injections</a:t>
            </a:r>
          </a:p>
          <a:p>
            <a:pPr marL="626745" lvl="1"/>
            <a:r>
              <a:rPr lang="en-US" sz="2400" dirty="0">
                <a:cs typeface="Calibri"/>
              </a:rPr>
              <a:t>Both are luteinizing hormone releasing hormone (LHRH) agonists</a:t>
            </a:r>
          </a:p>
          <a:p>
            <a:r>
              <a:rPr lang="en-US" sz="2800" dirty="0">
                <a:cs typeface="Calibri"/>
              </a:rPr>
              <a:t>Propranolol</a:t>
            </a:r>
          </a:p>
          <a:p>
            <a:r>
              <a:rPr lang="en-US" sz="2800">
                <a:cs typeface="Calibri"/>
              </a:rPr>
              <a:t>Oral estrogen</a:t>
            </a: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71AAB-E62C-43D1-801E-671BF2AC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45B43-ED80-404A-BE97-4994B44FF8C7}"/>
              </a:ext>
            </a:extLst>
          </p:cNvPr>
          <p:cNvSpPr txBox="1"/>
          <p:nvPr/>
        </p:nvSpPr>
        <p:spPr>
          <a:xfrm>
            <a:off x="5509" y="5734383"/>
            <a:ext cx="12199344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 err="1"/>
              <a:t>Coshway</a:t>
            </a:r>
            <a:r>
              <a:rPr lang="en-US" sz="1000" dirty="0"/>
              <a:t>, L., Broussard, J., Acharya, K., Fried, K., </a:t>
            </a:r>
            <a:r>
              <a:rPr lang="en-US" sz="1000" dirty="0" err="1"/>
              <a:t>Msall</a:t>
            </a:r>
            <a:r>
              <a:rPr lang="en-US" sz="1000" dirty="0"/>
              <a:t>, M. E., Lantos, J. D., &amp; </a:t>
            </a:r>
            <a:r>
              <a:rPr lang="en-US" sz="1000" dirty="0" err="1"/>
              <a:t>Nahata</a:t>
            </a:r>
            <a:r>
              <a:rPr lang="en-US" sz="1000" dirty="0"/>
              <a:t>, L. (2016). Medical therapy for inappropriate sexual behaviors in a teen with autism spectrum disorder. Pediatrics, 137(4).</a:t>
            </a:r>
          </a:p>
          <a:p>
            <a:r>
              <a:rPr lang="en-US" sz="1000">
                <a:cs typeface="Calibri"/>
              </a:rPr>
              <a:t>Deepmala, &amp; Agrawal, M. (2014). Use of propranolol for hypersexual behavior in an adolescent with autism. Annals of Pharmacotherapy, 48(10), 1385-1388.</a:t>
            </a:r>
            <a:endParaRPr lang="en-US" sz="1000">
              <a:ea typeface="+mn-lt"/>
              <a:cs typeface="+mn-lt"/>
            </a:endParaRPr>
          </a:p>
          <a:p>
            <a:r>
              <a:rPr lang="en-US" sz="1000">
                <a:ea typeface="+mn-lt"/>
                <a:cs typeface="+mn-lt"/>
              </a:rPr>
              <a:t>Jones, M. C., &amp; Okere, K. (2008). Treatment of hypersexual behavior with oral estrogen in an autistic male. Southern medical journal, 101(9), 959-960.</a:t>
            </a:r>
          </a:p>
          <a:p>
            <a:r>
              <a:rPr lang="en-US" sz="1000">
                <a:cs typeface="Calibri"/>
              </a:rPr>
              <a:t>Chen, F., Grandjean, C., &amp; Richard, S. (2016). Pharmacological management of inappropriate sexual behaviors in youth with autism spectrum disorder: A case study and review of the literature. Neuropsychiatrie de l'Enfance et de l'Adolescence, 64(3), 163-167.</a:t>
            </a:r>
            <a:endParaRPr lang="en-US" sz="1000">
              <a:ea typeface="+mn-lt"/>
              <a:cs typeface="+mn-lt"/>
            </a:endParaRPr>
          </a:p>
          <a:p>
            <a:endParaRPr lang="en-US" sz="1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8295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74AD7-9CE5-4065-9AA3-85EBC6C3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Medical Causes of Hypersexuality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E7ADF-0662-4560-BB8B-6161D66ED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Calibri"/>
              </a:rPr>
              <a:t>Epilepsy</a:t>
            </a:r>
          </a:p>
          <a:p>
            <a:r>
              <a:rPr lang="en-US" sz="2800" dirty="0">
                <a:cs typeface="Calibri"/>
              </a:rPr>
              <a:t>Alzheimer's disease</a:t>
            </a:r>
          </a:p>
          <a:p>
            <a:r>
              <a:rPr lang="en-US" sz="2800" dirty="0">
                <a:cs typeface="Calibri"/>
              </a:rPr>
              <a:t>Klein-Levine syndrome</a:t>
            </a:r>
          </a:p>
          <a:p>
            <a:r>
              <a:rPr lang="en-US" sz="2800" dirty="0">
                <a:cs typeface="Calibri"/>
              </a:rPr>
              <a:t>Kluver-Bucy syndrome</a:t>
            </a:r>
          </a:p>
          <a:p>
            <a:r>
              <a:rPr lang="en-US" sz="2800" dirty="0">
                <a:cs typeface="Calibri"/>
              </a:rPr>
              <a:t>Encephalitis (herpes, rabies)</a:t>
            </a:r>
          </a:p>
          <a:p>
            <a:r>
              <a:rPr lang="en-US" sz="2800" dirty="0">
                <a:cs typeface="Calibri"/>
              </a:rPr>
              <a:t>Huntington's disease</a:t>
            </a:r>
          </a:p>
          <a:p>
            <a:r>
              <a:rPr lang="en-US" sz="2800" dirty="0">
                <a:cs typeface="Calibri"/>
              </a:rPr>
              <a:t>Tuberculosis</a:t>
            </a:r>
          </a:p>
          <a:p>
            <a:r>
              <a:rPr lang="en-US" sz="2800" dirty="0">
                <a:cs typeface="Calibri"/>
              </a:rPr>
              <a:t>Brain injuries, surgeries that involve the brain</a:t>
            </a:r>
          </a:p>
          <a:p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71AAB-E62C-43D1-801E-671BF2AC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50089A-6C39-48ED-90B5-6F57A991EF72}"/>
              </a:ext>
            </a:extLst>
          </p:cNvPr>
          <p:cNvSpPr txBox="1"/>
          <p:nvPr/>
        </p:nvSpPr>
        <p:spPr>
          <a:xfrm>
            <a:off x="-20127" y="6176513"/>
            <a:ext cx="122035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/>
              <a:t>ANGELESCU, R., &amp; DELCEA, C. (2020). Non-Paraphilic Hypersexual Disorder–Compulsive Sexual Behaviour Disorder or Sexual Addiction. Theoretical-experimental Models in Sexual and Paraphilic Dysfunctions, 36.</a:t>
            </a:r>
          </a:p>
          <a:p>
            <a:r>
              <a:rPr lang="en-US" sz="1000">
                <a:ea typeface="+mn-lt"/>
                <a:cs typeface="+mn-lt"/>
              </a:rPr>
              <a:t>Senthilkumaran, S., Balamurgan, N., Sweni, S., Menezes, R. G., &amp; Thirumalaikolundusubramanian, P. (2011). Hypersexuality in a 28-year-old woman with rabies. Archives of sexual behavior, 40(6), 1327-1328.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79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8C59-4A14-41D1-ABDF-D04FD604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Medical Causes of Hypersexuality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36435-4389-4B90-B79B-C6205042C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Calibri"/>
              </a:rPr>
              <a:t>Endocrine disorders</a:t>
            </a:r>
          </a:p>
          <a:p>
            <a:r>
              <a:rPr lang="en-US" sz="2800" dirty="0">
                <a:cs typeface="Calibri"/>
              </a:rPr>
              <a:t>Medications</a:t>
            </a:r>
          </a:p>
          <a:p>
            <a:r>
              <a:rPr lang="en-US" sz="2800" dirty="0">
                <a:cs typeface="Calibri"/>
              </a:rPr>
              <a:t>High levels of neurotransmitters in the brain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6E2CA-DFC6-4DED-98AB-7D74B196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8A13B-67D0-4EE7-92D6-16E48F049A66}"/>
              </a:ext>
            </a:extLst>
          </p:cNvPr>
          <p:cNvSpPr txBox="1"/>
          <p:nvPr/>
        </p:nvSpPr>
        <p:spPr>
          <a:xfrm>
            <a:off x="-20127" y="6176513"/>
            <a:ext cx="1220350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/>
              <a:t>ANGELESCU, R., &amp; DELCEA, C. (2020). Non-Paraphilic Hypersexual Disorder–Compulsive Sexual Behaviour Disorder or Sexual Addiction. Theoretical-experimental Models in Sexual and Paraphilic Dysfunctions, 36.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8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A5819-38FB-4715-928B-CE554656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CLP 2021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Disclosure: Shelly </a:t>
            </a:r>
            <a:r>
              <a:rPr lang="en-US" dirty="0" err="1">
                <a:ea typeface="+mj-lt"/>
                <a:cs typeface="+mj-lt"/>
              </a:rPr>
              <a:t>Kucherer</a:t>
            </a:r>
            <a:r>
              <a:rPr lang="en-US" dirty="0">
                <a:ea typeface="+mj-lt"/>
                <a:cs typeface="+mj-lt"/>
              </a:rPr>
              <a:t>, MD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E76F8-5DA2-4326-9F45-4A456E671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ea typeface="+mn-lt"/>
                <a:cs typeface="+mn-lt"/>
              </a:rPr>
              <a:t>With respect to the following presentation, there has been no relevant (direct or indirect) financial relationship between the party listed above (and/or spouse/partner) and any for-profit company which could be considered a conflict of interest.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9017B-AA6E-4C28-957D-CA9C79882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376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53E9-28DA-4473-9002-0DADD2A85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Psychiatric Causes of Hypersexuality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C9317-73B3-432B-8AA0-06D59ECFC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27673"/>
            <a:ext cx="10972800" cy="45259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Calibri"/>
              </a:rPr>
              <a:t>Anxiety</a:t>
            </a:r>
          </a:p>
          <a:p>
            <a:r>
              <a:rPr lang="en-US" sz="2600" dirty="0">
                <a:cs typeface="Calibri"/>
              </a:rPr>
              <a:t>Mood Disorders</a:t>
            </a:r>
          </a:p>
          <a:p>
            <a:r>
              <a:rPr lang="en-US" sz="2600" dirty="0">
                <a:cs typeface="Calibri"/>
              </a:rPr>
              <a:t>Paraphilias</a:t>
            </a:r>
          </a:p>
          <a:p>
            <a:r>
              <a:rPr lang="en-US" sz="2600" dirty="0">
                <a:cs typeface="Calibri"/>
              </a:rPr>
              <a:t>Personality disorders</a:t>
            </a:r>
          </a:p>
          <a:p>
            <a:r>
              <a:rPr lang="en-US" sz="2600">
                <a:cs typeface="Calibri"/>
              </a:rPr>
              <a:t>PTSD</a:t>
            </a:r>
          </a:p>
          <a:p>
            <a:r>
              <a:rPr lang="en-US" sz="2600" dirty="0">
                <a:cs typeface="Calibri"/>
              </a:rPr>
              <a:t>Bipolar disorder</a:t>
            </a:r>
            <a:endParaRPr lang="en-US" sz="2600" dirty="0">
              <a:ea typeface="+mn-lt"/>
              <a:cs typeface="+mn-lt"/>
            </a:endParaRPr>
          </a:p>
          <a:p>
            <a:r>
              <a:rPr lang="en-US" sz="2600" dirty="0">
                <a:cs typeface="Calibri"/>
              </a:rPr>
              <a:t>Schizophrenia</a:t>
            </a:r>
          </a:p>
          <a:p>
            <a:r>
              <a:rPr lang="en-US" sz="2600" dirty="0">
                <a:cs typeface="Calibri"/>
              </a:rPr>
              <a:t>Dementias</a:t>
            </a:r>
          </a:p>
          <a:p>
            <a:r>
              <a:rPr lang="en-US" sz="2600" dirty="0">
                <a:cs typeface="Calibri"/>
              </a:rPr>
              <a:t>Substance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13286-79B6-4747-8B22-F7CDD1642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035710-FF91-4C6F-A70D-41197DE14301}"/>
              </a:ext>
            </a:extLst>
          </p:cNvPr>
          <p:cNvSpPr txBox="1"/>
          <p:nvPr/>
        </p:nvSpPr>
        <p:spPr>
          <a:xfrm>
            <a:off x="-20128" y="6133381"/>
            <a:ext cx="12246633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/>
              <a:t>ANGELESCU, R., &amp; DELCEA, C. (2020). Non-Paraphilic Hypersexual Disorder–Compulsive Sexual Behaviour Disorder or Sexual Addiction. Theoretical-experimental Models in Sexual and Paraphilic Dysfunctions, 36.</a:t>
            </a:r>
            <a:r>
              <a:rPr lang="en-US" sz="1000"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100393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8C59-4A14-41D1-ABDF-D04FD604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References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36435-4389-4B90-B79B-C6205042C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Brigham, K. S., &amp; Plante, A. A. (2018). Gynecology. In </a:t>
            </a:r>
            <a:r>
              <a:rPr lang="en-US" sz="1400" i="1" dirty="0">
                <a:cs typeface="Calibri"/>
              </a:rPr>
              <a:t>The Massachusetts General Hospital Guide to Medical Care in Patients with Autism Spectrum Disorder</a:t>
            </a:r>
            <a:r>
              <a:rPr lang="en-US" sz="1400" dirty="0">
                <a:cs typeface="Calibri"/>
              </a:rPr>
              <a:t> (pp. 193-206). Humana Press, Cham.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Gallagher, B. J., Flynn, S. D., Catagnus, R., &amp; Griffith, A. K. (2019). Social Validity of Strategies to Assist Females with ASD during Gynecological Examinations. </a:t>
            </a:r>
            <a:r>
              <a:rPr lang="en-US" sz="1400" i="1" dirty="0">
                <a:cs typeface="Calibri"/>
              </a:rPr>
              <a:t>Journal of Developmental and Physical Disabilities</a:t>
            </a:r>
            <a:r>
              <a:rPr lang="en-US" sz="1400" dirty="0">
                <a:cs typeface="Calibri"/>
              </a:rPr>
              <a:t>, </a:t>
            </a:r>
            <a:r>
              <a:rPr lang="en-US" sz="1400" i="1" dirty="0">
                <a:cs typeface="Calibri"/>
              </a:rPr>
              <a:t>31</a:t>
            </a:r>
            <a:r>
              <a:rPr lang="en-US" sz="1400" dirty="0">
                <a:cs typeface="Calibri"/>
              </a:rPr>
              <a:t>(4), 471-485.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Toy, H., </a:t>
            </a:r>
            <a:r>
              <a:rPr lang="en-US" sz="1400" dirty="0" err="1">
                <a:cs typeface="Calibri"/>
              </a:rPr>
              <a:t>Hergüner</a:t>
            </a:r>
            <a:r>
              <a:rPr lang="en-US" sz="1400" dirty="0">
                <a:cs typeface="Calibri"/>
              </a:rPr>
              <a:t>, A., Şimşek, S., &amp; </a:t>
            </a:r>
            <a:r>
              <a:rPr lang="en-US" sz="1400" dirty="0" err="1">
                <a:cs typeface="Calibri"/>
              </a:rPr>
              <a:t>Hergüner</a:t>
            </a:r>
            <a:r>
              <a:rPr lang="en-US" sz="1400" dirty="0">
                <a:cs typeface="Calibri"/>
              </a:rPr>
              <a:t>, S. (2016). Autistic traits in women with primary dysmenorrhea: a case–control study. </a:t>
            </a:r>
            <a:r>
              <a:rPr lang="en-US" sz="1400" i="1" dirty="0">
                <a:cs typeface="Calibri"/>
              </a:rPr>
              <a:t>Neuropsychiatric disease and treatment</a:t>
            </a:r>
            <a:r>
              <a:rPr lang="en-US" sz="1400" dirty="0">
                <a:cs typeface="Calibri"/>
              </a:rPr>
              <a:t>, </a:t>
            </a:r>
            <a:r>
              <a:rPr lang="en-US" sz="1400" i="1" dirty="0">
                <a:cs typeface="Calibri"/>
              </a:rPr>
              <a:t>12</a:t>
            </a:r>
            <a:r>
              <a:rPr lang="en-US" sz="1400" dirty="0">
                <a:cs typeface="Calibri"/>
              </a:rPr>
              <a:t>, 2319.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Steward, R., Crane, L., Roy, E. M., Remington, A., &amp; Pellicano, E. (2018). “Life is Much More Difficult to Manage During Periods”: Autistic Experiences of Menstruation. </a:t>
            </a:r>
            <a:r>
              <a:rPr lang="en-US" sz="1400" i="1" dirty="0">
                <a:cs typeface="Calibri"/>
              </a:rPr>
              <a:t>Journal of autism and developmental disorders</a:t>
            </a:r>
            <a:r>
              <a:rPr lang="en-US" sz="1400" dirty="0">
                <a:cs typeface="Calibri"/>
              </a:rPr>
              <a:t>, </a:t>
            </a:r>
            <a:r>
              <a:rPr lang="en-US" sz="1400" i="1" dirty="0">
                <a:cs typeface="Calibri"/>
              </a:rPr>
              <a:t>48</a:t>
            </a:r>
            <a:r>
              <a:rPr lang="en-US" sz="1400" dirty="0">
                <a:cs typeface="Calibri"/>
              </a:rPr>
              <a:t>(12), 4287-4292.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Walters, F. P., &amp; Gray, S. H. (2018). Addressing sexual and reproductive health in adolescents and young adults with intellectual and developmental disabilities. </a:t>
            </a:r>
            <a:r>
              <a:rPr lang="en-US" sz="1400" i="1" dirty="0">
                <a:cs typeface="Calibri"/>
              </a:rPr>
              <a:t>Current opinion in pediatrics</a:t>
            </a:r>
            <a:r>
              <a:rPr lang="en-US" sz="1400" dirty="0">
                <a:cs typeface="Calibri"/>
              </a:rPr>
              <a:t>, </a:t>
            </a:r>
            <a:r>
              <a:rPr lang="en-US" sz="1400" i="1" dirty="0">
                <a:cs typeface="Calibri"/>
              </a:rPr>
              <a:t>30</a:t>
            </a:r>
            <a:r>
              <a:rPr lang="en-US" sz="1400" dirty="0">
                <a:cs typeface="Calibri"/>
              </a:rPr>
              <a:t>(4), 451-458.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Quint, E. H., &amp; O’Brien, R. F. (2016). Menstrual management for adolescents with disabilities. </a:t>
            </a:r>
            <a:r>
              <a:rPr lang="en-US" sz="1400" i="1" dirty="0">
                <a:cs typeface="Calibri"/>
              </a:rPr>
              <a:t>Pediatrics</a:t>
            </a:r>
            <a:r>
              <a:rPr lang="en-US" sz="1400" dirty="0">
                <a:cs typeface="Calibri"/>
              </a:rPr>
              <a:t>, </a:t>
            </a:r>
            <a:r>
              <a:rPr lang="en-US" sz="1400" i="1" dirty="0">
                <a:cs typeface="Calibri"/>
              </a:rPr>
              <a:t>138</a:t>
            </a:r>
            <a:r>
              <a:rPr lang="en-US" sz="1400" dirty="0">
                <a:cs typeface="Calibri"/>
              </a:rPr>
              <a:t>(1).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Talib, H. J., &amp; Alderman, E. M. (2013). Gynecologic and reproductive health concerns of adolescents using selected psychotropic medications. </a:t>
            </a:r>
            <a:r>
              <a:rPr lang="en-US" sz="1400" i="1" dirty="0">
                <a:cs typeface="Calibri"/>
              </a:rPr>
              <a:t>Journal of pediatric and adolescent gynecology</a:t>
            </a:r>
            <a:r>
              <a:rPr lang="en-US" sz="1400" dirty="0">
                <a:cs typeface="Calibri"/>
              </a:rPr>
              <a:t>, </a:t>
            </a:r>
            <a:r>
              <a:rPr lang="en-US" sz="1400" i="1" dirty="0">
                <a:cs typeface="Calibri"/>
              </a:rPr>
              <a:t>26</a:t>
            </a:r>
            <a:r>
              <a:rPr lang="en-US" sz="1400" dirty="0">
                <a:cs typeface="Calibri"/>
              </a:rPr>
              <a:t>(1), 7-15.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Steward, R. (2019). </a:t>
            </a:r>
            <a:r>
              <a:rPr lang="en-US" sz="1400" i="1" dirty="0">
                <a:cs typeface="Calibri"/>
              </a:rPr>
              <a:t>The autism-friendly guide to periods</a:t>
            </a:r>
            <a:r>
              <a:rPr lang="en-US" sz="1400" dirty="0">
                <a:cs typeface="Calibri"/>
              </a:rPr>
              <a:t>. Jessica Kingsley Publishers.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Stokes, M. A., &amp; Kaur, A. (2005). High-functioning autism and sexuality: A parental perspective. </a:t>
            </a:r>
            <a:r>
              <a:rPr lang="en-US" sz="1400" i="1" dirty="0">
                <a:cs typeface="Calibri"/>
              </a:rPr>
              <a:t>Autism</a:t>
            </a:r>
            <a:r>
              <a:rPr lang="en-US" sz="1400" dirty="0">
                <a:cs typeface="Calibri"/>
              </a:rPr>
              <a:t>, </a:t>
            </a:r>
            <a:r>
              <a:rPr lang="en-US" sz="1400" i="1" dirty="0">
                <a:cs typeface="Calibri"/>
              </a:rPr>
              <a:t>9</a:t>
            </a:r>
            <a:r>
              <a:rPr lang="en-US" sz="1400" dirty="0">
                <a:cs typeface="Calibri"/>
              </a:rPr>
              <a:t>(3), 266-289.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ea typeface="+mn-lt"/>
                <a:cs typeface="+mn-lt"/>
              </a:rPr>
              <a:t>Girardi, A., Curran, M. S., &amp; Snyder, B. L. (2020). Healthy Intimate Relationships and the Adult With Autism. Journal of the American Psychiatric Nurses Association, 1078390320949923.</a:t>
            </a:r>
            <a:endParaRPr lang="en-US" sz="1400" dirty="0"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1400" dirty="0" err="1">
                <a:cs typeface="Calibri"/>
              </a:rPr>
              <a:t>Coshway</a:t>
            </a:r>
            <a:r>
              <a:rPr lang="en-US" sz="1400" dirty="0">
                <a:cs typeface="Calibri"/>
              </a:rPr>
              <a:t>, L., Broussard, J., Acharya, K., Fried, K., </a:t>
            </a:r>
            <a:r>
              <a:rPr lang="en-US" sz="1400" dirty="0" err="1">
                <a:cs typeface="Calibri"/>
              </a:rPr>
              <a:t>Msall</a:t>
            </a:r>
            <a:r>
              <a:rPr lang="en-US" sz="1400" dirty="0">
                <a:cs typeface="Calibri"/>
              </a:rPr>
              <a:t>, M. E., Lantos, J. D., &amp; </a:t>
            </a:r>
            <a:r>
              <a:rPr lang="en-US" sz="1400" dirty="0" err="1">
                <a:cs typeface="Calibri"/>
              </a:rPr>
              <a:t>Nahata</a:t>
            </a:r>
            <a:r>
              <a:rPr lang="en-US" sz="1400" dirty="0">
                <a:cs typeface="Calibri"/>
              </a:rPr>
              <a:t>, L. (2016). Medical therapy for inappropriate sexual behaviors in a teen with autism spectrum disorder. Pediatrics, 137(4).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Deepmala, &amp; Agrawal, M. (2014). Use of propranolol for hypersexual behavior in an adolescent with autism. Annals of Pharmacotherapy, 48(10), 1385-1388.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ea typeface="+mn-lt"/>
                <a:cs typeface="+mn-lt"/>
              </a:rPr>
              <a:t>Ruble L, Dalrymple N. Social/sexual awareness of persons with autism: a parental perspective. Arch Sex </a:t>
            </a:r>
            <a:r>
              <a:rPr lang="en-US" sz="1400" dirty="0" err="1">
                <a:ea typeface="+mn-lt"/>
                <a:cs typeface="+mn-lt"/>
              </a:rPr>
              <a:t>Behav</a:t>
            </a:r>
            <a:r>
              <a:rPr lang="en-US" sz="1400" dirty="0">
                <a:ea typeface="+mn-lt"/>
                <a:cs typeface="+mn-lt"/>
              </a:rPr>
              <a:t>. 1993;22:229-240. </a:t>
            </a: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en-US" sz="1400" dirty="0">
              <a:ea typeface="+mn-lt"/>
              <a:cs typeface="+mn-lt"/>
            </a:endParaRPr>
          </a:p>
          <a:p>
            <a:endParaRPr lang="en-US" sz="14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6E2CA-DFC6-4DED-98AB-7D74B196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151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3A937-EE9F-4677-BF06-6810DCA8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References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64958-018A-4CD8-904E-AF34F4DF3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59071"/>
            <a:ext cx="10972800" cy="452596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 err="1">
                <a:cs typeface="Calibri"/>
              </a:rPr>
              <a:t>Hellemans</a:t>
            </a:r>
            <a:r>
              <a:rPr lang="en-US" sz="1400" dirty="0">
                <a:cs typeface="Calibri"/>
              </a:rPr>
              <a:t> H, Colson K, </a:t>
            </a:r>
            <a:r>
              <a:rPr lang="en-US" sz="1400" dirty="0" err="1">
                <a:cs typeface="Calibri"/>
              </a:rPr>
              <a:t>Verbraeken</a:t>
            </a:r>
            <a:r>
              <a:rPr lang="en-US" sz="1400" dirty="0">
                <a:cs typeface="Calibri"/>
              </a:rPr>
              <a:t> C, Vermeiren R, </a:t>
            </a:r>
            <a:r>
              <a:rPr lang="en-US" sz="1400" dirty="0" err="1">
                <a:cs typeface="Calibri"/>
              </a:rPr>
              <a:t>Deboutte</a:t>
            </a:r>
            <a:r>
              <a:rPr lang="en-US" sz="1400" dirty="0">
                <a:cs typeface="Calibri"/>
              </a:rPr>
              <a:t> D. Sexual behavior in high-functioning male adolescents and young adults with autism spectrum disorder. J Autism Dev </a:t>
            </a:r>
            <a:r>
              <a:rPr lang="en-US" sz="1400" dirty="0" err="1">
                <a:cs typeface="Calibri"/>
              </a:rPr>
              <a:t>Disord</a:t>
            </a:r>
            <a:r>
              <a:rPr lang="en-US" sz="1400" dirty="0">
                <a:cs typeface="Calibri"/>
              </a:rPr>
              <a:t>. 2007;37:260-269. doi:10.1007/s10803-006-0159-1.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Fosdick, C., &amp; Mohiuddin, S. (2016). Case report: resolution of severe sexual aggression in a developmentally disabled adolescent during leuprolide acetate use. Journal of autism and developmental disorders, 46(6), 2267-2269.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Chen, F., Grandjean, C., &amp; Richard, S. (2016). Pharmacological management of inappropriate sexual behaviors in youth with autism spectrum disorder: A case study and review of the literature. </a:t>
            </a:r>
            <a:r>
              <a:rPr lang="en-US" sz="1400" dirty="0" err="1">
                <a:cs typeface="Calibri"/>
              </a:rPr>
              <a:t>Neuropsychiatrie</a:t>
            </a:r>
            <a:r>
              <a:rPr lang="en-US" sz="1400" dirty="0">
                <a:cs typeface="Calibri"/>
              </a:rPr>
              <a:t> de </a:t>
            </a:r>
            <a:r>
              <a:rPr lang="en-US" sz="1400" dirty="0" err="1">
                <a:cs typeface="Calibri"/>
              </a:rPr>
              <a:t>l'Enfance</a:t>
            </a:r>
            <a:r>
              <a:rPr lang="en-US" sz="1400" dirty="0">
                <a:cs typeface="Calibri"/>
              </a:rPr>
              <a:t> et de </a:t>
            </a:r>
            <a:r>
              <a:rPr lang="en-US" sz="1400" dirty="0" err="1">
                <a:cs typeface="Calibri"/>
              </a:rPr>
              <a:t>l'Adolescence</a:t>
            </a:r>
            <a:r>
              <a:rPr lang="en-US" sz="1400" dirty="0">
                <a:cs typeface="Calibri"/>
              </a:rPr>
              <a:t>, 64(3), 163-167.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Early, M. C., Erickson, C. A., Wink, L. K., </a:t>
            </a:r>
            <a:r>
              <a:rPr lang="en-US" sz="1400" err="1">
                <a:cs typeface="Calibri"/>
              </a:rPr>
              <a:t>McDougle</a:t>
            </a:r>
            <a:r>
              <a:rPr lang="en-US" sz="1400" dirty="0">
                <a:cs typeface="Calibri"/>
              </a:rPr>
              <a:t>, C. J., &amp; Scott, E. L. (2012). Case report: 16-year-old male with autistic disorder with preoccupation with female feet. Journal of autism and developmental disorders, 42(6), 1133-1137.</a:t>
            </a:r>
            <a:endParaRPr lang="en-US" sz="1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Ayaydın, H., &amp; </a:t>
            </a:r>
            <a:r>
              <a:rPr lang="en-US" sz="1400" err="1">
                <a:cs typeface="Calibri"/>
              </a:rPr>
              <a:t>Ulgar</a:t>
            </a:r>
            <a:r>
              <a:rPr lang="en-US" sz="1400" dirty="0">
                <a:cs typeface="Calibri"/>
              </a:rPr>
              <a:t>, Ş. B. (2018). Diagnosis and treatment of early childhood masturbation in a case of autism spectrum disorder: a case report. Erciyes Medical Journal/Erciyes Tip </a:t>
            </a:r>
            <a:r>
              <a:rPr lang="en-US" sz="1400" err="1">
                <a:cs typeface="Calibri"/>
              </a:rPr>
              <a:t>Dergisi</a:t>
            </a:r>
            <a:r>
              <a:rPr lang="en-US" sz="1400" dirty="0">
                <a:cs typeface="Calibri"/>
              </a:rPr>
              <a:t>, 40(2), 110-112.</a:t>
            </a:r>
            <a:endParaRPr lang="en-US" sz="140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Deepmala, &amp; Agrawal, M. (2014). Use of propranolol for hypersexual behavior in an adolescent with autism. Annals of Pharmacotherapy, 48(10), 1385-1388.</a:t>
            </a:r>
            <a:endParaRPr lang="en-US" sz="140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ea typeface="+mn-lt"/>
                <a:cs typeface="+mn-lt"/>
              </a:rPr>
              <a:t>Jones, M. C., &amp; Okere, K. (2008). Treatment of hypersexual behavior with oral estrogen in an autistic male. Southern medical journal, 101(9), 959-960.</a:t>
            </a:r>
            <a:endParaRPr lang="en-US" sz="1400" dirty="0"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Chen, F., Grandjean, C., &amp; Richard, S. (2016). Pharmacological management of inappropriate sexual behaviors in youth with autism spectrum disorder: A case study and review of the literature. </a:t>
            </a:r>
            <a:r>
              <a:rPr lang="en-US" sz="1400" dirty="0" err="1">
                <a:cs typeface="Calibri"/>
              </a:rPr>
              <a:t>Neuropsychiatrie</a:t>
            </a:r>
            <a:r>
              <a:rPr lang="en-US" sz="1400" dirty="0">
                <a:cs typeface="Calibri"/>
              </a:rPr>
              <a:t> de </a:t>
            </a:r>
            <a:r>
              <a:rPr lang="en-US" sz="1400" dirty="0" err="1">
                <a:cs typeface="Calibri"/>
              </a:rPr>
              <a:t>l'Enfance</a:t>
            </a:r>
            <a:r>
              <a:rPr lang="en-US" sz="1400" dirty="0">
                <a:cs typeface="Calibri"/>
              </a:rPr>
              <a:t> et de </a:t>
            </a:r>
            <a:r>
              <a:rPr lang="en-US" sz="1400" dirty="0" err="1">
                <a:cs typeface="Calibri"/>
              </a:rPr>
              <a:t>l'Adolescence</a:t>
            </a:r>
            <a:r>
              <a:rPr lang="en-US" sz="1400" dirty="0">
                <a:cs typeface="Calibri"/>
              </a:rPr>
              <a:t>, 64(3), 163-167.</a:t>
            </a:r>
            <a:endParaRPr lang="en-US" sz="140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 err="1">
                <a:ea typeface="+mn-lt"/>
                <a:cs typeface="+mn-lt"/>
              </a:rPr>
              <a:t>Herguner</a:t>
            </a:r>
            <a:r>
              <a:rPr lang="en-US" sz="1400" dirty="0">
                <a:ea typeface="+mn-lt"/>
                <a:cs typeface="+mn-lt"/>
              </a:rPr>
              <a:t>, S., </a:t>
            </a:r>
            <a:r>
              <a:rPr lang="en-US" sz="1400" dirty="0" err="1">
                <a:ea typeface="+mn-lt"/>
                <a:cs typeface="+mn-lt"/>
              </a:rPr>
              <a:t>Herguner</a:t>
            </a:r>
            <a:r>
              <a:rPr lang="en-US" sz="1400" dirty="0">
                <a:ea typeface="+mn-lt"/>
                <a:cs typeface="+mn-lt"/>
              </a:rPr>
              <a:t>, A., &amp; Cicek, E. (2012). Combination of Risperidone and Paroxetine for inappropriate sexual behaviors in an adolescent with autism and mental retardation/</a:t>
            </a:r>
            <a:r>
              <a:rPr lang="en-US" sz="1400" dirty="0" err="1">
                <a:ea typeface="+mn-lt"/>
                <a:cs typeface="+mn-lt"/>
              </a:rPr>
              <a:t>Otizm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ve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zeka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geriligi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olan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bir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ergende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uygunsuz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cinsel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davranislar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icin</a:t>
            </a:r>
            <a:r>
              <a:rPr lang="en-US" sz="1400" dirty="0">
                <a:ea typeface="+mn-lt"/>
                <a:cs typeface="+mn-lt"/>
              </a:rPr>
              <a:t> Risperidone </a:t>
            </a:r>
            <a:r>
              <a:rPr lang="en-US" sz="1400" dirty="0" err="1">
                <a:ea typeface="+mn-lt"/>
                <a:cs typeface="+mn-lt"/>
              </a:rPr>
              <a:t>ve</a:t>
            </a:r>
            <a:r>
              <a:rPr lang="en-US" sz="1400" dirty="0">
                <a:ea typeface="+mn-lt"/>
                <a:cs typeface="+mn-lt"/>
              </a:rPr>
              <a:t> Paroxetine </a:t>
            </a:r>
            <a:r>
              <a:rPr lang="en-US" sz="1400" dirty="0" err="1">
                <a:ea typeface="+mn-lt"/>
                <a:cs typeface="+mn-lt"/>
              </a:rPr>
              <a:t>birlikte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kullanimi</a:t>
            </a:r>
            <a:r>
              <a:rPr lang="en-US" sz="1400" dirty="0">
                <a:ea typeface="+mn-lt"/>
                <a:cs typeface="+mn-lt"/>
              </a:rPr>
              <a:t>. Archives of Neuropsychiatry, 49(4), 311-314.</a:t>
            </a:r>
            <a:endParaRPr lang="en-US" sz="1400" dirty="0"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1400" dirty="0" err="1">
                <a:cs typeface="Calibri"/>
              </a:rPr>
              <a:t>Coshway</a:t>
            </a:r>
            <a:r>
              <a:rPr lang="en-US" sz="1400" dirty="0">
                <a:cs typeface="Calibri"/>
              </a:rPr>
              <a:t>, L., Broussard, J., Acharya, K., Fried, K., </a:t>
            </a:r>
            <a:r>
              <a:rPr lang="en-US" sz="1400" dirty="0" err="1">
                <a:cs typeface="Calibri"/>
              </a:rPr>
              <a:t>Msall</a:t>
            </a:r>
            <a:r>
              <a:rPr lang="en-US" sz="1400" dirty="0">
                <a:cs typeface="Calibri"/>
              </a:rPr>
              <a:t>, M. E., Lantos, J. D., &amp; </a:t>
            </a:r>
            <a:r>
              <a:rPr lang="en-US" sz="1400" dirty="0" err="1">
                <a:cs typeface="Calibri"/>
              </a:rPr>
              <a:t>Nahata</a:t>
            </a:r>
            <a:r>
              <a:rPr lang="en-US" sz="1400" dirty="0">
                <a:cs typeface="Calibri"/>
              </a:rPr>
              <a:t>, L. (2016). Medical therapy for inappropriate sexual behaviors in a teen with autism spectrum disorder. Pediatrics, 137(4).</a:t>
            </a:r>
            <a:endParaRPr lang="en-US" sz="140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ANGELESCU, R., &amp; DELCEA, C. (2020). Non-Paraphilic Hypersexual Disorder–Compulsive Sexual </a:t>
            </a:r>
            <a:r>
              <a:rPr lang="en-US" sz="1400" err="1">
                <a:cs typeface="Calibri"/>
              </a:rPr>
              <a:t>Behaviour</a:t>
            </a:r>
            <a:r>
              <a:rPr lang="en-US" sz="1400" dirty="0">
                <a:cs typeface="Calibri"/>
              </a:rPr>
              <a:t> Disorder or Sexual Addiction. Theoretical-experimental Models in Sexual and Paraphilic Dysfunctions, 36.</a:t>
            </a:r>
            <a:endParaRPr lang="en-US" sz="140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cs typeface="Calibri"/>
              </a:rPr>
              <a:t>Senthilkumaran, S., </a:t>
            </a:r>
            <a:r>
              <a:rPr lang="en-US" sz="1400" dirty="0" err="1">
                <a:cs typeface="Calibri"/>
              </a:rPr>
              <a:t>Balamurgan</a:t>
            </a:r>
            <a:r>
              <a:rPr lang="en-US" sz="1400" dirty="0">
                <a:cs typeface="Calibri"/>
              </a:rPr>
              <a:t>, N., Sweni, S., Menezes, R. G., &amp; </a:t>
            </a:r>
            <a:r>
              <a:rPr lang="en-US" sz="1400" dirty="0" err="1">
                <a:cs typeface="Calibri"/>
              </a:rPr>
              <a:t>Thirumalaikolundusubramanian</a:t>
            </a:r>
            <a:r>
              <a:rPr lang="en-US" sz="1400" dirty="0">
                <a:cs typeface="Calibri"/>
              </a:rPr>
              <a:t>, P. (2011). Hypersexuality in a 28-year-old woman with rabies. Archives of sexual behavior, 40(6), 1327-1328.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764DB-1861-435A-90CA-D02DB155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4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1D2F8-E6E0-4028-9843-3D48AA75B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Outline: Sexuality and Autism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AA42-A1DD-40F7-B5F4-AE0A768E3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800" dirty="0">
                <a:ea typeface="+mn-lt"/>
                <a:cs typeface="+mn-lt"/>
              </a:rPr>
              <a:t>Menstruation 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800" dirty="0">
                <a:ea typeface="+mn-lt"/>
                <a:cs typeface="+mn-lt"/>
              </a:rPr>
              <a:t>Sexuality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800" dirty="0">
                <a:ea typeface="+mn-lt"/>
                <a:cs typeface="+mn-lt"/>
              </a:rPr>
              <a:t>Sexual Abuse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800" dirty="0">
                <a:ea typeface="+mn-lt"/>
                <a:cs typeface="+mn-lt"/>
              </a:rPr>
              <a:t>Hypersexuality</a:t>
            </a:r>
            <a:endParaRPr lang="en-US" sz="280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2B706-F92B-4EA7-8568-AA4A4389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2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8BBE9-C626-4D6E-9802-D264ACAAB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Menstrual Cycles and Autism Spectrum Disorder (ASD)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0F1B1-F16A-47A6-BE04-70B448364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000"/>
              </a:spcBef>
            </a:pPr>
            <a:r>
              <a:rPr lang="en-US" dirty="0">
                <a:ea typeface="+mn-lt"/>
                <a:cs typeface="+mn-lt"/>
              </a:rPr>
              <a:t>Challenging behaviors often arise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Changes in behaviors and mood are common during these times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Women with high functioning ASD identified pain as a concern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At times more exam challenges in this population</a:t>
            </a:r>
            <a:endParaRPr lang="en-US" sz="24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E109F-115F-4226-8F1F-B1868ADAB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5C6E1D-13DE-4EE6-9610-FD84D2237C23}"/>
              </a:ext>
            </a:extLst>
          </p:cNvPr>
          <p:cNvSpPr/>
          <p:nvPr/>
        </p:nvSpPr>
        <p:spPr>
          <a:xfrm>
            <a:off x="0" y="5955098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defRPr/>
            </a:pPr>
            <a:r>
              <a:rPr lang="en-US" sz="1050" dirty="0"/>
              <a:t>Brigham, K. S., &amp; Plante, A. A. (2018). Gynecology. In </a:t>
            </a:r>
            <a:r>
              <a:rPr lang="en-US" sz="1050" i="1" dirty="0"/>
              <a:t>The Massachusetts General Hospital Guide to Medical Care in Patients with Autism Spectrum Disorder</a:t>
            </a:r>
            <a:r>
              <a:rPr lang="en-US" sz="1050" dirty="0"/>
              <a:t> (pp. 193-206). Humana Press, Cham.</a:t>
            </a:r>
          </a:p>
          <a:p>
            <a:pPr lvl="0" defTabSz="914400">
              <a:defRPr/>
            </a:pPr>
            <a:endParaRPr lang="en-US" sz="1050" dirty="0"/>
          </a:p>
          <a:p>
            <a:pPr lvl="0" defTabSz="914400">
              <a:defRPr/>
            </a:pPr>
            <a:r>
              <a:rPr lang="en-US" sz="1050" dirty="0"/>
              <a:t>Gallagher, B. J., Flynn, S. D., </a:t>
            </a:r>
            <a:r>
              <a:rPr lang="en-US" sz="1050" dirty="0" err="1"/>
              <a:t>Catagnus</a:t>
            </a:r>
            <a:r>
              <a:rPr lang="en-US" sz="1050" dirty="0"/>
              <a:t>, R., &amp; Griffith, A. K. (2019). Social Validity of Strategies to Assist Females with ASD during Gynecological Examinations. </a:t>
            </a:r>
            <a:r>
              <a:rPr lang="en-US" sz="1050" i="1" dirty="0"/>
              <a:t>Journal of Developmental and Physical Disabilities</a:t>
            </a:r>
            <a:r>
              <a:rPr lang="en-US" sz="1050" dirty="0"/>
              <a:t>, </a:t>
            </a:r>
            <a:r>
              <a:rPr lang="en-US" sz="1050" i="1" dirty="0"/>
              <a:t>31</a:t>
            </a:r>
            <a:r>
              <a:rPr lang="en-US" sz="1050" dirty="0"/>
              <a:t>(4), 471-485.</a:t>
            </a:r>
          </a:p>
        </p:txBody>
      </p:sp>
    </p:spTree>
    <p:extLst>
      <p:ext uri="{BB962C8B-B14F-4D97-AF65-F5344CB8AC3E}">
        <p14:creationId xmlns:p14="http://schemas.microsoft.com/office/powerpoint/2010/main" val="417933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1967-57E1-4EEE-B0D4-CAC484ABA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Menstruation and ASD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0AD0-55BE-4D8F-B93F-944BB615B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Rates of menstrual problems higher in women with ASD compared to general population, including: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Amenorrhea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Dysmenorrhea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Premenstrual syndrome 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cs typeface="Calibri"/>
              </a:rPr>
              <a:t>Excessive menstrual bleeding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C0F91-C5CC-4470-A9A7-CD38A626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20A1A9-724A-45EF-AA38-BE21C60BC642}"/>
              </a:ext>
            </a:extLst>
          </p:cNvPr>
          <p:cNvSpPr/>
          <p:nvPr/>
        </p:nvSpPr>
        <p:spPr>
          <a:xfrm>
            <a:off x="0" y="6344935"/>
            <a:ext cx="12192000" cy="2539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Toy, H., </a:t>
            </a:r>
            <a:r>
              <a:rPr lang="en-US" sz="1050" dirty="0" err="1"/>
              <a:t>Hergüner</a:t>
            </a:r>
            <a:r>
              <a:rPr lang="en-US" sz="1050" dirty="0"/>
              <a:t>, A., </a:t>
            </a:r>
            <a:r>
              <a:rPr lang="en-US" sz="1050" dirty="0" err="1"/>
              <a:t>Şimşek</a:t>
            </a:r>
            <a:r>
              <a:rPr lang="en-US" sz="1050" dirty="0"/>
              <a:t>, S., &amp; </a:t>
            </a:r>
            <a:r>
              <a:rPr lang="en-US" sz="1050" dirty="0" err="1"/>
              <a:t>Hergüner</a:t>
            </a:r>
            <a:r>
              <a:rPr lang="en-US" sz="1050" dirty="0"/>
              <a:t>, S. (2016). Autistic traits in women with primary dysmenorrhea: a case–control study. </a:t>
            </a:r>
            <a:r>
              <a:rPr lang="en-US" sz="1050" i="1" dirty="0"/>
              <a:t>Neuropsychiatric disease and treatment</a:t>
            </a:r>
            <a:r>
              <a:rPr lang="en-US" sz="1050" dirty="0"/>
              <a:t>, </a:t>
            </a:r>
            <a:r>
              <a:rPr lang="en-US" sz="1050" i="1" dirty="0"/>
              <a:t>12</a:t>
            </a:r>
            <a:r>
              <a:rPr lang="en-US" sz="1050" dirty="0"/>
              <a:t>, 2319.</a:t>
            </a:r>
          </a:p>
        </p:txBody>
      </p:sp>
    </p:spTree>
    <p:extLst>
      <p:ext uri="{BB962C8B-B14F-4D97-AF65-F5344CB8AC3E}">
        <p14:creationId xmlns:p14="http://schemas.microsoft.com/office/powerpoint/2010/main" val="385678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12AAE-398A-4F34-8BFD-ABC171311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Menstruation and ASD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C9EF0-D5A7-4AB6-98BA-480673898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Calibri"/>
              </a:rPr>
              <a:t>Patients with autism want accessible guidelines with details on how to manage symptoms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Young patients with autism less likely to talk to peers and parents may talk to them about concerns later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3760EC-C16B-4F15-87F0-2E360D2EA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D43515-8EE5-468A-A719-5D2956F51E4E}"/>
              </a:ext>
            </a:extLst>
          </p:cNvPr>
          <p:cNvSpPr/>
          <p:nvPr/>
        </p:nvSpPr>
        <p:spPr>
          <a:xfrm>
            <a:off x="0" y="6287508"/>
            <a:ext cx="12192000" cy="41549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Steward, R., Crane, L., Roy, E. M., Remington, A., &amp; </a:t>
            </a:r>
            <a:r>
              <a:rPr lang="en-US" sz="1050" dirty="0" err="1"/>
              <a:t>Pellicano</a:t>
            </a:r>
            <a:r>
              <a:rPr lang="en-US" sz="1050" dirty="0"/>
              <a:t>, E. (2018). “Life is Much More Difficult to Manage During Periods”: Autistic Experiences of Menstruation. </a:t>
            </a:r>
            <a:r>
              <a:rPr lang="en-US" sz="1050" i="1" dirty="0"/>
              <a:t>Journal of autism and developmental disorders</a:t>
            </a:r>
            <a:r>
              <a:rPr lang="en-US" sz="1050" dirty="0"/>
              <a:t>, </a:t>
            </a:r>
            <a:r>
              <a:rPr lang="en-US" sz="1050" i="1" dirty="0"/>
              <a:t>48</a:t>
            </a:r>
            <a:r>
              <a:rPr lang="en-US" sz="1050" dirty="0"/>
              <a:t>(12), 4287-4292.</a:t>
            </a:r>
          </a:p>
        </p:txBody>
      </p:sp>
    </p:spTree>
    <p:extLst>
      <p:ext uri="{BB962C8B-B14F-4D97-AF65-F5344CB8AC3E}">
        <p14:creationId xmlns:p14="http://schemas.microsoft.com/office/powerpoint/2010/main" val="234770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BAB86-DD20-4C3B-9338-ED36ADAF3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Menstruation and ASD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BFAE3-CB72-43AB-8238-DE875F97B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If need to regulate menstrual cycles: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A guide to consider: “Menstrual management for adolescents with disabilities,” published by the American Association of Pediatrics (AAP)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General guidance: if using contraception, consider risk factors and contraindications given medical complexity with these patients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Risks of thrombotic complications could be higher if patients are on seizure medications, less mobile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sz="2400" dirty="0">
                <a:ea typeface="+mn-lt"/>
                <a:cs typeface="+mn-lt"/>
              </a:rPr>
              <a:t>Nonreversible methods for menstrual cycles</a:t>
            </a:r>
          </a:p>
          <a:p>
            <a:pPr lvl="2">
              <a:spcBef>
                <a:spcPts val="1000"/>
              </a:spcBef>
            </a:pPr>
            <a:r>
              <a:rPr lang="en-US" sz="2000" dirty="0">
                <a:ea typeface="+mn-lt"/>
                <a:cs typeface="+mn-lt"/>
              </a:rPr>
              <a:t>Court order usually needed</a:t>
            </a:r>
            <a:endParaRPr lang="en-US" sz="200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695FB-4380-4965-99FE-31E0B5CD6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40DF83-84BB-4046-8FA6-DE904EB6D83A}"/>
              </a:ext>
            </a:extLst>
          </p:cNvPr>
          <p:cNvSpPr/>
          <p:nvPr/>
        </p:nvSpPr>
        <p:spPr>
          <a:xfrm>
            <a:off x="0" y="6190891"/>
            <a:ext cx="12192000" cy="5770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defRPr/>
            </a:pPr>
            <a:r>
              <a:rPr lang="en-US" sz="1050" dirty="0"/>
              <a:t>Walters, F. P., &amp; Gray, S. H. (2018). Addressing sexual and reproductive health in adolescents and young adults with intellectual and developmental disabilities. </a:t>
            </a:r>
            <a:r>
              <a:rPr lang="en-US" sz="1050" i="1" dirty="0"/>
              <a:t>Current opinion in pediatrics</a:t>
            </a:r>
            <a:r>
              <a:rPr lang="en-US" sz="1050" dirty="0"/>
              <a:t>, </a:t>
            </a:r>
            <a:r>
              <a:rPr lang="en-US" sz="1050" i="1" dirty="0"/>
              <a:t>30</a:t>
            </a:r>
            <a:r>
              <a:rPr lang="en-US" sz="1050" dirty="0"/>
              <a:t>(4), 451-458.</a:t>
            </a:r>
          </a:p>
          <a:p>
            <a:pPr lvl="0" defTabSz="914400">
              <a:defRPr/>
            </a:pPr>
            <a:r>
              <a:rPr lang="en-US" sz="1050" dirty="0"/>
              <a:t>Quint, E. H., &amp; O’Brien, R. F. (2016). Menstrual management for adolescents with disabilities. </a:t>
            </a:r>
            <a:r>
              <a:rPr lang="en-US" sz="1050" i="1" dirty="0"/>
              <a:t>Pediatrics</a:t>
            </a:r>
            <a:r>
              <a:rPr lang="en-US" sz="1050" dirty="0"/>
              <a:t>, </a:t>
            </a:r>
            <a:r>
              <a:rPr lang="en-US" sz="1050" i="1" dirty="0"/>
              <a:t>138</a:t>
            </a:r>
            <a:r>
              <a:rPr lang="en-US" sz="1050" dirty="0"/>
              <a:t>(1).</a:t>
            </a:r>
          </a:p>
        </p:txBody>
      </p:sp>
    </p:spTree>
    <p:extLst>
      <p:ext uri="{BB962C8B-B14F-4D97-AF65-F5344CB8AC3E}">
        <p14:creationId xmlns:p14="http://schemas.microsoft.com/office/powerpoint/2010/main" val="336797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6D92B-80E6-4F82-A93B-4507D857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Menstruation and ASD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05CA0-C534-4E7F-9B8C-C63AA4167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000"/>
              </a:spcBef>
            </a:pPr>
            <a:r>
              <a:rPr lang="en-US" dirty="0">
                <a:ea typeface="+mn-lt"/>
                <a:cs typeface="+mn-lt"/>
              </a:rPr>
              <a:t>Psychiatric medications may contribute to menstrual cycle irregularities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dirty="0">
                <a:ea typeface="+mn-lt"/>
                <a:cs typeface="+mn-lt"/>
              </a:rPr>
              <a:t>Antipsychotics 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dirty="0">
                <a:ea typeface="+mn-lt"/>
                <a:cs typeface="+mn-lt"/>
              </a:rPr>
              <a:t>Valproic acid 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dirty="0">
                <a:ea typeface="+mn-lt"/>
                <a:cs typeface="+mn-lt"/>
              </a:rPr>
              <a:t>Some antipsychotic medications can interact with hormonal contraceptives due to CYP1A2</a:t>
            </a:r>
          </a:p>
          <a:p>
            <a:pPr marL="626745" lvl="1">
              <a:spcBef>
                <a:spcPts val="1000"/>
              </a:spcBef>
              <a:buFont typeface="Lucida Grande" charset="2"/>
              <a:buChar char="–"/>
            </a:pPr>
            <a:r>
              <a:rPr lang="en-US" dirty="0">
                <a:ea typeface="+mn-lt"/>
                <a:cs typeface="+mn-lt"/>
              </a:rPr>
              <a:t>Mood stabilizers can affect hormonal contraceptives through glucuronidation, can interact with these medications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EC86F-983E-4624-AC5A-85F1B3D9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E297E0-8642-4216-B56D-2261854CE0B1}"/>
              </a:ext>
            </a:extLst>
          </p:cNvPr>
          <p:cNvSpPr/>
          <p:nvPr/>
        </p:nvSpPr>
        <p:spPr>
          <a:xfrm>
            <a:off x="0" y="6415244"/>
            <a:ext cx="12192000" cy="41549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Talib, H. J., &amp; Alderman, E. M. (2013). Gynecologic and reproductive health concerns of adolescents using selected psychotropic medications. </a:t>
            </a:r>
            <a:r>
              <a:rPr lang="en-US" sz="1050" i="1" dirty="0"/>
              <a:t>Journal of pediatric and adolescent gynecology</a:t>
            </a:r>
            <a:r>
              <a:rPr lang="en-US" sz="1050" dirty="0"/>
              <a:t>, </a:t>
            </a:r>
            <a:r>
              <a:rPr lang="en-US" sz="1050" i="1" dirty="0"/>
              <a:t>26</a:t>
            </a:r>
            <a:r>
              <a:rPr lang="en-US" sz="1050" dirty="0"/>
              <a:t>(1), 7-15.</a:t>
            </a:r>
          </a:p>
        </p:txBody>
      </p:sp>
    </p:spTree>
    <p:extLst>
      <p:ext uri="{BB962C8B-B14F-4D97-AF65-F5344CB8AC3E}">
        <p14:creationId xmlns:p14="http://schemas.microsoft.com/office/powerpoint/2010/main" val="3398511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5BE4B-0D35-4F0F-9603-2F0EE662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Guides to help patients with autism with menstruation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E270F-E7DF-489F-B6F4-8BA466ACB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For patients/families: Steward, R. (2019). </a:t>
            </a:r>
            <a:r>
              <a:rPr lang="en-US" sz="2800" i="1" dirty="0">
                <a:ea typeface="+mn-lt"/>
                <a:cs typeface="+mn-lt"/>
              </a:rPr>
              <a:t>The autism-friendly guide to periods</a:t>
            </a:r>
            <a:r>
              <a:rPr lang="en-US" sz="2800" dirty="0">
                <a:ea typeface="+mn-lt"/>
                <a:cs typeface="+mn-lt"/>
              </a:rPr>
              <a:t>. Jessica Kingsley Publishers.</a:t>
            </a:r>
          </a:p>
          <a:p>
            <a:pPr>
              <a:spcBef>
                <a:spcPts val="1000"/>
              </a:spcBef>
            </a:pPr>
            <a:r>
              <a:rPr lang="en-US" sz="2800" dirty="0">
                <a:ea typeface="+mn-lt"/>
                <a:cs typeface="+mn-lt"/>
              </a:rPr>
              <a:t>For providers: Quint, E. H., &amp; O’Brien, R. F. (2016). Menstrual management for adolescents with disabilities. </a:t>
            </a:r>
            <a:r>
              <a:rPr lang="en-US" sz="2800" i="1" dirty="0">
                <a:ea typeface="+mn-lt"/>
                <a:cs typeface="+mn-lt"/>
              </a:rPr>
              <a:t>Pediatrics</a:t>
            </a:r>
            <a:r>
              <a:rPr lang="en-US" sz="2800" dirty="0">
                <a:ea typeface="+mn-lt"/>
                <a:cs typeface="+mn-lt"/>
              </a:rPr>
              <a:t>, </a:t>
            </a:r>
            <a:r>
              <a:rPr lang="en-US" sz="2800" i="1" dirty="0">
                <a:ea typeface="+mn-lt"/>
                <a:cs typeface="+mn-lt"/>
              </a:rPr>
              <a:t>138</a:t>
            </a:r>
            <a:r>
              <a:rPr lang="en-US" sz="2800" dirty="0">
                <a:ea typeface="+mn-lt"/>
                <a:cs typeface="+mn-lt"/>
              </a:rPr>
              <a:t>(1).</a:t>
            </a:r>
          </a:p>
          <a:p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57B52-841E-4010-8E9C-2C9581A7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2A2C1D-66B7-4571-A677-770F92690419}"/>
              </a:ext>
            </a:extLst>
          </p:cNvPr>
          <p:cNvSpPr/>
          <p:nvPr/>
        </p:nvSpPr>
        <p:spPr>
          <a:xfrm>
            <a:off x="0" y="6119004"/>
            <a:ext cx="12192000" cy="5770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defRPr/>
            </a:pPr>
            <a:r>
              <a:rPr lang="en-US" sz="1050" dirty="0"/>
              <a:t>Steward, R. (2019). </a:t>
            </a:r>
            <a:r>
              <a:rPr lang="en-US" sz="1050" i="1" dirty="0"/>
              <a:t>The autism-friendly guide to periods</a:t>
            </a:r>
            <a:r>
              <a:rPr lang="en-US" sz="1050" dirty="0"/>
              <a:t>. Jessica Kingsley Publishers.</a:t>
            </a:r>
          </a:p>
          <a:p>
            <a:endParaRPr lang="en-US" sz="1050" dirty="0"/>
          </a:p>
          <a:p>
            <a:r>
              <a:rPr lang="en-US" sz="1050" dirty="0"/>
              <a:t>Quint, E. H., &amp; O’Brien, R. F. (2016). Menstrual management for adolescents with disabilities. </a:t>
            </a:r>
            <a:r>
              <a:rPr lang="en-US" sz="1050" i="1" dirty="0"/>
              <a:t>Pediatrics</a:t>
            </a:r>
            <a:r>
              <a:rPr lang="en-US" sz="1050" dirty="0"/>
              <a:t>, </a:t>
            </a:r>
            <a:r>
              <a:rPr lang="en-US" sz="1050" i="1" dirty="0"/>
              <a:t>138</a:t>
            </a:r>
            <a:r>
              <a:rPr lang="en-US" sz="1050" dirty="0"/>
              <a:t>(1).</a:t>
            </a:r>
          </a:p>
        </p:txBody>
      </p:sp>
    </p:spTree>
    <p:extLst>
      <p:ext uri="{BB962C8B-B14F-4D97-AF65-F5344CB8AC3E}">
        <p14:creationId xmlns:p14="http://schemas.microsoft.com/office/powerpoint/2010/main" val="4090904534"/>
      </p:ext>
    </p:extLst>
  </p:cSld>
  <p:clrMapOvr>
    <a:masterClrMapping/>
  </p:clrMapOvr>
</p:sld>
</file>

<file path=ppt/theme/theme1.xml><?xml version="1.0" encoding="utf-8"?>
<a:theme xmlns:a="http://schemas.openxmlformats.org/drawingml/2006/main" name="APM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2C9C77E-7F59-4562-AC6A-C6F3C96BAC6A}" vid="{B8FB10BF-8001-47BC-9267-63EA1BB6F6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B7F35BAB62E459D559428A31CA9C2" ma:contentTypeVersion="17" ma:contentTypeDescription="Create a new document." ma:contentTypeScope="" ma:versionID="493f2d6b807df0935bed6656de074bef">
  <xsd:schema xmlns:xsd="http://www.w3.org/2001/XMLSchema" xmlns:xs="http://www.w3.org/2001/XMLSchema" xmlns:p="http://schemas.microsoft.com/office/2006/metadata/properties" xmlns:ns1="http://schemas.microsoft.com/sharepoint/v3" xmlns:ns2="7f3cf475-0395-4332-a22f-87d7b85be7f2" xmlns:ns3="d5af13c4-72b1-41c9-8507-7e9ed24d93ac" targetNamespace="http://schemas.microsoft.com/office/2006/metadata/properties" ma:root="true" ma:fieldsID="a1dce2381ccd3c7c0a6efa79122b1529" ns1:_="" ns2:_="" ns3:_="">
    <xsd:import namespace="http://schemas.microsoft.com/sharepoint/v3"/>
    <xsd:import namespace="7f3cf475-0395-4332-a22f-87d7b85be7f2"/>
    <xsd:import namespace="d5af13c4-72b1-41c9-8507-7e9ed24d93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cf475-0395-4332-a22f-87d7b85be7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f13c4-72b1-41c9-8507-7e9ed24d9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CF9EE7F-82E1-4A4A-ACA8-B0A781BE49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9DFF95-2760-4E94-A17F-8529760327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f3cf475-0395-4332-a22f-87d7b85be7f2"/>
    <ds:schemaRef ds:uri="d5af13c4-72b1-41c9-8507-7e9ed24d93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60AA4B-0C74-43BA-862E-50B2110804B8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d5af13c4-72b1-41c9-8507-7e9ed24d93ac"/>
    <ds:schemaRef ds:uri="http://purl.org/dc/elements/1.1/"/>
    <ds:schemaRef ds:uri="http://purl.org/dc/terms/"/>
    <ds:schemaRef ds:uri="http://schemas.microsoft.com/office/2006/metadata/properties"/>
    <ds:schemaRef ds:uri="7f3cf475-0395-4332-a22f-87d7b85be7f2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ACLP_template</Template>
  <TotalTime>6</TotalTime>
  <Words>1</Words>
  <Application>Microsoft Office PowerPoint</Application>
  <PresentationFormat>Widescreen</PresentationFormat>
  <Paragraphs>1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APM template</vt:lpstr>
      <vt:lpstr>Office Theme</vt:lpstr>
      <vt:lpstr>Sexuality and Autism</vt:lpstr>
      <vt:lpstr>CLP 2021 Disclosure: Shelly Kucherer, MD</vt:lpstr>
      <vt:lpstr>Outline: Sexuality and Autism</vt:lpstr>
      <vt:lpstr>Menstrual Cycles and Autism Spectrum Disorder (ASD)</vt:lpstr>
      <vt:lpstr>Menstruation and ASD</vt:lpstr>
      <vt:lpstr>Menstruation and ASD </vt:lpstr>
      <vt:lpstr>Menstruation and ASD</vt:lpstr>
      <vt:lpstr>Menstruation and ASD</vt:lpstr>
      <vt:lpstr>Guides to help patients with autism with menstruation</vt:lpstr>
      <vt:lpstr>Sexuality and ASD</vt:lpstr>
      <vt:lpstr>Sexuality and ASD</vt:lpstr>
      <vt:lpstr>Sexual Abuse and ASD</vt:lpstr>
      <vt:lpstr>Hypersexuality and ASD: History</vt:lpstr>
      <vt:lpstr>Hypersexuality and ASD </vt:lpstr>
      <vt:lpstr>Hypersexuality and ASD: Behavioral Interventions First</vt:lpstr>
      <vt:lpstr>Hypersexuality and ASD: Psychiatric Medications</vt:lpstr>
      <vt:lpstr>Hypersexuality and ASD: Medical Medications</vt:lpstr>
      <vt:lpstr>Medical Causes of Hypersexuality</vt:lpstr>
      <vt:lpstr>Medical Causes of Hypersexuality</vt:lpstr>
      <vt:lpstr>Psychiatric Causes of Hypersexuality</vt:lpstr>
      <vt:lpstr>References</vt:lpstr>
      <vt:lpstr>References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Riester</dc:creator>
  <cp:lastModifiedBy>James Vrac</cp:lastModifiedBy>
  <cp:revision>1186</cp:revision>
  <dcterms:created xsi:type="dcterms:W3CDTF">2020-09-23T18:24:29Z</dcterms:created>
  <dcterms:modified xsi:type="dcterms:W3CDTF">2021-10-27T21:24:23Z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0x010100381B7F35BAB62E459D559428A31CA9C2</vt:lpwstr>
  </property>
</Properties>
</file>