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8"/>
  </p:notesMasterIdLst>
  <p:handoutMasterIdLst>
    <p:handoutMasterId r:id="rId59"/>
  </p:handoutMasterIdLst>
  <p:sldIdLst>
    <p:sldId id="352" r:id="rId2"/>
    <p:sldId id="353" r:id="rId3"/>
    <p:sldId id="367" r:id="rId4"/>
    <p:sldId id="368" r:id="rId5"/>
    <p:sldId id="369" r:id="rId6"/>
    <p:sldId id="370" r:id="rId7"/>
    <p:sldId id="362" r:id="rId8"/>
    <p:sldId id="363" r:id="rId9"/>
    <p:sldId id="364" r:id="rId10"/>
    <p:sldId id="365" r:id="rId11"/>
    <p:sldId id="366" r:id="rId12"/>
    <p:sldId id="371" r:id="rId13"/>
    <p:sldId id="372" r:id="rId14"/>
    <p:sldId id="373" r:id="rId15"/>
    <p:sldId id="260" r:id="rId16"/>
    <p:sldId id="320" r:id="rId17"/>
    <p:sldId id="350" r:id="rId18"/>
    <p:sldId id="351" r:id="rId19"/>
    <p:sldId id="385" r:id="rId20"/>
    <p:sldId id="318" r:id="rId21"/>
    <p:sldId id="386" r:id="rId22"/>
    <p:sldId id="387" r:id="rId23"/>
    <p:sldId id="388" r:id="rId24"/>
    <p:sldId id="397" r:id="rId25"/>
    <p:sldId id="325" r:id="rId26"/>
    <p:sldId id="329" r:id="rId27"/>
    <p:sldId id="327" r:id="rId28"/>
    <p:sldId id="389" r:id="rId29"/>
    <p:sldId id="390" r:id="rId30"/>
    <p:sldId id="391" r:id="rId31"/>
    <p:sldId id="392" r:id="rId32"/>
    <p:sldId id="393" r:id="rId33"/>
    <p:sldId id="394" r:id="rId34"/>
    <p:sldId id="395" r:id="rId35"/>
    <p:sldId id="396" r:id="rId36"/>
    <p:sldId id="384" r:id="rId37"/>
    <p:sldId id="398" r:id="rId38"/>
    <p:sldId id="298" r:id="rId39"/>
    <p:sldId id="345" r:id="rId40"/>
    <p:sldId id="346" r:id="rId41"/>
    <p:sldId id="344" r:id="rId42"/>
    <p:sldId id="342" r:id="rId43"/>
    <p:sldId id="399" r:id="rId44"/>
    <p:sldId id="349" r:id="rId45"/>
    <p:sldId id="375" r:id="rId46"/>
    <p:sldId id="376" r:id="rId47"/>
    <p:sldId id="377" r:id="rId48"/>
    <p:sldId id="378" r:id="rId49"/>
    <p:sldId id="379" r:id="rId50"/>
    <p:sldId id="380" r:id="rId51"/>
    <p:sldId id="381" r:id="rId52"/>
    <p:sldId id="401" r:id="rId53"/>
    <p:sldId id="402" r:id="rId54"/>
    <p:sldId id="382" r:id="rId55"/>
    <p:sldId id="400" r:id="rId56"/>
    <p:sldId id="383" r:id="rId57"/>
  </p:sldIdLst>
  <p:sldSz cx="9144000" cy="6858000" type="screen4x3"/>
  <p:notesSz cx="6858000" cy="9296400"/>
  <p:defaultTextStyle>
    <a:defPPr>
      <a:defRPr lang="en-US"/>
    </a:defPPr>
    <a:lvl1pPr algn="l" rtl="0" fontAlgn="base">
      <a:spcBef>
        <a:spcPct val="0"/>
      </a:spcBef>
      <a:spcAft>
        <a:spcPct val="0"/>
      </a:spcAft>
      <a:defRPr sz="3600" kern="1200">
        <a:solidFill>
          <a:schemeClr val="tx1"/>
        </a:solidFill>
        <a:latin typeface="Optima"/>
        <a:ea typeface="+mn-ea"/>
        <a:cs typeface="Arial" pitchFamily="34" charset="0"/>
      </a:defRPr>
    </a:lvl1pPr>
    <a:lvl2pPr marL="457200" algn="l" rtl="0" fontAlgn="base">
      <a:spcBef>
        <a:spcPct val="0"/>
      </a:spcBef>
      <a:spcAft>
        <a:spcPct val="0"/>
      </a:spcAft>
      <a:defRPr sz="3600" kern="1200">
        <a:solidFill>
          <a:schemeClr val="tx1"/>
        </a:solidFill>
        <a:latin typeface="Optima"/>
        <a:ea typeface="+mn-ea"/>
        <a:cs typeface="Arial" pitchFamily="34" charset="0"/>
      </a:defRPr>
    </a:lvl2pPr>
    <a:lvl3pPr marL="914400" algn="l" rtl="0" fontAlgn="base">
      <a:spcBef>
        <a:spcPct val="0"/>
      </a:spcBef>
      <a:spcAft>
        <a:spcPct val="0"/>
      </a:spcAft>
      <a:defRPr sz="3600" kern="1200">
        <a:solidFill>
          <a:schemeClr val="tx1"/>
        </a:solidFill>
        <a:latin typeface="Optima"/>
        <a:ea typeface="+mn-ea"/>
        <a:cs typeface="Arial" pitchFamily="34" charset="0"/>
      </a:defRPr>
    </a:lvl3pPr>
    <a:lvl4pPr marL="1371600" algn="l" rtl="0" fontAlgn="base">
      <a:spcBef>
        <a:spcPct val="0"/>
      </a:spcBef>
      <a:spcAft>
        <a:spcPct val="0"/>
      </a:spcAft>
      <a:defRPr sz="3600" kern="1200">
        <a:solidFill>
          <a:schemeClr val="tx1"/>
        </a:solidFill>
        <a:latin typeface="Optima"/>
        <a:ea typeface="+mn-ea"/>
        <a:cs typeface="Arial" pitchFamily="34" charset="0"/>
      </a:defRPr>
    </a:lvl4pPr>
    <a:lvl5pPr marL="1828800" algn="l" rtl="0" fontAlgn="base">
      <a:spcBef>
        <a:spcPct val="0"/>
      </a:spcBef>
      <a:spcAft>
        <a:spcPct val="0"/>
      </a:spcAft>
      <a:defRPr sz="3600" kern="1200">
        <a:solidFill>
          <a:schemeClr val="tx1"/>
        </a:solidFill>
        <a:latin typeface="Optima"/>
        <a:ea typeface="+mn-ea"/>
        <a:cs typeface="Arial" pitchFamily="34" charset="0"/>
      </a:defRPr>
    </a:lvl5pPr>
    <a:lvl6pPr marL="2286000" algn="l" defTabSz="914400" rtl="0" eaLnBrk="1" latinLnBrk="0" hangingPunct="1">
      <a:defRPr sz="3600" kern="1200">
        <a:solidFill>
          <a:schemeClr val="tx1"/>
        </a:solidFill>
        <a:latin typeface="Optima"/>
        <a:ea typeface="+mn-ea"/>
        <a:cs typeface="Arial" pitchFamily="34" charset="0"/>
      </a:defRPr>
    </a:lvl6pPr>
    <a:lvl7pPr marL="2743200" algn="l" defTabSz="914400" rtl="0" eaLnBrk="1" latinLnBrk="0" hangingPunct="1">
      <a:defRPr sz="3600" kern="1200">
        <a:solidFill>
          <a:schemeClr val="tx1"/>
        </a:solidFill>
        <a:latin typeface="Optima"/>
        <a:ea typeface="+mn-ea"/>
        <a:cs typeface="Arial" pitchFamily="34" charset="0"/>
      </a:defRPr>
    </a:lvl7pPr>
    <a:lvl8pPr marL="3200400" algn="l" defTabSz="914400" rtl="0" eaLnBrk="1" latinLnBrk="0" hangingPunct="1">
      <a:defRPr sz="3600" kern="1200">
        <a:solidFill>
          <a:schemeClr val="tx1"/>
        </a:solidFill>
        <a:latin typeface="Optima"/>
        <a:ea typeface="+mn-ea"/>
        <a:cs typeface="Arial" pitchFamily="34" charset="0"/>
      </a:defRPr>
    </a:lvl8pPr>
    <a:lvl9pPr marL="3657600" algn="l" defTabSz="914400" rtl="0" eaLnBrk="1" latinLnBrk="0" hangingPunct="1">
      <a:defRPr sz="3600" kern="1200">
        <a:solidFill>
          <a:schemeClr val="tx1"/>
        </a:solidFill>
        <a:latin typeface="Optima"/>
        <a:ea typeface="+mn-ea"/>
        <a:cs typeface="Arial" pitchFamily="34" charset="0"/>
      </a:defRPr>
    </a:lvl9pPr>
  </p:defaultTextStyle>
  <p:extLst>
    <p:ext uri="{EFAFB233-063F-42B5-8137-9DF3F51BA10A}">
      <p15:sldGuideLst xmlns:p15="http://schemas.microsoft.com/office/powerpoint/2012/main">
        <p15:guide id="1" orient="horz" pos="196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ertens" initials="SK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99CCFF"/>
    <a:srgbClr val="0000FF"/>
    <a:srgbClr val="6699FF"/>
    <a:srgbClr val="FF0000"/>
    <a:srgbClr val="0064A2"/>
    <a:srgbClr val="0099CC"/>
    <a:srgbClr val="00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2" autoAdjust="0"/>
    <p:restoredTop sz="94103" autoAdjust="0"/>
  </p:normalViewPr>
  <p:slideViewPr>
    <p:cSldViewPr>
      <p:cViewPr varScale="1">
        <p:scale>
          <a:sx n="93" d="100"/>
          <a:sy n="93" d="100"/>
        </p:scale>
        <p:origin x="791" y="68"/>
      </p:cViewPr>
      <p:guideLst>
        <p:guide orient="horz" pos="1968"/>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varScale="1">
      <p:scale>
        <a:sx n="100" d="100"/>
        <a:sy n="100" d="100"/>
      </p:scale>
      <p:origin x="0" y="-6810"/>
    </p:cViewPr>
  </p:sorterViewPr>
  <p:notesViewPr>
    <p:cSldViewPr>
      <p:cViewPr varScale="1">
        <p:scale>
          <a:sx n="55" d="100"/>
          <a:sy n="55" d="100"/>
        </p:scale>
        <p:origin x="-1794"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6858000"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ctr" defTabSz="931863">
              <a:defRPr sz="1300" b="1">
                <a:latin typeface="Arial Black" pitchFamily="34" charset="0"/>
              </a:defRPr>
            </a:lvl1pPr>
          </a:lstStyle>
          <a:p>
            <a:pPr>
              <a:defRPr/>
            </a:pPr>
            <a:r>
              <a:rPr lang="en-US" dirty="0"/>
              <a:t>August 2011 TNI Update</a:t>
            </a:r>
          </a:p>
        </p:txBody>
      </p:sp>
      <p:sp>
        <p:nvSpPr>
          <p:cNvPr id="67587" name="Rectangle 3"/>
          <p:cNvSpPr>
            <a:spLocks noGrp="1" noChangeArrowheads="1"/>
          </p:cNvSpPr>
          <p:nvPr>
            <p:ph type="dt" sz="quarter" idx="1"/>
          </p:nvPr>
        </p:nvSpPr>
        <p:spPr bwMode="auto">
          <a:xfrm>
            <a:off x="3884027" y="0"/>
            <a:ext cx="2972421"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a:defRPr sz="1300">
                <a:latin typeface="Arial" pitchFamily="34" charset="0"/>
              </a:defRPr>
            </a:lvl1pPr>
          </a:lstStyle>
          <a:p>
            <a:pPr>
              <a:defRPr/>
            </a:pPr>
            <a:endParaRPr lang="en-US" dirty="0"/>
          </a:p>
        </p:txBody>
      </p:sp>
      <p:sp>
        <p:nvSpPr>
          <p:cNvPr id="67588" name="Rectangle 4"/>
          <p:cNvSpPr>
            <a:spLocks noGrp="1" noChangeArrowheads="1"/>
          </p:cNvSpPr>
          <p:nvPr>
            <p:ph type="ftr" sz="quarter" idx="2"/>
          </p:nvPr>
        </p:nvSpPr>
        <p:spPr bwMode="auto">
          <a:xfrm>
            <a:off x="0" y="8831263"/>
            <a:ext cx="6858000"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ctr" defTabSz="931863">
              <a:defRPr sz="1300">
                <a:latin typeface="Arial" pitchFamily="34" charset="0"/>
              </a:defRPr>
            </a:lvl1pPr>
          </a:lstStyle>
          <a:p>
            <a:pPr>
              <a:defRPr/>
            </a:pPr>
            <a:r>
              <a:rPr lang="en-US" dirty="0"/>
              <a:t>The NELAC Institute</a:t>
            </a:r>
          </a:p>
          <a:p>
            <a:pPr>
              <a:defRPr/>
            </a:pPr>
            <a:r>
              <a:rPr lang="en-US" dirty="0"/>
              <a:t>www.nelac-institute.org</a:t>
            </a:r>
          </a:p>
        </p:txBody>
      </p:sp>
      <p:sp>
        <p:nvSpPr>
          <p:cNvPr id="67589" name="Rectangle 5"/>
          <p:cNvSpPr>
            <a:spLocks noGrp="1" noChangeArrowheads="1"/>
          </p:cNvSpPr>
          <p:nvPr>
            <p:ph type="sldNum" sz="quarter" idx="3"/>
          </p:nvPr>
        </p:nvSpPr>
        <p:spPr bwMode="auto">
          <a:xfrm>
            <a:off x="3884027" y="8831263"/>
            <a:ext cx="2972421"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a:defRPr sz="1300">
                <a:latin typeface="Arial" pitchFamily="34" charset="0"/>
              </a:defRPr>
            </a:lvl1pPr>
          </a:lstStyle>
          <a:p>
            <a:pPr>
              <a:defRPr/>
            </a:pPr>
            <a:fld id="{8BA2EDD3-FDCB-450C-975B-8C8F32E38554}" type="slidenum">
              <a:rPr lang="en-US"/>
              <a:pPr>
                <a:defRPr/>
              </a:pPr>
              <a:t>‹#›</a:t>
            </a:fld>
            <a:endParaRPr lang="en-US" dirty="0"/>
          </a:p>
        </p:txBody>
      </p:sp>
    </p:spTree>
    <p:extLst>
      <p:ext uri="{BB962C8B-B14F-4D97-AF65-F5344CB8AC3E}">
        <p14:creationId xmlns:p14="http://schemas.microsoft.com/office/powerpoint/2010/main" val="642635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72421"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a:defRPr sz="1300">
                <a:latin typeface="Arial" pitchFamily="34" charset="0"/>
              </a:defRPr>
            </a:lvl1pPr>
          </a:lstStyle>
          <a:p>
            <a:pPr>
              <a:defRPr/>
            </a:pPr>
            <a:endParaRPr lang="en-US" dirty="0"/>
          </a:p>
        </p:txBody>
      </p:sp>
      <p:sp>
        <p:nvSpPr>
          <p:cNvPr id="7171" name="Rectangle 3"/>
          <p:cNvSpPr>
            <a:spLocks noGrp="1" noChangeArrowheads="1"/>
          </p:cNvSpPr>
          <p:nvPr>
            <p:ph type="dt" idx="1"/>
          </p:nvPr>
        </p:nvSpPr>
        <p:spPr bwMode="auto">
          <a:xfrm>
            <a:off x="3884027" y="0"/>
            <a:ext cx="2972421"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a:defRPr sz="1300">
                <a:latin typeface="Arial" pitchFamily="34" charset="0"/>
              </a:defRPr>
            </a:lvl1pPr>
          </a:lstStyle>
          <a:p>
            <a:pPr>
              <a:defRPr/>
            </a:pPr>
            <a:endParaRPr lang="en-US" dirty="0"/>
          </a:p>
        </p:txBody>
      </p:sp>
      <p:sp>
        <p:nvSpPr>
          <p:cNvPr id="75780"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6421" y="4416426"/>
            <a:ext cx="5485158" cy="418147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8831263"/>
            <a:ext cx="2972421"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a:defRPr sz="1300">
                <a:latin typeface="Arial" pitchFamily="34" charset="0"/>
              </a:defRPr>
            </a:lvl1pPr>
          </a:lstStyle>
          <a:p>
            <a:pPr>
              <a:defRPr/>
            </a:pPr>
            <a:endParaRPr lang="en-US" dirty="0"/>
          </a:p>
        </p:txBody>
      </p:sp>
      <p:sp>
        <p:nvSpPr>
          <p:cNvPr id="7175" name="Rectangle 7"/>
          <p:cNvSpPr>
            <a:spLocks noGrp="1" noChangeArrowheads="1"/>
          </p:cNvSpPr>
          <p:nvPr>
            <p:ph type="sldNum" sz="quarter" idx="5"/>
          </p:nvPr>
        </p:nvSpPr>
        <p:spPr bwMode="auto">
          <a:xfrm>
            <a:off x="3884027" y="8831263"/>
            <a:ext cx="2972421"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a:defRPr sz="1300">
                <a:latin typeface="Arial" pitchFamily="34" charset="0"/>
              </a:defRPr>
            </a:lvl1pPr>
          </a:lstStyle>
          <a:p>
            <a:pPr>
              <a:defRPr/>
            </a:pPr>
            <a:fld id="{D2A77107-67CE-4D30-8A3E-54FB1C855E1A}" type="slidenum">
              <a:rPr lang="en-US"/>
              <a:pPr>
                <a:defRPr/>
              </a:pPr>
              <a:t>‹#›</a:t>
            </a:fld>
            <a:endParaRPr lang="en-US" dirty="0"/>
          </a:p>
        </p:txBody>
      </p:sp>
    </p:spTree>
    <p:extLst>
      <p:ext uri="{BB962C8B-B14F-4D97-AF65-F5344CB8AC3E}">
        <p14:creationId xmlns:p14="http://schemas.microsoft.com/office/powerpoint/2010/main" val="249225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301D5E0-7465-4A06-B627-A9D3DE2E9F8C}" type="slidenum">
              <a:rPr lang="en-US" smtClean="0">
                <a:solidFill>
                  <a:srgbClr val="000000"/>
                </a:solidFill>
              </a:rPr>
              <a:pPr/>
              <a:t>1</a:t>
            </a:fld>
            <a:endParaRPr lang="en-US">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76019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77107-67CE-4D30-8A3E-54FB1C855E1A}" type="slidenum">
              <a:rPr lang="en-US" smtClean="0"/>
              <a:pPr>
                <a:defRPr/>
              </a:pPr>
              <a:t>20</a:t>
            </a:fld>
            <a:endParaRPr lang="en-US" dirty="0"/>
          </a:p>
        </p:txBody>
      </p:sp>
    </p:spTree>
    <p:extLst>
      <p:ext uri="{BB962C8B-B14F-4D97-AF65-F5344CB8AC3E}">
        <p14:creationId xmlns:p14="http://schemas.microsoft.com/office/powerpoint/2010/main" val="348233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p:spPr>
        <p:txBody>
          <a:bodyPr/>
          <a:lstStyle/>
          <a:p>
            <a:pPr>
              <a:spcBef>
                <a:spcPct val="0"/>
              </a:spcBef>
            </a:pPr>
            <a:endParaRPr lang="en-US" dirty="0">
              <a:latin typeface="Arial" pitchFamily="34" charset="0"/>
            </a:endParaRPr>
          </a:p>
        </p:txBody>
      </p:sp>
      <p:sp>
        <p:nvSpPr>
          <p:cNvPr id="240644" name="Slide Number Placeholder 3"/>
          <p:cNvSpPr>
            <a:spLocks noGrp="1"/>
          </p:cNvSpPr>
          <p:nvPr>
            <p:ph type="sldNum" sz="quarter" idx="5"/>
          </p:nvPr>
        </p:nvSpPr>
        <p:spPr>
          <a:noFill/>
        </p:spPr>
        <p:txBody>
          <a:bodyPr/>
          <a:lstStyle/>
          <a:p>
            <a:fld id="{988E2597-A0C6-45E3-9E35-7BE1520D9051}" type="slidenum">
              <a:rPr lang="en-US" smtClean="0">
                <a:latin typeface="Arial" pitchFamily="34" charset="0"/>
              </a:rPr>
              <a:pPr/>
              <a:t>34</a:t>
            </a:fld>
            <a:endParaRPr lang="en-US" dirty="0">
              <a:latin typeface="Arial" pitchFamily="34" charset="0"/>
            </a:endParaRPr>
          </a:p>
        </p:txBody>
      </p:sp>
    </p:spTree>
    <p:extLst>
      <p:ext uri="{BB962C8B-B14F-4D97-AF65-F5344CB8AC3E}">
        <p14:creationId xmlns:p14="http://schemas.microsoft.com/office/powerpoint/2010/main" val="143626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p:spPr>
        <p:txBody>
          <a:bodyPr/>
          <a:lstStyle/>
          <a:p>
            <a:pPr>
              <a:spcBef>
                <a:spcPct val="0"/>
              </a:spcBef>
            </a:pPr>
            <a:endParaRPr lang="en-US" dirty="0">
              <a:latin typeface="Arial" pitchFamily="34" charset="0"/>
            </a:endParaRPr>
          </a:p>
        </p:txBody>
      </p:sp>
      <p:sp>
        <p:nvSpPr>
          <p:cNvPr id="240644" name="Slide Number Placeholder 3"/>
          <p:cNvSpPr>
            <a:spLocks noGrp="1"/>
          </p:cNvSpPr>
          <p:nvPr>
            <p:ph type="sldNum" sz="quarter" idx="5"/>
          </p:nvPr>
        </p:nvSpPr>
        <p:spPr>
          <a:noFill/>
        </p:spPr>
        <p:txBody>
          <a:bodyPr/>
          <a:lstStyle/>
          <a:p>
            <a:fld id="{988E2597-A0C6-45E3-9E35-7BE1520D9051}" type="slidenum">
              <a:rPr lang="en-US" smtClean="0">
                <a:latin typeface="Arial" pitchFamily="34" charset="0"/>
              </a:rPr>
              <a:pPr/>
              <a:t>35</a:t>
            </a:fld>
            <a:endParaRPr lang="en-US" dirty="0">
              <a:latin typeface="Arial" pitchFamily="34" charset="0"/>
            </a:endParaRPr>
          </a:p>
        </p:txBody>
      </p:sp>
    </p:spTree>
    <p:extLst>
      <p:ext uri="{BB962C8B-B14F-4D97-AF65-F5344CB8AC3E}">
        <p14:creationId xmlns:p14="http://schemas.microsoft.com/office/powerpoint/2010/main" val="260273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p:spPr>
        <p:txBody>
          <a:bodyPr/>
          <a:lstStyle/>
          <a:p>
            <a:pPr>
              <a:spcBef>
                <a:spcPct val="0"/>
              </a:spcBef>
            </a:pPr>
            <a:endParaRPr lang="en-US" dirty="0">
              <a:latin typeface="Arial" pitchFamily="34" charset="0"/>
            </a:endParaRPr>
          </a:p>
        </p:txBody>
      </p:sp>
      <p:sp>
        <p:nvSpPr>
          <p:cNvPr id="240644" name="Slide Number Placeholder 3"/>
          <p:cNvSpPr>
            <a:spLocks noGrp="1"/>
          </p:cNvSpPr>
          <p:nvPr>
            <p:ph type="sldNum" sz="quarter" idx="5"/>
          </p:nvPr>
        </p:nvSpPr>
        <p:spPr>
          <a:noFill/>
        </p:spPr>
        <p:txBody>
          <a:bodyPr/>
          <a:lstStyle/>
          <a:p>
            <a:fld id="{988E2597-A0C6-45E3-9E35-7BE1520D9051}" type="slidenum">
              <a:rPr lang="en-US" smtClean="0">
                <a:latin typeface="Arial" pitchFamily="34" charset="0"/>
              </a:rPr>
              <a:pPr/>
              <a:t>36</a:t>
            </a:fld>
            <a:endParaRPr lang="en-US" dirty="0">
              <a:latin typeface="Arial" pitchFamily="34" charset="0"/>
            </a:endParaRPr>
          </a:p>
        </p:txBody>
      </p:sp>
    </p:spTree>
    <p:extLst>
      <p:ext uri="{BB962C8B-B14F-4D97-AF65-F5344CB8AC3E}">
        <p14:creationId xmlns:p14="http://schemas.microsoft.com/office/powerpoint/2010/main" val="163001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9DF8A7C9-1543-4E48-85E9-A96B4F34B5FE}" type="slidenum">
              <a:rPr lang="en-US" altLang="en-US"/>
              <a:pPr/>
              <a:t>37</a:t>
            </a:fld>
            <a:endParaRPr lang="en-US" altLang="en-US"/>
          </a:p>
        </p:txBody>
      </p:sp>
      <p:sp>
        <p:nvSpPr>
          <p:cNvPr id="195586" name="Rectangle 2"/>
          <p:cNvSpPr>
            <a:spLocks noGrp="1" noRot="1" noChangeAspect="1" noChangeArrowheads="1" noTextEdit="1"/>
          </p:cNvSpPr>
          <p:nvPr>
            <p:ph type="sldImg"/>
          </p:nvPr>
        </p:nvSpPr>
        <p:spPr>
          <a:ln cap="flat"/>
        </p:spPr>
      </p:sp>
      <p:sp>
        <p:nvSpPr>
          <p:cNvPr id="195587"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99049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41CF28-65C7-447B-B7E7-56CB7670B206}"/>
              </a:ext>
            </a:extLst>
          </p:cNvPr>
          <p:cNvSpPr>
            <a:spLocks noGrp="1" noChangeArrowheads="1"/>
          </p:cNvSpPr>
          <p:nvPr>
            <p:ph type="sldNum" sz="quarter" idx="5"/>
          </p:nvPr>
        </p:nvSpPr>
        <p:spPr>
          <a:ln/>
        </p:spPr>
        <p:txBody>
          <a:bodyPr/>
          <a:lstStyle/>
          <a:p>
            <a:fld id="{3329933C-B56F-42DD-A98B-0E534C48C35E}" type="slidenum">
              <a:rPr lang="en-US" altLang="en-US"/>
              <a:pPr/>
              <a:t>45</a:t>
            </a:fld>
            <a:endParaRPr lang="en-US" altLang="en-US"/>
          </a:p>
        </p:txBody>
      </p:sp>
      <p:sp>
        <p:nvSpPr>
          <p:cNvPr id="234498" name="Rectangle 2">
            <a:extLst>
              <a:ext uri="{FF2B5EF4-FFF2-40B4-BE49-F238E27FC236}">
                <a16:creationId xmlns:a16="http://schemas.microsoft.com/office/drawing/2014/main" id="{B43CCFE9-61F3-423D-B8BC-02DCC00228DA}"/>
              </a:ext>
            </a:extLst>
          </p:cNvPr>
          <p:cNvSpPr>
            <a:spLocks noGrp="1" noRot="1" noChangeAspect="1" noChangeArrowheads="1" noTextEdit="1"/>
          </p:cNvSpPr>
          <p:nvPr>
            <p:ph type="sldImg"/>
          </p:nvPr>
        </p:nvSpPr>
        <p:spPr>
          <a:xfrm>
            <a:off x="992188" y="768350"/>
            <a:ext cx="5114925" cy="3836988"/>
          </a:xfrm>
          <a:ln/>
        </p:spPr>
      </p:sp>
      <p:sp>
        <p:nvSpPr>
          <p:cNvPr id="234499" name="Rectangle 3">
            <a:extLst>
              <a:ext uri="{FF2B5EF4-FFF2-40B4-BE49-F238E27FC236}">
                <a16:creationId xmlns:a16="http://schemas.microsoft.com/office/drawing/2014/main" id="{B0BE3DDF-D00A-4F83-8B65-E06A707B849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585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a:latin typeface="Arial" pitchFamily="34" charset="0"/>
            </a:endParaRPr>
          </a:p>
        </p:txBody>
      </p:sp>
      <p:sp>
        <p:nvSpPr>
          <p:cNvPr id="110596" name="Slide Number Placeholder 3"/>
          <p:cNvSpPr>
            <a:spLocks noGrp="1"/>
          </p:cNvSpPr>
          <p:nvPr>
            <p:ph type="sldNum" sz="quarter" idx="5"/>
          </p:nvPr>
        </p:nvSpPr>
        <p:spPr>
          <a:noFill/>
        </p:spPr>
        <p:txBody>
          <a:bodyPr/>
          <a:lstStyle/>
          <a:p>
            <a:fld id="{6497F297-0437-4B86-98E0-94E17E9DF268}" type="slidenum">
              <a:rPr lang="en-US" smtClean="0"/>
              <a:pPr/>
              <a:t>55</a:t>
            </a:fld>
            <a:endParaRPr lang="en-US"/>
          </a:p>
        </p:txBody>
      </p:sp>
    </p:spTree>
    <p:extLst>
      <p:ext uri="{BB962C8B-B14F-4D97-AF65-F5344CB8AC3E}">
        <p14:creationId xmlns:p14="http://schemas.microsoft.com/office/powerpoint/2010/main" val="73475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a:latin typeface="Arial" pitchFamily="34" charset="0"/>
            </a:endParaRPr>
          </a:p>
        </p:txBody>
      </p:sp>
      <p:sp>
        <p:nvSpPr>
          <p:cNvPr id="147460" name="Slide Number Placeholder 3"/>
          <p:cNvSpPr>
            <a:spLocks noGrp="1"/>
          </p:cNvSpPr>
          <p:nvPr>
            <p:ph type="sldNum" sz="quarter" idx="5"/>
          </p:nvPr>
        </p:nvSpPr>
        <p:spPr>
          <a:noFill/>
        </p:spPr>
        <p:txBody>
          <a:bodyPr/>
          <a:lstStyle/>
          <a:p>
            <a:fld id="{3DCFBA77-E12B-4AD4-8D47-61383AC2BE01}" type="slidenum">
              <a:rPr lang="en-US" smtClean="0"/>
              <a:pPr/>
              <a:t>56</a:t>
            </a:fld>
            <a:endParaRPr lang="en-US"/>
          </a:p>
        </p:txBody>
      </p:sp>
    </p:spTree>
    <p:extLst>
      <p:ext uri="{BB962C8B-B14F-4D97-AF65-F5344CB8AC3E}">
        <p14:creationId xmlns:p14="http://schemas.microsoft.com/office/powerpoint/2010/main" val="1876105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page-blue-righ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8851" name="Rectangle 3"/>
          <p:cNvSpPr>
            <a:spLocks noGrp="1" noChangeArrowheads="1"/>
          </p:cNvSpPr>
          <p:nvPr>
            <p:ph type="ctrTitle"/>
          </p:nvPr>
        </p:nvSpPr>
        <p:spPr>
          <a:xfrm>
            <a:off x="228600" y="1828800"/>
            <a:ext cx="8610600" cy="1470025"/>
          </a:xfrm>
        </p:spPr>
        <p:txBody>
          <a:bodyPr/>
          <a:lstStyle>
            <a:lvl1pPr algn="l">
              <a:defRPr sz="5400" b="0"/>
            </a:lvl1pPr>
          </a:lstStyle>
          <a:p>
            <a:r>
              <a:rPr lang="en-US"/>
              <a:t>Edit Master Title</a:t>
            </a:r>
          </a:p>
        </p:txBody>
      </p:sp>
      <p:sp>
        <p:nvSpPr>
          <p:cNvPr id="78852" name="Rectangle 4"/>
          <p:cNvSpPr>
            <a:spLocks noGrp="1" noChangeArrowheads="1"/>
          </p:cNvSpPr>
          <p:nvPr>
            <p:ph type="subTitle" idx="1"/>
          </p:nvPr>
        </p:nvSpPr>
        <p:spPr>
          <a:xfrm>
            <a:off x="228600" y="3657600"/>
            <a:ext cx="6400800" cy="1752600"/>
          </a:xfrm>
        </p:spPr>
        <p:txBody>
          <a:bodyPr/>
          <a:lstStyle>
            <a:lvl1pPr marL="0" indent="0">
              <a:buFont typeface="Wingdings" pitchFamily="2" charset="2"/>
              <a:buNone/>
              <a:defRPr>
                <a:solidFill>
                  <a:schemeClr val="bg2"/>
                </a:solidFill>
              </a:defRPr>
            </a:lvl1pPr>
          </a:lstStyle>
          <a:p>
            <a:r>
              <a:rPr lang="en-US"/>
              <a:t>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F718E555-52C1-44D3-BBF5-FA002EAEA62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EF717AB-C25A-43D8-BA32-016424A4303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D0B33E07-AACD-4497-9860-6652FBC3E93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57400" y="274638"/>
            <a:ext cx="66294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76DD35B3-FA95-4593-A9AD-5C712903DA3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FABF215E-5B8E-4D1E-86CC-8A021E0F23D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42D6-906A-4B0E-BA3D-768878A37E0C}"/>
              </a:ext>
            </a:extLst>
          </p:cNvPr>
          <p:cNvSpPr>
            <a:spLocks noGrp="1"/>
          </p:cNvSpPr>
          <p:nvPr>
            <p:ph type="title"/>
          </p:nvPr>
        </p:nvSpPr>
        <p:spPr>
          <a:xfrm>
            <a:off x="406400" y="228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6D4B3D-1FEE-4372-9EBF-CC37E6AC22AC}"/>
              </a:ext>
            </a:extLst>
          </p:cNvPr>
          <p:cNvSpPr>
            <a:spLocks noGrp="1"/>
          </p:cNvSpPr>
          <p:nvPr>
            <p:ph type="body" sz="half" idx="1"/>
          </p:nvPr>
        </p:nvSpPr>
        <p:spPr>
          <a:xfrm>
            <a:off x="457200" y="1885950"/>
            <a:ext cx="4013200" cy="4171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965634C7-CF06-42F7-9D66-735E3752AF24}"/>
              </a:ext>
            </a:extLst>
          </p:cNvPr>
          <p:cNvSpPr>
            <a:spLocks noGrp="1"/>
          </p:cNvSpPr>
          <p:nvPr>
            <p:ph type="clipArt" sz="half" idx="2"/>
          </p:nvPr>
        </p:nvSpPr>
        <p:spPr>
          <a:xfrm>
            <a:off x="4622800" y="1885950"/>
            <a:ext cx="4013200" cy="4171950"/>
          </a:xfrm>
        </p:spPr>
        <p:txBody>
          <a:bodyPr/>
          <a:lstStyle/>
          <a:p>
            <a:endParaRPr lang="en-US"/>
          </a:p>
        </p:txBody>
      </p:sp>
      <p:sp>
        <p:nvSpPr>
          <p:cNvPr id="5" name="Date Placeholder 4">
            <a:extLst>
              <a:ext uri="{FF2B5EF4-FFF2-40B4-BE49-F238E27FC236}">
                <a16:creationId xmlns:a16="http://schemas.microsoft.com/office/drawing/2014/main" id="{AA8F73D8-ECD3-460F-A58C-940AE3B59E4A}"/>
              </a:ext>
            </a:extLst>
          </p:cNvPr>
          <p:cNvSpPr>
            <a:spLocks noGrp="1"/>
          </p:cNvSpPr>
          <p:nvPr>
            <p:ph type="dt" sz="half" idx="10"/>
          </p:nvPr>
        </p:nvSpPr>
        <p:spPr>
          <a:xfrm>
            <a:off x="431800" y="622935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67584F-FEE8-4C6F-BB1E-3A436E582E19}"/>
              </a:ext>
            </a:extLst>
          </p:cNvPr>
          <p:cNvSpPr>
            <a:spLocks noGrp="1"/>
          </p:cNvSpPr>
          <p:nvPr>
            <p:ph type="ftr" sz="quarter" idx="11"/>
          </p:nvPr>
        </p:nvSpPr>
        <p:spPr>
          <a:xfrm>
            <a:off x="3124200" y="622935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A3BC59C-2599-4535-8721-0B6E683A42EF}"/>
              </a:ext>
            </a:extLst>
          </p:cNvPr>
          <p:cNvSpPr>
            <a:spLocks noGrp="1"/>
          </p:cNvSpPr>
          <p:nvPr>
            <p:ph type="sldNum" sz="quarter" idx="12"/>
          </p:nvPr>
        </p:nvSpPr>
        <p:spPr>
          <a:xfrm>
            <a:off x="6731000" y="6229350"/>
            <a:ext cx="1905000" cy="457200"/>
          </a:xfrm>
        </p:spPr>
        <p:txBody>
          <a:bodyPr/>
          <a:lstStyle>
            <a:lvl1pPr>
              <a:defRPr/>
            </a:lvl1pPr>
          </a:lstStyle>
          <a:p>
            <a:fld id="{939E1A11-D6AB-4EE2-8577-924639998406}" type="slidenum">
              <a:rPr lang="en-US" altLang="en-US"/>
              <a:pPr/>
              <a:t>‹#›</a:t>
            </a:fld>
            <a:endParaRPr lang="en-US" altLang="en-US"/>
          </a:p>
        </p:txBody>
      </p:sp>
    </p:spTree>
    <p:extLst>
      <p:ext uri="{BB962C8B-B14F-4D97-AF65-F5344CB8AC3E}">
        <p14:creationId xmlns:p14="http://schemas.microsoft.com/office/powerpoint/2010/main" val="346148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91FFAE21-C555-4922-BD4C-6598A950355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3FDF098-7066-4055-856C-D48747058BC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BD7774CE-E3A9-4020-9D65-44765EA805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574A8FB4-E282-45E7-BD9E-4518458460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BE643FEB-0D94-4DC1-BB50-726C560FC6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FBA2820D-E7BD-40DB-A669-BB4D7F7878D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1E1AA1D5-B671-4FA5-9FF1-24DD913B942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06000BE6-7D1E-45FC-B790-6D3749054B2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slide-page-blue-right"/>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2057400" y="274638"/>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Edit Master title style</a:t>
            </a:r>
          </a:p>
        </p:txBody>
      </p:sp>
      <p:sp>
        <p:nvSpPr>
          <p:cNvPr id="614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78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778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778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2EC054FB-8079-413B-8281-7C08A709C68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8" r:id="rId14"/>
  </p:sldLayoutIdLst>
  <p:txStyles>
    <p:titleStyle>
      <a:lvl1pPr algn="ctr" rtl="0" eaLnBrk="0" fontAlgn="base" hangingPunct="0">
        <a:spcBef>
          <a:spcPct val="0"/>
        </a:spcBef>
        <a:spcAft>
          <a:spcPct val="0"/>
        </a:spcAft>
        <a:defRPr sz="4000" b="1">
          <a:solidFill>
            <a:srgbClr val="0064A2"/>
          </a:solidFill>
          <a:latin typeface="+mj-lt"/>
          <a:ea typeface="+mj-ea"/>
          <a:cs typeface="+mj-cs"/>
        </a:defRPr>
      </a:lvl1pPr>
      <a:lvl2pPr algn="ctr" rtl="0" eaLnBrk="0" fontAlgn="base" hangingPunct="0">
        <a:spcBef>
          <a:spcPct val="0"/>
        </a:spcBef>
        <a:spcAft>
          <a:spcPct val="0"/>
        </a:spcAft>
        <a:defRPr sz="4000" b="1">
          <a:solidFill>
            <a:srgbClr val="0064A2"/>
          </a:solidFill>
          <a:latin typeface="Optima" pitchFamily="34" charset="0"/>
        </a:defRPr>
      </a:lvl2pPr>
      <a:lvl3pPr algn="ctr" rtl="0" eaLnBrk="0" fontAlgn="base" hangingPunct="0">
        <a:spcBef>
          <a:spcPct val="0"/>
        </a:spcBef>
        <a:spcAft>
          <a:spcPct val="0"/>
        </a:spcAft>
        <a:defRPr sz="4000" b="1">
          <a:solidFill>
            <a:srgbClr val="0064A2"/>
          </a:solidFill>
          <a:latin typeface="Optima" pitchFamily="34" charset="0"/>
        </a:defRPr>
      </a:lvl3pPr>
      <a:lvl4pPr algn="ctr" rtl="0" eaLnBrk="0" fontAlgn="base" hangingPunct="0">
        <a:spcBef>
          <a:spcPct val="0"/>
        </a:spcBef>
        <a:spcAft>
          <a:spcPct val="0"/>
        </a:spcAft>
        <a:defRPr sz="4000" b="1">
          <a:solidFill>
            <a:srgbClr val="0064A2"/>
          </a:solidFill>
          <a:latin typeface="Optima" pitchFamily="34" charset="0"/>
        </a:defRPr>
      </a:lvl4pPr>
      <a:lvl5pPr algn="ctr" rtl="0" eaLnBrk="0" fontAlgn="base" hangingPunct="0">
        <a:spcBef>
          <a:spcPct val="0"/>
        </a:spcBef>
        <a:spcAft>
          <a:spcPct val="0"/>
        </a:spcAft>
        <a:defRPr sz="4000" b="1">
          <a:solidFill>
            <a:srgbClr val="0064A2"/>
          </a:solidFill>
          <a:latin typeface="Optima" pitchFamily="34" charset="0"/>
        </a:defRPr>
      </a:lvl5pPr>
      <a:lvl6pPr marL="457200" algn="ctr" rtl="0" fontAlgn="base">
        <a:spcBef>
          <a:spcPct val="0"/>
        </a:spcBef>
        <a:spcAft>
          <a:spcPct val="0"/>
        </a:spcAft>
        <a:defRPr sz="4000" b="1">
          <a:solidFill>
            <a:srgbClr val="0064A2"/>
          </a:solidFill>
          <a:latin typeface="Optima" pitchFamily="34" charset="0"/>
        </a:defRPr>
      </a:lvl6pPr>
      <a:lvl7pPr marL="914400" algn="ctr" rtl="0" fontAlgn="base">
        <a:spcBef>
          <a:spcPct val="0"/>
        </a:spcBef>
        <a:spcAft>
          <a:spcPct val="0"/>
        </a:spcAft>
        <a:defRPr sz="4000" b="1">
          <a:solidFill>
            <a:srgbClr val="0064A2"/>
          </a:solidFill>
          <a:latin typeface="Optima" pitchFamily="34" charset="0"/>
        </a:defRPr>
      </a:lvl7pPr>
      <a:lvl8pPr marL="1371600" algn="ctr" rtl="0" fontAlgn="base">
        <a:spcBef>
          <a:spcPct val="0"/>
        </a:spcBef>
        <a:spcAft>
          <a:spcPct val="0"/>
        </a:spcAft>
        <a:defRPr sz="4000" b="1">
          <a:solidFill>
            <a:srgbClr val="0064A2"/>
          </a:solidFill>
          <a:latin typeface="Optima" pitchFamily="34" charset="0"/>
        </a:defRPr>
      </a:lvl8pPr>
      <a:lvl9pPr marL="1828800" algn="ctr" rtl="0" fontAlgn="base">
        <a:spcBef>
          <a:spcPct val="0"/>
        </a:spcBef>
        <a:spcAft>
          <a:spcPct val="0"/>
        </a:spcAft>
        <a:defRPr sz="4000" b="1">
          <a:solidFill>
            <a:srgbClr val="0064A2"/>
          </a:solidFill>
          <a:latin typeface="Optima" pitchFamily="34" charset="0"/>
        </a:defRPr>
      </a:lvl9pPr>
    </p:titleStyle>
    <p:bodyStyle>
      <a:lvl1pPr marL="342900" indent="-342900" algn="l" rtl="0" eaLnBrk="0" fontAlgn="base" hangingPunct="0">
        <a:spcBef>
          <a:spcPct val="20000"/>
        </a:spcBef>
        <a:spcAft>
          <a:spcPct val="0"/>
        </a:spcAft>
        <a:buClr>
          <a:srgbClr val="0064A2"/>
        </a:buClr>
        <a:buSzPct val="5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4A2"/>
        </a:buClr>
        <a:buSzPct val="60000"/>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rgbClr val="0064A2"/>
        </a:buClr>
        <a:buSzPct val="60000"/>
        <a:buFont typeface="Wingdings" pitchFamily="2" charset="2"/>
        <a:buChar char="ª"/>
        <a:defRPr sz="2400">
          <a:solidFill>
            <a:schemeClr val="tx1"/>
          </a:solidFill>
          <a:latin typeface="+mn-lt"/>
        </a:defRPr>
      </a:lvl3pPr>
      <a:lvl4pPr marL="1600200" indent="-228600" algn="l" rtl="0" eaLnBrk="0" fontAlgn="base" hangingPunct="0">
        <a:spcBef>
          <a:spcPct val="20000"/>
        </a:spcBef>
        <a:spcAft>
          <a:spcPct val="0"/>
        </a:spcAft>
        <a:buClr>
          <a:srgbClr val="0064A2"/>
        </a:buClr>
        <a:buSzPct val="35000"/>
        <a:buFont typeface="Wingding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rgbClr val="0064A2"/>
        </a:buClr>
        <a:buSzPct val="35000"/>
        <a:buFont typeface="Wingdings" pitchFamily="2" charset="2"/>
        <a:buChar char="v"/>
        <a:defRPr sz="2000">
          <a:solidFill>
            <a:schemeClr val="tx1"/>
          </a:solidFill>
          <a:latin typeface="+mn-lt"/>
        </a:defRPr>
      </a:lvl5pPr>
      <a:lvl6pPr marL="2514600" indent="-228600" algn="l" rtl="0" fontAlgn="base">
        <a:spcBef>
          <a:spcPct val="20000"/>
        </a:spcBef>
        <a:spcAft>
          <a:spcPct val="0"/>
        </a:spcAft>
        <a:buClr>
          <a:srgbClr val="0064A2"/>
        </a:buClr>
        <a:buSzPct val="35000"/>
        <a:buFont typeface="Wingdings" pitchFamily="2" charset="2"/>
        <a:buChar char="v"/>
        <a:defRPr>
          <a:solidFill>
            <a:schemeClr val="tx1"/>
          </a:solidFill>
          <a:latin typeface="+mn-lt"/>
        </a:defRPr>
      </a:lvl6pPr>
      <a:lvl7pPr marL="2971800" indent="-228600" algn="l" rtl="0" fontAlgn="base">
        <a:spcBef>
          <a:spcPct val="20000"/>
        </a:spcBef>
        <a:spcAft>
          <a:spcPct val="0"/>
        </a:spcAft>
        <a:buClr>
          <a:srgbClr val="0064A2"/>
        </a:buClr>
        <a:buSzPct val="35000"/>
        <a:buFont typeface="Wingdings" pitchFamily="2" charset="2"/>
        <a:buChar char="v"/>
        <a:defRPr>
          <a:solidFill>
            <a:schemeClr val="tx1"/>
          </a:solidFill>
          <a:latin typeface="+mn-lt"/>
        </a:defRPr>
      </a:lvl7pPr>
      <a:lvl8pPr marL="3429000" indent="-228600" algn="l" rtl="0" fontAlgn="base">
        <a:spcBef>
          <a:spcPct val="20000"/>
        </a:spcBef>
        <a:spcAft>
          <a:spcPct val="0"/>
        </a:spcAft>
        <a:buClr>
          <a:srgbClr val="0064A2"/>
        </a:buClr>
        <a:buSzPct val="35000"/>
        <a:buFont typeface="Wingdings" pitchFamily="2" charset="2"/>
        <a:buChar char="v"/>
        <a:defRPr>
          <a:solidFill>
            <a:schemeClr val="tx1"/>
          </a:solidFill>
          <a:latin typeface="+mn-lt"/>
        </a:defRPr>
      </a:lvl8pPr>
      <a:lvl9pPr marL="3886200" indent="-228600" algn="l" rtl="0" fontAlgn="base">
        <a:spcBef>
          <a:spcPct val="20000"/>
        </a:spcBef>
        <a:spcAft>
          <a:spcPct val="0"/>
        </a:spcAft>
        <a:buClr>
          <a:srgbClr val="0064A2"/>
        </a:buClr>
        <a:buSzPct val="35000"/>
        <a:buFont typeface="Wingdings" pitchFamily="2" charset="2"/>
        <a:buChar char="v"/>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52400" y="1676400"/>
            <a:ext cx="8610600" cy="2438400"/>
          </a:xfrm>
        </p:spPr>
        <p:txBody>
          <a:bodyPr/>
          <a:lstStyle/>
          <a:p>
            <a:pPr algn="ctr" eaLnBrk="1" hangingPunct="1"/>
            <a:r>
              <a:rPr lang="en-US" sz="4800" b="1" dirty="0"/>
              <a:t>Activities of</a:t>
            </a:r>
            <a:br>
              <a:rPr lang="en-US" sz="4800" b="1" dirty="0"/>
            </a:br>
            <a:r>
              <a:rPr lang="en-US" sz="4800" b="1" dirty="0"/>
              <a:t>The NELAC Institute (TNI)</a:t>
            </a:r>
            <a:br>
              <a:rPr lang="en-US" sz="4800" b="1" dirty="0"/>
            </a:br>
            <a:r>
              <a:rPr lang="en-US" sz="4800" b="1" dirty="0"/>
              <a:t>to Improve Data Quality</a:t>
            </a:r>
          </a:p>
        </p:txBody>
      </p:sp>
      <p:sp>
        <p:nvSpPr>
          <p:cNvPr id="9219" name="Rectangle 3"/>
          <p:cNvSpPr>
            <a:spLocks noGrp="1" noChangeArrowheads="1"/>
          </p:cNvSpPr>
          <p:nvPr>
            <p:ph type="subTitle" idx="1"/>
          </p:nvPr>
        </p:nvSpPr>
        <p:spPr>
          <a:xfrm>
            <a:off x="152400" y="5638800"/>
            <a:ext cx="6400800" cy="533400"/>
          </a:xfrm>
        </p:spPr>
        <p:txBody>
          <a:bodyPr/>
          <a:lstStyle/>
          <a:p>
            <a:pPr eaLnBrk="1" hangingPunct="1"/>
            <a:r>
              <a:rPr lang="en-US" sz="2800" b="1" dirty="0"/>
              <a:t>May 15, 2018</a:t>
            </a:r>
          </a:p>
        </p:txBody>
      </p:sp>
    </p:spTree>
    <p:extLst>
      <p:ext uri="{BB962C8B-B14F-4D97-AF65-F5344CB8AC3E}">
        <p14:creationId xmlns:p14="http://schemas.microsoft.com/office/powerpoint/2010/main" val="4271052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303A-EDDC-4631-81E1-565C5DB0155F}"/>
              </a:ext>
            </a:extLst>
          </p:cNvPr>
          <p:cNvSpPr>
            <a:spLocks noGrp="1"/>
          </p:cNvSpPr>
          <p:nvPr>
            <p:ph type="title"/>
          </p:nvPr>
        </p:nvSpPr>
        <p:spPr/>
        <p:txBody>
          <a:bodyPr/>
          <a:lstStyle/>
          <a:p>
            <a:r>
              <a:rPr lang="en-US" dirty="0"/>
              <a:t>New Guidance Documents</a:t>
            </a:r>
          </a:p>
        </p:txBody>
      </p:sp>
      <p:sp>
        <p:nvSpPr>
          <p:cNvPr id="3" name="Content Placeholder 2">
            <a:extLst>
              <a:ext uri="{FF2B5EF4-FFF2-40B4-BE49-F238E27FC236}">
                <a16:creationId xmlns:a16="http://schemas.microsoft.com/office/drawing/2014/main" id="{C87D2E3C-E6A0-49BE-85D0-AEAC32DDFC84}"/>
              </a:ext>
            </a:extLst>
          </p:cNvPr>
          <p:cNvSpPr>
            <a:spLocks noGrp="1"/>
          </p:cNvSpPr>
          <p:nvPr>
            <p:ph idx="1"/>
          </p:nvPr>
        </p:nvSpPr>
        <p:spPr>
          <a:xfrm>
            <a:off x="381000" y="1295400"/>
            <a:ext cx="8229600" cy="4525963"/>
          </a:xfrm>
        </p:spPr>
        <p:txBody>
          <a:bodyPr/>
          <a:lstStyle/>
          <a:p>
            <a:r>
              <a:rPr lang="en-US" sz="2800" dirty="0"/>
              <a:t>Proficiency Testing Reporting Limit (PTRL)</a:t>
            </a:r>
          </a:p>
          <a:p>
            <a:pPr lvl="1"/>
            <a:r>
              <a:rPr lang="en-US" sz="2400" dirty="0"/>
              <a:t>Only affects labs that do organics where the analyte may not be present</a:t>
            </a:r>
          </a:p>
          <a:p>
            <a:pPr lvl="1"/>
            <a:r>
              <a:rPr lang="en-US" sz="2400" dirty="0"/>
              <a:t>Requires lab to be able to measure to a specified concentration</a:t>
            </a:r>
          </a:p>
          <a:p>
            <a:r>
              <a:rPr lang="en-US" sz="2800" dirty="0"/>
              <a:t>Detection and Quantitation</a:t>
            </a:r>
          </a:p>
          <a:p>
            <a:r>
              <a:rPr lang="en-US" sz="2800" dirty="0"/>
              <a:t>Instrument Calibration</a:t>
            </a:r>
          </a:p>
        </p:txBody>
      </p:sp>
    </p:spTree>
    <p:extLst>
      <p:ext uri="{BB962C8B-B14F-4D97-AF65-F5344CB8AC3E}">
        <p14:creationId xmlns:p14="http://schemas.microsoft.com/office/powerpoint/2010/main" val="12574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A380-2DAC-40D6-8752-D28C93F15ECA}"/>
              </a:ext>
            </a:extLst>
          </p:cNvPr>
          <p:cNvSpPr>
            <a:spLocks noGrp="1"/>
          </p:cNvSpPr>
          <p:nvPr>
            <p:ph type="title"/>
          </p:nvPr>
        </p:nvSpPr>
        <p:spPr>
          <a:xfrm>
            <a:off x="1600200" y="274638"/>
            <a:ext cx="7315200" cy="1143000"/>
          </a:xfrm>
        </p:spPr>
        <p:txBody>
          <a:bodyPr/>
          <a:lstStyle/>
          <a:p>
            <a:r>
              <a:rPr lang="en-US" dirty="0"/>
              <a:t>Standard Interpretation Requests (SIRs)</a:t>
            </a:r>
          </a:p>
        </p:txBody>
      </p:sp>
      <p:sp>
        <p:nvSpPr>
          <p:cNvPr id="3" name="Content Placeholder 2">
            <a:extLst>
              <a:ext uri="{FF2B5EF4-FFF2-40B4-BE49-F238E27FC236}">
                <a16:creationId xmlns:a16="http://schemas.microsoft.com/office/drawing/2014/main" id="{2D91215F-3033-4C10-8888-D7B04F13E024}"/>
              </a:ext>
            </a:extLst>
          </p:cNvPr>
          <p:cNvSpPr>
            <a:spLocks noGrp="1"/>
          </p:cNvSpPr>
          <p:nvPr>
            <p:ph idx="1"/>
          </p:nvPr>
        </p:nvSpPr>
        <p:spPr/>
        <p:txBody>
          <a:bodyPr/>
          <a:lstStyle/>
          <a:p>
            <a:r>
              <a:rPr lang="en-US" sz="2800" dirty="0"/>
              <a:t>Answers to the requests are currently organized by standard: 2003, 2009, or 2016</a:t>
            </a:r>
          </a:p>
          <a:p>
            <a:r>
              <a:rPr lang="en-US" sz="2800" dirty="0"/>
              <a:t>Some are now obsolete</a:t>
            </a:r>
          </a:p>
          <a:p>
            <a:r>
              <a:rPr lang="en-US" sz="2800" dirty="0"/>
              <a:t>Some 2003 and 2009 are applicable to 2016</a:t>
            </a:r>
          </a:p>
          <a:p>
            <a:r>
              <a:rPr lang="en-US" sz="2800" dirty="0"/>
              <a:t>Expert Committees now reviewing status of all SIRs to map to 2016 where applicable</a:t>
            </a:r>
          </a:p>
          <a:p>
            <a:r>
              <a:rPr lang="en-US" sz="2800" dirty="0"/>
              <a:t>Expected completion by August 2018</a:t>
            </a:r>
          </a:p>
          <a:p>
            <a:pPr marL="0" indent="0">
              <a:buNone/>
            </a:pPr>
            <a:r>
              <a:rPr lang="en-US" sz="2400" u="sng" dirty="0">
                <a:solidFill>
                  <a:srgbClr val="0000FF"/>
                </a:solidFill>
              </a:rPr>
              <a:t>http://www.nelac-institute.org/content/NELAP/interpret.php</a:t>
            </a:r>
          </a:p>
        </p:txBody>
      </p:sp>
    </p:spTree>
    <p:extLst>
      <p:ext uri="{BB962C8B-B14F-4D97-AF65-F5344CB8AC3E}">
        <p14:creationId xmlns:p14="http://schemas.microsoft.com/office/powerpoint/2010/main" val="62176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BEA9-89D2-47AA-9CEA-4BDB99A54CA7}"/>
              </a:ext>
            </a:extLst>
          </p:cNvPr>
          <p:cNvSpPr>
            <a:spLocks noGrp="1"/>
          </p:cNvSpPr>
          <p:nvPr>
            <p:ph type="title"/>
          </p:nvPr>
        </p:nvSpPr>
        <p:spPr/>
        <p:txBody>
          <a:bodyPr/>
          <a:lstStyle/>
          <a:p>
            <a:r>
              <a:rPr lang="en-US" dirty="0"/>
              <a:t>Training Courses</a:t>
            </a:r>
          </a:p>
        </p:txBody>
      </p:sp>
      <p:sp>
        <p:nvSpPr>
          <p:cNvPr id="3" name="Content Placeholder 2">
            <a:extLst>
              <a:ext uri="{FF2B5EF4-FFF2-40B4-BE49-F238E27FC236}">
                <a16:creationId xmlns:a16="http://schemas.microsoft.com/office/drawing/2014/main" id="{06AA67C0-4250-4CE2-8E4F-788642C34698}"/>
              </a:ext>
            </a:extLst>
          </p:cNvPr>
          <p:cNvSpPr>
            <a:spLocks noGrp="1"/>
          </p:cNvSpPr>
          <p:nvPr>
            <p:ph idx="1"/>
          </p:nvPr>
        </p:nvSpPr>
        <p:spPr/>
        <p:txBody>
          <a:bodyPr/>
          <a:lstStyle/>
          <a:p>
            <a:r>
              <a:rPr lang="en-US" dirty="0"/>
              <a:t>Four 1-2 hour training courses (webinars) planned once implementation date set</a:t>
            </a:r>
          </a:p>
          <a:p>
            <a:pPr lvl="1"/>
            <a:r>
              <a:rPr lang="en-US" dirty="0"/>
              <a:t>Proficiency Testing</a:t>
            </a:r>
          </a:p>
          <a:p>
            <a:pPr lvl="1"/>
            <a:r>
              <a:rPr lang="en-US" dirty="0"/>
              <a:t>Quality Systems</a:t>
            </a:r>
          </a:p>
          <a:p>
            <a:pPr lvl="1"/>
            <a:r>
              <a:rPr lang="en-US" dirty="0"/>
              <a:t>Chemistry</a:t>
            </a:r>
          </a:p>
          <a:p>
            <a:pPr lvl="1"/>
            <a:r>
              <a:rPr lang="en-US" dirty="0"/>
              <a:t>Microbiology</a:t>
            </a:r>
          </a:p>
        </p:txBody>
      </p:sp>
    </p:spTree>
    <p:extLst>
      <p:ext uri="{BB962C8B-B14F-4D97-AF65-F5344CB8AC3E}">
        <p14:creationId xmlns:p14="http://schemas.microsoft.com/office/powerpoint/2010/main" val="252215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5585-A886-468E-A837-37F0C6C32E4C}"/>
              </a:ext>
            </a:extLst>
          </p:cNvPr>
          <p:cNvSpPr>
            <a:spLocks noGrp="1"/>
          </p:cNvSpPr>
          <p:nvPr>
            <p:ph type="title"/>
          </p:nvPr>
        </p:nvSpPr>
        <p:spPr/>
        <p:txBody>
          <a:bodyPr/>
          <a:lstStyle/>
          <a:p>
            <a:r>
              <a:rPr lang="en-US" dirty="0"/>
              <a:t>Comparison and Advocacy Documents</a:t>
            </a:r>
          </a:p>
        </p:txBody>
      </p:sp>
      <p:sp>
        <p:nvSpPr>
          <p:cNvPr id="3" name="Content Placeholder 2">
            <a:extLst>
              <a:ext uri="{FF2B5EF4-FFF2-40B4-BE49-F238E27FC236}">
                <a16:creationId xmlns:a16="http://schemas.microsoft.com/office/drawing/2014/main" id="{2458F78B-A371-42DF-89FB-FE541966CDC8}"/>
              </a:ext>
            </a:extLst>
          </p:cNvPr>
          <p:cNvSpPr>
            <a:spLocks noGrp="1"/>
          </p:cNvSpPr>
          <p:nvPr>
            <p:ph idx="1"/>
          </p:nvPr>
        </p:nvSpPr>
        <p:spPr>
          <a:xfrm>
            <a:off x="457200" y="1600200"/>
            <a:ext cx="4648200" cy="4525963"/>
          </a:xfrm>
        </p:spPr>
        <p:txBody>
          <a:bodyPr/>
          <a:lstStyle/>
          <a:p>
            <a:r>
              <a:rPr lang="en-US" dirty="0"/>
              <a:t>2003 to 2009</a:t>
            </a:r>
          </a:p>
          <a:p>
            <a:r>
              <a:rPr lang="en-US" dirty="0"/>
              <a:t>2009 to 2016</a:t>
            </a:r>
          </a:p>
          <a:p>
            <a:r>
              <a:rPr lang="en-US" dirty="0"/>
              <a:t>2003 to 2016</a:t>
            </a:r>
          </a:p>
          <a:p>
            <a:r>
              <a:rPr lang="en-US" dirty="0"/>
              <a:t>Benefits of the 2016 Standard</a:t>
            </a:r>
          </a:p>
          <a:p>
            <a:r>
              <a:rPr lang="en-US" dirty="0"/>
              <a:t>TNI’s National Accreditation Standard</a:t>
            </a:r>
          </a:p>
        </p:txBody>
      </p:sp>
      <p:pic>
        <p:nvPicPr>
          <p:cNvPr id="4" name="Picture 3">
            <a:extLst>
              <a:ext uri="{FF2B5EF4-FFF2-40B4-BE49-F238E27FC236}">
                <a16:creationId xmlns:a16="http://schemas.microsoft.com/office/drawing/2014/main" id="{9ED66BA6-7186-4D22-BC92-82C1DE255EFE}"/>
              </a:ext>
            </a:extLst>
          </p:cNvPr>
          <p:cNvPicPr/>
          <p:nvPr/>
        </p:nvPicPr>
        <p:blipFill rotWithShape="1">
          <a:blip r:embed="rId2"/>
          <a:srcRect l="19615" t="7749" r="44231" b="26837"/>
          <a:stretch/>
        </p:blipFill>
        <p:spPr bwMode="auto">
          <a:xfrm>
            <a:off x="5105400" y="1609898"/>
            <a:ext cx="3444240" cy="3114502"/>
          </a:xfrm>
          <a:prstGeom prst="rect">
            <a:avLst/>
          </a:prstGeom>
          <a:ln>
            <a:noFill/>
          </a:ln>
          <a:extLst>
            <a:ext uri="{53640926-AAD7-44D8-BBD7-CCE9431645EC}">
              <a14:shadowObscured xmlns:a14="http://schemas.microsoft.com/office/drawing/2010/main"/>
            </a:ext>
          </a:extLst>
        </p:spPr>
      </p:pic>
      <p:cxnSp>
        <p:nvCxnSpPr>
          <p:cNvPr id="6" name="Straight Arrow Connector 5">
            <a:extLst>
              <a:ext uri="{FF2B5EF4-FFF2-40B4-BE49-F238E27FC236}">
                <a16:creationId xmlns:a16="http://schemas.microsoft.com/office/drawing/2014/main" id="{B3D997AB-73A3-4AB8-AF49-BA4AFB33636C}"/>
              </a:ext>
            </a:extLst>
          </p:cNvPr>
          <p:cNvCxnSpPr/>
          <p:nvPr/>
        </p:nvCxnSpPr>
        <p:spPr bwMode="auto">
          <a:xfrm>
            <a:off x="4191000" y="1981200"/>
            <a:ext cx="1066800" cy="381000"/>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1216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B3A8-5B38-4A1A-ACEA-8EDD2C0B0289}"/>
              </a:ext>
            </a:extLst>
          </p:cNvPr>
          <p:cNvSpPr>
            <a:spLocks noGrp="1"/>
          </p:cNvSpPr>
          <p:nvPr>
            <p:ph type="title"/>
          </p:nvPr>
        </p:nvSpPr>
        <p:spPr/>
        <p:txBody>
          <a:bodyPr/>
          <a:lstStyle/>
          <a:p>
            <a:r>
              <a:rPr lang="en-US" dirty="0"/>
              <a:t>Early Adoption</a:t>
            </a:r>
          </a:p>
        </p:txBody>
      </p:sp>
      <p:sp>
        <p:nvSpPr>
          <p:cNvPr id="3" name="Content Placeholder 2">
            <a:extLst>
              <a:ext uri="{FF2B5EF4-FFF2-40B4-BE49-F238E27FC236}">
                <a16:creationId xmlns:a16="http://schemas.microsoft.com/office/drawing/2014/main" id="{07E27656-65E0-4043-B516-3006678E31C8}"/>
              </a:ext>
            </a:extLst>
          </p:cNvPr>
          <p:cNvSpPr>
            <a:spLocks noGrp="1"/>
          </p:cNvSpPr>
          <p:nvPr>
            <p:ph idx="1"/>
          </p:nvPr>
        </p:nvSpPr>
        <p:spPr>
          <a:xfrm>
            <a:off x="228600" y="1219200"/>
            <a:ext cx="8610600" cy="4525963"/>
          </a:xfrm>
        </p:spPr>
        <p:txBody>
          <a:bodyPr/>
          <a:lstStyle/>
          <a:p>
            <a:r>
              <a:rPr lang="en-US" sz="2800" dirty="0"/>
              <a:t>Many of the changes could be implemented now , e.g.</a:t>
            </a:r>
          </a:p>
          <a:p>
            <a:pPr lvl="1"/>
            <a:r>
              <a:rPr lang="en-US" sz="2400" dirty="0"/>
              <a:t>New LOD and LOQ procedures</a:t>
            </a:r>
          </a:p>
          <a:p>
            <a:pPr lvl="1"/>
            <a:r>
              <a:rPr lang="en-US" sz="2400" dirty="0"/>
              <a:t>New calibration requirements</a:t>
            </a:r>
          </a:p>
          <a:p>
            <a:r>
              <a:rPr lang="en-US" sz="2800" dirty="0"/>
              <a:t>Some may have to wait until the standard is effective, e.g.</a:t>
            </a:r>
          </a:p>
          <a:p>
            <a:pPr lvl="1"/>
            <a:r>
              <a:rPr lang="en-US" sz="2400" dirty="0"/>
              <a:t>PTRL reporting</a:t>
            </a:r>
          </a:p>
          <a:p>
            <a:pPr lvl="1"/>
            <a:r>
              <a:rPr lang="en-US" sz="2400" dirty="0"/>
              <a:t>Single point calibration for support equipment</a:t>
            </a:r>
          </a:p>
          <a:p>
            <a:r>
              <a:rPr lang="en-US" sz="2800" dirty="0"/>
              <a:t>TNI will have session in New Orleans on August 6 to discuss this topic</a:t>
            </a:r>
          </a:p>
          <a:p>
            <a:r>
              <a:rPr lang="en-US" sz="2800" dirty="0"/>
              <a:t>Talk to your AB!</a:t>
            </a:r>
          </a:p>
        </p:txBody>
      </p:sp>
    </p:spTree>
    <p:extLst>
      <p:ext uri="{BB962C8B-B14F-4D97-AF65-F5344CB8AC3E}">
        <p14:creationId xmlns:p14="http://schemas.microsoft.com/office/powerpoint/2010/main" val="3056882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ctrTitle"/>
          </p:nvPr>
        </p:nvSpPr>
        <p:spPr>
          <a:xfrm>
            <a:off x="685800" y="2130425"/>
            <a:ext cx="7772400" cy="1470025"/>
          </a:xfrm>
        </p:spPr>
        <p:txBody>
          <a:bodyPr/>
          <a:lstStyle/>
          <a:p>
            <a:r>
              <a:rPr lang="en-US" dirty="0"/>
              <a:t>Module 1: Proficiency Testing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038600"/>
            <a:ext cx="2133600" cy="2133600"/>
          </a:xfrm>
          <a:prstGeom prst="rect">
            <a:avLst/>
          </a:prstGeom>
        </p:spPr>
      </p:pic>
    </p:spTree>
    <p:extLst>
      <p:ext uri="{BB962C8B-B14F-4D97-AF65-F5344CB8AC3E}">
        <p14:creationId xmlns:p14="http://schemas.microsoft.com/office/powerpoint/2010/main" val="3588761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1, Module 1</a:t>
            </a:r>
          </a:p>
        </p:txBody>
      </p:sp>
      <p:sp>
        <p:nvSpPr>
          <p:cNvPr id="3" name="Content Placeholder 2"/>
          <p:cNvSpPr>
            <a:spLocks noGrp="1"/>
          </p:cNvSpPr>
          <p:nvPr>
            <p:ph idx="1"/>
          </p:nvPr>
        </p:nvSpPr>
        <p:spPr>
          <a:xfrm>
            <a:off x="457200" y="1295400"/>
            <a:ext cx="8229600" cy="5257800"/>
          </a:xfrm>
        </p:spPr>
        <p:txBody>
          <a:bodyPr/>
          <a:lstStyle/>
          <a:p>
            <a:r>
              <a:rPr lang="en-US" dirty="0"/>
              <a:t>Reorganization of sections 4 and 5</a:t>
            </a:r>
          </a:p>
          <a:p>
            <a:r>
              <a:rPr lang="en-US" dirty="0"/>
              <a:t>Reversed changes made in 2009 standard</a:t>
            </a:r>
          </a:p>
          <a:p>
            <a:pPr lvl="1"/>
            <a:r>
              <a:rPr lang="en-US" dirty="0"/>
              <a:t>LOQ → PTRL reporting</a:t>
            </a:r>
          </a:p>
          <a:p>
            <a:pPr lvl="1"/>
            <a:r>
              <a:rPr lang="en-US" dirty="0"/>
              <a:t>Analysis date → study close date tracking</a:t>
            </a:r>
          </a:p>
          <a:p>
            <a:r>
              <a:rPr lang="en-US" dirty="0"/>
              <a:t>New clauses/requirements for:</a:t>
            </a:r>
          </a:p>
          <a:p>
            <a:pPr lvl="1"/>
            <a:r>
              <a:rPr lang="en-US" dirty="0"/>
              <a:t>Radiochemistry</a:t>
            </a:r>
          </a:p>
          <a:p>
            <a:pPr lvl="1"/>
            <a:r>
              <a:rPr lang="en-US" dirty="0"/>
              <a:t>Whole Effluent Toxicity Testing (WETT)</a:t>
            </a:r>
          </a:p>
          <a:p>
            <a:r>
              <a:rPr lang="en-US" dirty="0"/>
              <a:t>Variety of clarifications, new allowances, and new/revised requirements and definitions.</a:t>
            </a:r>
          </a:p>
        </p:txBody>
      </p:sp>
    </p:spTree>
    <p:extLst>
      <p:ext uri="{BB962C8B-B14F-4D97-AF65-F5344CB8AC3E}">
        <p14:creationId xmlns:p14="http://schemas.microsoft.com/office/powerpoint/2010/main" val="153530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Definitions Removed</a:t>
            </a:r>
          </a:p>
        </p:txBody>
      </p:sp>
      <p:sp>
        <p:nvSpPr>
          <p:cNvPr id="3" name="Content Placeholder 2"/>
          <p:cNvSpPr>
            <a:spLocks noGrp="1"/>
          </p:cNvSpPr>
          <p:nvPr>
            <p:ph idx="1"/>
          </p:nvPr>
        </p:nvSpPr>
        <p:spPr>
          <a:xfrm>
            <a:off x="533400" y="1295400"/>
            <a:ext cx="8229600" cy="5257800"/>
          </a:xfrm>
        </p:spPr>
        <p:txBody>
          <a:bodyPr/>
          <a:lstStyle/>
          <a:p>
            <a:r>
              <a:rPr lang="en-US" dirty="0"/>
              <a:t>Accreditation Body – </a:t>
            </a:r>
            <a:r>
              <a:rPr lang="en-US" sz="2800" dirty="0"/>
              <a:t>covered by ISO reference</a:t>
            </a:r>
          </a:p>
          <a:p>
            <a:r>
              <a:rPr lang="en-US" dirty="0"/>
              <a:t>Accreditation Field of Proficiency Testing</a:t>
            </a:r>
          </a:p>
          <a:p>
            <a:r>
              <a:rPr lang="en-US" dirty="0"/>
              <a:t>Experimental Field of Proficiency Testing</a:t>
            </a:r>
          </a:p>
          <a:p>
            <a:pPr lvl="1"/>
            <a:r>
              <a:rPr lang="en-US" dirty="0"/>
              <a:t>No more experimental analytes; just FoPT</a:t>
            </a:r>
          </a:p>
          <a:p>
            <a:r>
              <a:rPr lang="en-US" dirty="0"/>
              <a:t>Analysis Date </a:t>
            </a:r>
            <a:endParaRPr lang="en-US" sz="2800" dirty="0"/>
          </a:p>
          <a:p>
            <a:r>
              <a:rPr lang="en-US" dirty="0"/>
              <a:t>TNI PT Board – PTPEC</a:t>
            </a:r>
            <a:endParaRPr lang="en-US" sz="2800" dirty="0"/>
          </a:p>
        </p:txBody>
      </p:sp>
    </p:spTree>
    <p:extLst>
      <p:ext uri="{BB962C8B-B14F-4D97-AF65-F5344CB8AC3E}">
        <p14:creationId xmlns:p14="http://schemas.microsoft.com/office/powerpoint/2010/main" val="192671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162800" cy="1143000"/>
          </a:xfrm>
        </p:spPr>
        <p:txBody>
          <a:bodyPr/>
          <a:lstStyle/>
          <a:p>
            <a:r>
              <a:rPr lang="en-US" dirty="0"/>
              <a:t>3.0 New and Revised Definitions</a:t>
            </a:r>
          </a:p>
        </p:txBody>
      </p:sp>
      <p:sp>
        <p:nvSpPr>
          <p:cNvPr id="3" name="Content Placeholder 2"/>
          <p:cNvSpPr>
            <a:spLocks noGrp="1"/>
          </p:cNvSpPr>
          <p:nvPr>
            <p:ph idx="1"/>
          </p:nvPr>
        </p:nvSpPr>
        <p:spPr>
          <a:xfrm>
            <a:off x="381000" y="1448118"/>
            <a:ext cx="8534400" cy="4800600"/>
          </a:xfrm>
        </p:spPr>
        <p:txBody>
          <a:bodyPr/>
          <a:lstStyle/>
          <a:p>
            <a:r>
              <a:rPr lang="en-US" dirty="0"/>
              <a:t>Field of Proficiency Testing</a:t>
            </a:r>
          </a:p>
          <a:p>
            <a:pPr lvl="1"/>
            <a:r>
              <a:rPr lang="en-US" dirty="0"/>
              <a:t>previous definition included requirement; now just definition</a:t>
            </a:r>
          </a:p>
          <a:p>
            <a:r>
              <a:rPr lang="en-US" dirty="0"/>
              <a:t>PT Study Closing Date </a:t>
            </a:r>
          </a:p>
          <a:p>
            <a:r>
              <a:rPr lang="en-US" dirty="0"/>
              <a:t>PT Study Opening Date</a:t>
            </a:r>
          </a:p>
          <a:p>
            <a:r>
              <a:rPr lang="en-US" dirty="0"/>
              <a:t>Study (PT Study)</a:t>
            </a:r>
          </a:p>
          <a:p>
            <a:pPr lvl="1"/>
            <a:r>
              <a:rPr lang="en-US" dirty="0"/>
              <a:t>Distinguished differences between a Scheduled PT Study and a Supplemental PT Study</a:t>
            </a:r>
          </a:p>
          <a:p>
            <a:r>
              <a:rPr lang="en-US" dirty="0"/>
              <a:t>Proficiency Test Reporting Limit (PTRL)</a:t>
            </a:r>
          </a:p>
        </p:txBody>
      </p:sp>
    </p:spTree>
    <p:extLst>
      <p:ext uri="{BB962C8B-B14F-4D97-AF65-F5344CB8AC3E}">
        <p14:creationId xmlns:p14="http://schemas.microsoft.com/office/powerpoint/2010/main" val="4114688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EBD8AC-D5DE-4DE5-8211-8DF5292B2735}"/>
              </a:ext>
            </a:extLst>
          </p:cNvPr>
          <p:cNvSpPr>
            <a:spLocks noGrp="1"/>
          </p:cNvSpPr>
          <p:nvPr>
            <p:ph type="title"/>
          </p:nvPr>
        </p:nvSpPr>
        <p:spPr/>
        <p:txBody>
          <a:bodyPr/>
          <a:lstStyle/>
          <a:p>
            <a:r>
              <a:rPr lang="en-US" dirty="0">
                <a:ea typeface="MS PGothic" pitchFamily="34" charset="-128"/>
              </a:rPr>
              <a:t>3.0 Dates</a:t>
            </a:r>
            <a:endParaRPr lang="en-US" dirty="0"/>
          </a:p>
        </p:txBody>
      </p:sp>
      <p:sp>
        <p:nvSpPr>
          <p:cNvPr id="6" name="Content Placeholder 5">
            <a:extLst>
              <a:ext uri="{FF2B5EF4-FFF2-40B4-BE49-F238E27FC236}">
                <a16:creationId xmlns:a16="http://schemas.microsoft.com/office/drawing/2014/main" id="{AA2D7E3E-248E-4224-9515-E605CA00C085}"/>
              </a:ext>
            </a:extLst>
          </p:cNvPr>
          <p:cNvSpPr>
            <a:spLocks noGrp="1"/>
          </p:cNvSpPr>
          <p:nvPr>
            <p:ph idx="1"/>
          </p:nvPr>
        </p:nvSpPr>
        <p:spPr>
          <a:xfrm>
            <a:off x="228600" y="1219200"/>
            <a:ext cx="8229600" cy="3657600"/>
          </a:xfrm>
        </p:spPr>
        <p:txBody>
          <a:bodyPr/>
          <a:lstStyle/>
          <a:p>
            <a:r>
              <a:rPr lang="en-US" sz="2400" b="1" dirty="0"/>
              <a:t>PT Study Opening Date:</a:t>
            </a:r>
            <a:r>
              <a:rPr lang="en-US" sz="2400" dirty="0"/>
              <a:t> </a:t>
            </a:r>
          </a:p>
          <a:p>
            <a:pPr lvl="1"/>
            <a:r>
              <a:rPr lang="en-US" sz="2000" b="1" dirty="0"/>
              <a:t>Scheduled PT Study: </a:t>
            </a:r>
            <a:r>
              <a:rPr lang="en-US" sz="2000" dirty="0"/>
              <a:t>The calendar date that a PT sample is first made available to all participants of the study by a PT provider.  </a:t>
            </a:r>
          </a:p>
          <a:p>
            <a:pPr lvl="1"/>
            <a:r>
              <a:rPr lang="en-US" sz="2000" dirty="0"/>
              <a:t> </a:t>
            </a:r>
            <a:r>
              <a:rPr lang="en-US" sz="2000" b="1" dirty="0"/>
              <a:t>Supplemental PT Study: </a:t>
            </a:r>
            <a:r>
              <a:rPr lang="en-US" sz="2000" dirty="0"/>
              <a:t>The calendar date the PT Provider ships the sample to a laboratory.</a:t>
            </a:r>
          </a:p>
          <a:p>
            <a:r>
              <a:rPr lang="en-US" sz="2400" b="1" dirty="0"/>
              <a:t>PT Study Closing Date:</a:t>
            </a:r>
            <a:r>
              <a:rPr lang="en-US" sz="2400" dirty="0"/>
              <a:t> </a:t>
            </a:r>
          </a:p>
          <a:p>
            <a:pPr lvl="1"/>
            <a:r>
              <a:rPr lang="en-US" sz="2000" b="1" dirty="0"/>
              <a:t>Scheduled PT Study: </a:t>
            </a:r>
            <a:r>
              <a:rPr lang="en-US" sz="2000" dirty="0"/>
              <a:t>The calendar date by which all participating laboratories must submit results for to a PT Provider. </a:t>
            </a:r>
          </a:p>
          <a:p>
            <a:pPr lvl="1"/>
            <a:r>
              <a:rPr lang="en-US" sz="2000" b="1" dirty="0"/>
              <a:t>Supplemental PT Study: </a:t>
            </a:r>
            <a:r>
              <a:rPr lang="en-US" sz="2000" dirty="0"/>
              <a:t>The calendar date a laboratory submits the results for a PT sample to the PT Provider.</a:t>
            </a:r>
          </a:p>
          <a:p>
            <a:endParaRPr lang="en-US" dirty="0"/>
          </a:p>
        </p:txBody>
      </p:sp>
      <p:sp>
        <p:nvSpPr>
          <p:cNvPr id="7" name="TextBox 6">
            <a:extLst>
              <a:ext uri="{FF2B5EF4-FFF2-40B4-BE49-F238E27FC236}">
                <a16:creationId xmlns:a16="http://schemas.microsoft.com/office/drawing/2014/main" id="{CD62A6D9-16A6-4712-B748-A764456D74D1}"/>
              </a:ext>
            </a:extLst>
          </p:cNvPr>
          <p:cNvSpPr txBox="1"/>
          <p:nvPr/>
        </p:nvSpPr>
        <p:spPr>
          <a:xfrm>
            <a:off x="381000" y="5029200"/>
            <a:ext cx="74676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t>Opening and closing dates are established to ensure laboratories cannot see the assigned values before they send in a report</a:t>
            </a:r>
            <a:r>
              <a:rPr lang="en-US" dirty="0"/>
              <a:t>.</a:t>
            </a:r>
          </a:p>
        </p:txBody>
      </p:sp>
    </p:spTree>
    <p:extLst>
      <p:ext uri="{BB962C8B-B14F-4D97-AF65-F5344CB8AC3E}">
        <p14:creationId xmlns:p14="http://schemas.microsoft.com/office/powerpoint/2010/main" val="347936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CA2F-C3D1-4B5D-8971-1E224BEB7D8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EE6D76C-901F-4D7C-9A4C-88643C877AED}"/>
              </a:ext>
            </a:extLst>
          </p:cNvPr>
          <p:cNvSpPr>
            <a:spLocks noGrp="1"/>
          </p:cNvSpPr>
          <p:nvPr>
            <p:ph idx="1"/>
          </p:nvPr>
        </p:nvSpPr>
        <p:spPr/>
        <p:txBody>
          <a:bodyPr/>
          <a:lstStyle/>
          <a:p>
            <a:r>
              <a:rPr lang="en-US" dirty="0"/>
              <a:t>Update on the 2016 Standard</a:t>
            </a:r>
          </a:p>
          <a:p>
            <a:r>
              <a:rPr lang="en-US" dirty="0"/>
              <a:t>New Implementation Resources from TNI</a:t>
            </a:r>
          </a:p>
          <a:p>
            <a:r>
              <a:rPr lang="en-US" dirty="0"/>
              <a:t>In-Depth Topic: Module 1, Proficiency Testing</a:t>
            </a:r>
          </a:p>
          <a:p>
            <a:r>
              <a:rPr lang="en-US" dirty="0"/>
              <a:t>The New ISO 17025</a:t>
            </a:r>
          </a:p>
        </p:txBody>
      </p:sp>
    </p:spTree>
    <p:extLst>
      <p:ext uri="{BB962C8B-B14F-4D97-AF65-F5344CB8AC3E}">
        <p14:creationId xmlns:p14="http://schemas.microsoft.com/office/powerpoint/2010/main" val="28253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4 and 5</a:t>
            </a:r>
          </a:p>
        </p:txBody>
      </p:sp>
      <p:sp>
        <p:nvSpPr>
          <p:cNvPr id="4" name="Text Placeholder 3">
            <a:extLst>
              <a:ext uri="{FF2B5EF4-FFF2-40B4-BE49-F238E27FC236}">
                <a16:creationId xmlns:a16="http://schemas.microsoft.com/office/drawing/2014/main" id="{784213CF-D17A-4350-91DC-B9963C4538B4}"/>
              </a:ext>
            </a:extLst>
          </p:cNvPr>
          <p:cNvSpPr>
            <a:spLocks noGrp="1"/>
          </p:cNvSpPr>
          <p:nvPr>
            <p:ph type="body" idx="1"/>
          </p:nvPr>
        </p:nvSpPr>
        <p:spPr>
          <a:xfrm>
            <a:off x="468284" y="1204178"/>
            <a:ext cx="4040188" cy="639762"/>
          </a:xfrm>
        </p:spPr>
        <p:txBody>
          <a:bodyPr/>
          <a:lstStyle/>
          <a:p>
            <a:r>
              <a:rPr lang="en-US" dirty="0"/>
              <a:t>2009</a:t>
            </a:r>
          </a:p>
        </p:txBody>
      </p:sp>
      <p:sp>
        <p:nvSpPr>
          <p:cNvPr id="3" name="Content Placeholder 2"/>
          <p:cNvSpPr>
            <a:spLocks noGrp="1"/>
          </p:cNvSpPr>
          <p:nvPr>
            <p:ph sz="half" idx="2"/>
          </p:nvPr>
        </p:nvSpPr>
        <p:spPr>
          <a:xfrm>
            <a:off x="228600" y="1905000"/>
            <a:ext cx="4268788" cy="4800600"/>
          </a:xfrm>
        </p:spPr>
        <p:txBody>
          <a:bodyPr/>
          <a:lstStyle/>
          <a:p>
            <a:pPr marL="0" indent="0">
              <a:buNone/>
            </a:pPr>
            <a:r>
              <a:rPr lang="en-US" sz="2200" dirty="0"/>
              <a:t>4.0  Requirements for Accreditation</a:t>
            </a:r>
          </a:p>
          <a:p>
            <a:pPr marL="0" indent="0">
              <a:buNone/>
            </a:pPr>
            <a:r>
              <a:rPr lang="en-US" sz="2200" dirty="0"/>
              <a:t>4.1 Initial Accreditation</a:t>
            </a:r>
          </a:p>
          <a:p>
            <a:pPr marL="0" indent="0">
              <a:buNone/>
            </a:pPr>
            <a:r>
              <a:rPr lang="en-US" sz="2200" dirty="0"/>
              <a:t>4.2 Continuing Accreditation</a:t>
            </a:r>
          </a:p>
          <a:p>
            <a:pPr marL="0" indent="0">
              <a:buNone/>
            </a:pPr>
            <a:endParaRPr lang="en-US" sz="2200" dirty="0"/>
          </a:p>
          <a:p>
            <a:pPr marL="0" indent="0">
              <a:buNone/>
            </a:pPr>
            <a:r>
              <a:rPr lang="en-US" sz="2200" dirty="0"/>
              <a:t>5.0  Requirements for PT Study Sample Handling, Analysis and Reporting</a:t>
            </a:r>
          </a:p>
          <a:p>
            <a:pPr marL="0" indent="0">
              <a:buNone/>
            </a:pPr>
            <a:r>
              <a:rPr lang="en-US" sz="2200" dirty="0"/>
              <a:t>5.1 Analysis Requirements</a:t>
            </a:r>
          </a:p>
          <a:p>
            <a:pPr marL="0" indent="0">
              <a:buNone/>
            </a:pPr>
            <a:r>
              <a:rPr lang="en-US" sz="2200" dirty="0"/>
              <a:t>5.2 Reporting Requirements</a:t>
            </a:r>
          </a:p>
          <a:p>
            <a:pPr marL="0" indent="0">
              <a:buNone/>
            </a:pPr>
            <a:r>
              <a:rPr lang="en-US" sz="2200" dirty="0"/>
              <a:t>5.3 Record Retention Requirements</a:t>
            </a:r>
          </a:p>
          <a:p>
            <a:pPr marL="0" indent="0">
              <a:buNone/>
            </a:pPr>
            <a:endParaRPr lang="en-US" sz="2400" dirty="0"/>
          </a:p>
        </p:txBody>
      </p:sp>
      <p:sp>
        <p:nvSpPr>
          <p:cNvPr id="5" name="Text Placeholder 4">
            <a:extLst>
              <a:ext uri="{FF2B5EF4-FFF2-40B4-BE49-F238E27FC236}">
                <a16:creationId xmlns:a16="http://schemas.microsoft.com/office/drawing/2014/main" id="{591D0308-6E3C-4CBA-B9EF-7D4CFDFBC122}"/>
              </a:ext>
            </a:extLst>
          </p:cNvPr>
          <p:cNvSpPr>
            <a:spLocks noGrp="1"/>
          </p:cNvSpPr>
          <p:nvPr>
            <p:ph type="body" sz="quarter" idx="3"/>
          </p:nvPr>
        </p:nvSpPr>
        <p:spPr>
          <a:xfrm>
            <a:off x="4674120" y="1204178"/>
            <a:ext cx="4041775" cy="639762"/>
          </a:xfrm>
        </p:spPr>
        <p:txBody>
          <a:bodyPr/>
          <a:lstStyle/>
          <a:p>
            <a:r>
              <a:rPr lang="en-US" dirty="0"/>
              <a:t>2016</a:t>
            </a:r>
          </a:p>
        </p:txBody>
      </p:sp>
      <p:sp>
        <p:nvSpPr>
          <p:cNvPr id="6" name="Content Placeholder 5">
            <a:extLst>
              <a:ext uri="{FF2B5EF4-FFF2-40B4-BE49-F238E27FC236}">
                <a16:creationId xmlns:a16="http://schemas.microsoft.com/office/drawing/2014/main" id="{EC916A0C-0241-4D3C-B1E9-FFF5D3251E44}"/>
              </a:ext>
            </a:extLst>
          </p:cNvPr>
          <p:cNvSpPr>
            <a:spLocks noGrp="1"/>
          </p:cNvSpPr>
          <p:nvPr>
            <p:ph sz="quarter" idx="4"/>
          </p:nvPr>
        </p:nvSpPr>
        <p:spPr>
          <a:xfrm>
            <a:off x="4645025" y="1843940"/>
            <a:ext cx="4270375" cy="4282223"/>
          </a:xfrm>
        </p:spPr>
        <p:txBody>
          <a:bodyPr/>
          <a:lstStyle/>
          <a:p>
            <a:pPr marL="0" indent="0">
              <a:buNone/>
            </a:pPr>
            <a:r>
              <a:rPr lang="en-US" sz="2200" dirty="0"/>
              <a:t>4.0  Requirements for Accreditation</a:t>
            </a:r>
          </a:p>
          <a:p>
            <a:pPr marL="0" indent="0">
              <a:buNone/>
            </a:pPr>
            <a:r>
              <a:rPr lang="en-US" sz="2200" dirty="0"/>
              <a:t>4.1 General</a:t>
            </a:r>
          </a:p>
          <a:p>
            <a:pPr marL="0" indent="0">
              <a:buNone/>
            </a:pPr>
            <a:r>
              <a:rPr lang="en-US" sz="2200" dirty="0"/>
              <a:t>4.2 Sample Handling, Preparation, and Analysis</a:t>
            </a:r>
          </a:p>
          <a:p>
            <a:pPr marL="0" indent="0">
              <a:buNone/>
            </a:pPr>
            <a:r>
              <a:rPr lang="en-US" sz="2200" dirty="0"/>
              <a:t>4.3 Reporting </a:t>
            </a:r>
          </a:p>
          <a:p>
            <a:pPr marL="0" indent="0">
              <a:buNone/>
            </a:pPr>
            <a:r>
              <a:rPr lang="en-US" sz="2200" dirty="0"/>
              <a:t>4.4 Record Retention</a:t>
            </a:r>
          </a:p>
          <a:p>
            <a:pPr marL="457200" lvl="1" indent="0">
              <a:buNone/>
            </a:pPr>
            <a:endParaRPr lang="en-US" sz="2200" dirty="0"/>
          </a:p>
          <a:p>
            <a:pPr marL="0" indent="0">
              <a:buNone/>
            </a:pPr>
            <a:r>
              <a:rPr lang="en-US" sz="2200" dirty="0"/>
              <a:t>5.0  PT Study Frequency Requirements</a:t>
            </a:r>
          </a:p>
          <a:p>
            <a:pPr marL="0" indent="0">
              <a:buNone/>
            </a:pPr>
            <a:r>
              <a:rPr lang="en-US" sz="2200" dirty="0"/>
              <a:t>5.1 Initial Accreditation</a:t>
            </a:r>
          </a:p>
          <a:p>
            <a:pPr marL="0" indent="0">
              <a:buNone/>
            </a:pPr>
            <a:r>
              <a:rPr lang="en-US" sz="2200" dirty="0"/>
              <a:t>5.2 Continuing Accreditation</a:t>
            </a:r>
          </a:p>
          <a:p>
            <a:endParaRPr lang="en-US" b="1" dirty="0"/>
          </a:p>
        </p:txBody>
      </p:sp>
    </p:spTree>
    <p:extLst>
      <p:ext uri="{BB962C8B-B14F-4D97-AF65-F5344CB8AC3E}">
        <p14:creationId xmlns:p14="http://schemas.microsoft.com/office/powerpoint/2010/main" val="11847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95FEC-38EA-4CD1-A016-7B2C92D77F53}"/>
              </a:ext>
            </a:extLst>
          </p:cNvPr>
          <p:cNvSpPr>
            <a:spLocks noGrp="1"/>
          </p:cNvSpPr>
          <p:nvPr>
            <p:ph type="title"/>
          </p:nvPr>
        </p:nvSpPr>
        <p:spPr>
          <a:xfrm>
            <a:off x="1676400" y="274638"/>
            <a:ext cx="7010400" cy="1143000"/>
          </a:xfrm>
        </p:spPr>
        <p:txBody>
          <a:bodyPr/>
          <a:lstStyle/>
          <a:p>
            <a:r>
              <a:rPr lang="en-US" dirty="0"/>
              <a:t>4.1 GENERAL REQUIREMENTS</a:t>
            </a:r>
          </a:p>
        </p:txBody>
      </p:sp>
      <p:sp>
        <p:nvSpPr>
          <p:cNvPr id="3" name="Content Placeholder 2">
            <a:extLst>
              <a:ext uri="{FF2B5EF4-FFF2-40B4-BE49-F238E27FC236}">
                <a16:creationId xmlns:a16="http://schemas.microsoft.com/office/drawing/2014/main" id="{6FC41E4D-0A2F-4B56-96F9-A28AD54F410C}"/>
              </a:ext>
            </a:extLst>
          </p:cNvPr>
          <p:cNvSpPr>
            <a:spLocks noGrp="1"/>
          </p:cNvSpPr>
          <p:nvPr>
            <p:ph idx="1"/>
          </p:nvPr>
        </p:nvSpPr>
        <p:spPr/>
        <p:txBody>
          <a:bodyPr/>
          <a:lstStyle/>
          <a:p>
            <a:r>
              <a:rPr lang="en-US" sz="2800" b="1" dirty="0"/>
              <a:t>The laboratory shall:</a:t>
            </a:r>
          </a:p>
          <a:p>
            <a:pPr lvl="1"/>
            <a:r>
              <a:rPr lang="en-US" sz="2400" dirty="0"/>
              <a:t>participate in PT studies for each field of accreditation where corresponding </a:t>
            </a:r>
            <a:r>
              <a:rPr lang="en-US" sz="2400" dirty="0" err="1"/>
              <a:t>FoPTs</a:t>
            </a:r>
            <a:r>
              <a:rPr lang="en-US" sz="2400" dirty="0"/>
              <a:t> exist in the TNI </a:t>
            </a:r>
            <a:r>
              <a:rPr lang="en-US" sz="2400" dirty="0" err="1"/>
              <a:t>FoPT</a:t>
            </a:r>
            <a:r>
              <a:rPr lang="en-US" sz="2400" dirty="0"/>
              <a:t> tables and for which the laboratory seeks to obtain or maintain accreditation.</a:t>
            </a:r>
          </a:p>
          <a:p>
            <a:pPr lvl="1"/>
            <a:r>
              <a:rPr lang="en-US" sz="2400" dirty="0"/>
              <a:t>obtain scheduled PT studies or supplemental studies for the individual fields of proficiency testing from a PT Provider accredited by a TNI-recognized PTPA.</a:t>
            </a:r>
          </a:p>
          <a:p>
            <a:endParaRPr lang="en-US" dirty="0"/>
          </a:p>
        </p:txBody>
      </p:sp>
    </p:spTree>
    <p:extLst>
      <p:ext uri="{BB962C8B-B14F-4D97-AF65-F5344CB8AC3E}">
        <p14:creationId xmlns:p14="http://schemas.microsoft.com/office/powerpoint/2010/main" val="1519953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B447-5CB8-4CAF-941D-761F323F623C}"/>
              </a:ext>
            </a:extLst>
          </p:cNvPr>
          <p:cNvSpPr>
            <a:spLocks noGrp="1"/>
          </p:cNvSpPr>
          <p:nvPr>
            <p:ph type="title"/>
          </p:nvPr>
        </p:nvSpPr>
        <p:spPr/>
        <p:txBody>
          <a:bodyPr/>
          <a:lstStyle/>
          <a:p>
            <a:r>
              <a:rPr lang="en-US" dirty="0"/>
              <a:t>4.1 GENERAL REQUIREMENTS</a:t>
            </a:r>
          </a:p>
        </p:txBody>
      </p:sp>
      <p:sp>
        <p:nvSpPr>
          <p:cNvPr id="3" name="Content Placeholder 2">
            <a:extLst>
              <a:ext uri="{FF2B5EF4-FFF2-40B4-BE49-F238E27FC236}">
                <a16:creationId xmlns:a16="http://schemas.microsoft.com/office/drawing/2014/main" id="{9244C38C-0FE9-47E9-85F9-9179AD262489}"/>
              </a:ext>
            </a:extLst>
          </p:cNvPr>
          <p:cNvSpPr>
            <a:spLocks noGrp="1"/>
          </p:cNvSpPr>
          <p:nvPr>
            <p:ph idx="1"/>
          </p:nvPr>
        </p:nvSpPr>
        <p:spPr/>
        <p:txBody>
          <a:bodyPr/>
          <a:lstStyle/>
          <a:p>
            <a:r>
              <a:rPr lang="en-US" sz="2800" b="1" dirty="0"/>
              <a:t>The laboratory shall not:</a:t>
            </a:r>
          </a:p>
          <a:p>
            <a:pPr lvl="1"/>
            <a:r>
              <a:rPr lang="en-US" sz="2400" dirty="0"/>
              <a:t>send a PT study to another laboratory;</a:t>
            </a:r>
          </a:p>
          <a:p>
            <a:pPr lvl="1"/>
            <a:r>
              <a:rPr lang="en-US" sz="2400" dirty="0"/>
              <a:t>knowingly receive and analyze a PT sample from another laboratory; </a:t>
            </a:r>
          </a:p>
          <a:p>
            <a:pPr lvl="1"/>
            <a:r>
              <a:rPr lang="en-US" sz="2400" dirty="0"/>
              <a:t>communicate with any individual at another laboratory concerning the analysis of the PT sample;</a:t>
            </a:r>
          </a:p>
          <a:p>
            <a:pPr lvl="1"/>
            <a:r>
              <a:rPr lang="en-US" sz="2400" dirty="0"/>
              <a:t>attempt to obtain the assigned value of any portion of the PT study from the PT Provider.</a:t>
            </a:r>
          </a:p>
          <a:p>
            <a:endParaRPr lang="en-US" dirty="0"/>
          </a:p>
          <a:p>
            <a:endParaRPr lang="en-US" dirty="0"/>
          </a:p>
        </p:txBody>
      </p:sp>
    </p:spTree>
    <p:extLst>
      <p:ext uri="{BB962C8B-B14F-4D97-AF65-F5344CB8AC3E}">
        <p14:creationId xmlns:p14="http://schemas.microsoft.com/office/powerpoint/2010/main" val="3547569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BE78-7B4D-4250-9829-1EECD393F202}"/>
              </a:ext>
            </a:extLst>
          </p:cNvPr>
          <p:cNvSpPr>
            <a:spLocks noGrp="1"/>
          </p:cNvSpPr>
          <p:nvPr>
            <p:ph type="title"/>
          </p:nvPr>
        </p:nvSpPr>
        <p:spPr/>
        <p:txBody>
          <a:bodyPr/>
          <a:lstStyle/>
          <a:p>
            <a:r>
              <a:rPr lang="en-US" dirty="0"/>
              <a:t>4.2 SAMPLE HANDLING</a:t>
            </a:r>
          </a:p>
        </p:txBody>
      </p:sp>
      <p:sp>
        <p:nvSpPr>
          <p:cNvPr id="3" name="Content Placeholder 2">
            <a:extLst>
              <a:ext uri="{FF2B5EF4-FFF2-40B4-BE49-F238E27FC236}">
                <a16:creationId xmlns:a16="http://schemas.microsoft.com/office/drawing/2014/main" id="{5C4F0C73-BA28-4253-8804-64CF80D01397}"/>
              </a:ext>
            </a:extLst>
          </p:cNvPr>
          <p:cNvSpPr>
            <a:spLocks noGrp="1"/>
          </p:cNvSpPr>
          <p:nvPr>
            <p:ph idx="1"/>
          </p:nvPr>
        </p:nvSpPr>
        <p:spPr>
          <a:xfrm>
            <a:off x="381000" y="1143000"/>
            <a:ext cx="8229600" cy="4525963"/>
          </a:xfrm>
        </p:spPr>
        <p:txBody>
          <a:bodyPr/>
          <a:lstStyle/>
          <a:p>
            <a:r>
              <a:rPr lang="en-US" sz="2800" b="1" dirty="0"/>
              <a:t>The laboratory shall</a:t>
            </a:r>
          </a:p>
          <a:p>
            <a:pPr lvl="1"/>
            <a:r>
              <a:rPr lang="en-US" sz="2400" dirty="0"/>
              <a:t>handle and prepare the PT study samples in accordance with the instructions provided by the PT Provider.</a:t>
            </a:r>
          </a:p>
          <a:p>
            <a:pPr lvl="1"/>
            <a:r>
              <a:rPr lang="en-US" sz="2400" dirty="0"/>
              <a:t>analyze samples in accordance with the laboratory’s routine SOPs using the same QC, acceptance criteria and staff as used for the analysis of routine environmental samples.</a:t>
            </a:r>
          </a:p>
          <a:p>
            <a:pPr lvl="0"/>
            <a:r>
              <a:rPr lang="en-US" sz="2800" dirty="0"/>
              <a:t>The laboratory may </a:t>
            </a:r>
          </a:p>
          <a:p>
            <a:pPr lvl="1"/>
            <a:r>
              <a:rPr lang="en-US" sz="2400" dirty="0"/>
              <a:t>re-scale its initial calibration curve to bracket the concentration of the PT sample result; or </a:t>
            </a:r>
          </a:p>
          <a:p>
            <a:pPr lvl="1"/>
            <a:r>
              <a:rPr lang="en-US" sz="2400" dirty="0"/>
              <a:t>report the results, as measured with the initial calibration curve, without qualification.</a:t>
            </a:r>
            <a:br>
              <a:rPr lang="en-US" b="1" dirty="0"/>
            </a:br>
            <a:endParaRPr lang="en-US" sz="2400" dirty="0"/>
          </a:p>
        </p:txBody>
      </p:sp>
    </p:spTree>
    <p:extLst>
      <p:ext uri="{BB962C8B-B14F-4D97-AF65-F5344CB8AC3E}">
        <p14:creationId xmlns:p14="http://schemas.microsoft.com/office/powerpoint/2010/main" val="364334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5FC9-F63C-43E9-BCAF-8307EF5D1000}"/>
              </a:ext>
            </a:extLst>
          </p:cNvPr>
          <p:cNvSpPr>
            <a:spLocks noGrp="1"/>
          </p:cNvSpPr>
          <p:nvPr>
            <p:ph type="title"/>
          </p:nvPr>
        </p:nvSpPr>
        <p:spPr>
          <a:xfrm>
            <a:off x="1676400" y="274638"/>
            <a:ext cx="7391400" cy="1143000"/>
          </a:xfrm>
        </p:spPr>
        <p:txBody>
          <a:bodyPr/>
          <a:lstStyle/>
          <a:p>
            <a:r>
              <a:rPr lang="en-US" dirty="0"/>
              <a:t>Examples of Poor Practices</a:t>
            </a:r>
          </a:p>
        </p:txBody>
      </p:sp>
      <p:sp>
        <p:nvSpPr>
          <p:cNvPr id="3" name="Content Placeholder 2">
            <a:extLst>
              <a:ext uri="{FF2B5EF4-FFF2-40B4-BE49-F238E27FC236}">
                <a16:creationId xmlns:a16="http://schemas.microsoft.com/office/drawing/2014/main" id="{749F5BD3-FD68-464D-B415-A0621FF94FFD}"/>
              </a:ext>
            </a:extLst>
          </p:cNvPr>
          <p:cNvSpPr>
            <a:spLocks noGrp="1"/>
          </p:cNvSpPr>
          <p:nvPr>
            <p:ph idx="1"/>
          </p:nvPr>
        </p:nvSpPr>
        <p:spPr>
          <a:xfrm>
            <a:off x="457200" y="1600201"/>
            <a:ext cx="8229600" cy="3200400"/>
          </a:xfrm>
        </p:spPr>
        <p:txBody>
          <a:bodyPr/>
          <a:lstStyle/>
          <a:p>
            <a:r>
              <a:rPr lang="en-US" sz="2800" dirty="0"/>
              <a:t>Using your best analyst or best instrument</a:t>
            </a:r>
          </a:p>
          <a:p>
            <a:r>
              <a:rPr lang="en-US" sz="2800" dirty="0"/>
              <a:t>Analyzing in duplicate and averaging the results</a:t>
            </a:r>
          </a:p>
          <a:p>
            <a:r>
              <a:rPr lang="en-US" sz="2800" dirty="0"/>
              <a:t>Running a QC check sample from the PT provider in the same batch</a:t>
            </a:r>
          </a:p>
          <a:p>
            <a:r>
              <a:rPr lang="en-US" sz="2800" dirty="0"/>
              <a:t>Bypassing your normal sample log in process and having your QA staff “manage” the analysis</a:t>
            </a:r>
          </a:p>
        </p:txBody>
      </p:sp>
      <p:sp>
        <p:nvSpPr>
          <p:cNvPr id="4" name="TextBox 3">
            <a:extLst>
              <a:ext uri="{FF2B5EF4-FFF2-40B4-BE49-F238E27FC236}">
                <a16:creationId xmlns:a16="http://schemas.microsoft.com/office/drawing/2014/main" id="{170EE2A5-D409-4C67-80C7-3204F5FC0E70}"/>
              </a:ext>
            </a:extLst>
          </p:cNvPr>
          <p:cNvSpPr txBox="1"/>
          <p:nvPr/>
        </p:nvSpPr>
        <p:spPr>
          <a:xfrm>
            <a:off x="1600200" y="5257800"/>
            <a:ext cx="4953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t>Unless you do this for all real samples!</a:t>
            </a:r>
          </a:p>
        </p:txBody>
      </p:sp>
    </p:spTree>
    <p:extLst>
      <p:ext uri="{BB962C8B-B14F-4D97-AF65-F5344CB8AC3E}">
        <p14:creationId xmlns:p14="http://schemas.microsoft.com/office/powerpoint/2010/main" val="100579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 Reporting</a:t>
            </a:r>
          </a:p>
        </p:txBody>
      </p:sp>
      <p:sp>
        <p:nvSpPr>
          <p:cNvPr id="3" name="Content Placeholder 2"/>
          <p:cNvSpPr>
            <a:spLocks noGrp="1"/>
          </p:cNvSpPr>
          <p:nvPr>
            <p:ph idx="1"/>
          </p:nvPr>
        </p:nvSpPr>
        <p:spPr>
          <a:xfrm>
            <a:off x="457200" y="1676400"/>
            <a:ext cx="8229600" cy="4449763"/>
          </a:xfrm>
        </p:spPr>
        <p:txBody>
          <a:bodyPr/>
          <a:lstStyle/>
          <a:p>
            <a:r>
              <a:rPr lang="en-US" dirty="0"/>
              <a:t>Clarification</a:t>
            </a:r>
          </a:p>
          <a:p>
            <a:pPr lvl="1"/>
            <a:r>
              <a:rPr lang="en-US" dirty="0"/>
              <a:t>Just as for continued accreditation, the lab must direct PTP to provide all relevant PT study data to AB in support of initial accreditation.</a:t>
            </a:r>
          </a:p>
        </p:txBody>
      </p:sp>
    </p:spTree>
    <p:extLst>
      <p:ext uri="{BB962C8B-B14F-4D97-AF65-F5344CB8AC3E}">
        <p14:creationId xmlns:p14="http://schemas.microsoft.com/office/powerpoint/2010/main" val="3757771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 Reporting</a:t>
            </a:r>
          </a:p>
        </p:txBody>
      </p:sp>
      <p:sp>
        <p:nvSpPr>
          <p:cNvPr id="3" name="Content Placeholder 2"/>
          <p:cNvSpPr>
            <a:spLocks noGrp="1"/>
          </p:cNvSpPr>
          <p:nvPr>
            <p:ph idx="1"/>
          </p:nvPr>
        </p:nvSpPr>
        <p:spPr>
          <a:xfrm>
            <a:off x="457200" y="1417638"/>
            <a:ext cx="8229600" cy="4708525"/>
          </a:xfrm>
        </p:spPr>
        <p:txBody>
          <a:bodyPr/>
          <a:lstStyle/>
          <a:p>
            <a:r>
              <a:rPr lang="en-US" dirty="0"/>
              <a:t>New Requirements</a:t>
            </a:r>
          </a:p>
          <a:p>
            <a:pPr lvl="1"/>
            <a:r>
              <a:rPr lang="en-US" dirty="0"/>
              <a:t>Report PT result to ensure a clear match between the FoPT and the corresponding field of accreditation.</a:t>
            </a:r>
          </a:p>
          <a:p>
            <a:pPr lvl="1"/>
            <a:r>
              <a:rPr lang="en-US" dirty="0"/>
              <a:t>Radiochemistry results:</a:t>
            </a:r>
          </a:p>
          <a:p>
            <a:pPr lvl="2"/>
            <a:r>
              <a:rPr lang="en-US" dirty="0"/>
              <a:t>report as measured including zero, negative, and positive results – no “less than” values.</a:t>
            </a:r>
          </a:p>
          <a:p>
            <a:pPr lvl="2"/>
            <a:r>
              <a:rPr lang="en-US" dirty="0"/>
              <a:t>report in association with the measurement uncertainty appropriate to the program.</a:t>
            </a:r>
          </a:p>
          <a:p>
            <a:pPr marL="914400" lvl="2" indent="0">
              <a:buNone/>
            </a:pPr>
            <a:r>
              <a:rPr lang="en-US" dirty="0"/>
              <a:t> </a:t>
            </a:r>
          </a:p>
        </p:txBody>
      </p:sp>
    </p:spTree>
    <p:extLst>
      <p:ext uri="{BB962C8B-B14F-4D97-AF65-F5344CB8AC3E}">
        <p14:creationId xmlns:p14="http://schemas.microsoft.com/office/powerpoint/2010/main" val="40374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 PTRL</a:t>
            </a:r>
          </a:p>
        </p:txBody>
      </p:sp>
      <p:sp>
        <p:nvSpPr>
          <p:cNvPr id="3" name="Content Placeholder 2"/>
          <p:cNvSpPr>
            <a:spLocks noGrp="1"/>
          </p:cNvSpPr>
          <p:nvPr>
            <p:ph idx="1"/>
          </p:nvPr>
        </p:nvSpPr>
        <p:spPr>
          <a:xfrm>
            <a:off x="457200" y="1600200"/>
            <a:ext cx="8229600" cy="4525963"/>
          </a:xfrm>
        </p:spPr>
        <p:txBody>
          <a:bodyPr/>
          <a:lstStyle/>
          <a:p>
            <a:r>
              <a:rPr lang="en-US" dirty="0"/>
              <a:t>Revised Requirement</a:t>
            </a:r>
          </a:p>
          <a:p>
            <a:pPr lvl="1"/>
            <a:r>
              <a:rPr lang="en-US" dirty="0"/>
              <a:t>Report result to the PTRL as established by the TNI FoPT tables, or the lab LOQ if lower.</a:t>
            </a:r>
          </a:p>
          <a:p>
            <a:pPr marL="457200" lvl="1" indent="0">
              <a:buNone/>
            </a:pPr>
            <a:endParaRPr lang="en-US" dirty="0"/>
          </a:p>
          <a:p>
            <a:pPr marL="0" lvl="1" indent="0" algn="ctr">
              <a:buNone/>
            </a:pPr>
            <a:r>
              <a:rPr lang="en-US" b="1" i="1" dirty="0"/>
              <a:t>This was a major stumbling block for the implementation of the 2009 TNI standard.</a:t>
            </a:r>
          </a:p>
          <a:p>
            <a:pPr lvl="1"/>
            <a:endParaRPr lang="en-US" dirty="0"/>
          </a:p>
          <a:p>
            <a:pPr lvl="1"/>
            <a:r>
              <a:rPr lang="en-US" dirty="0"/>
              <a:t>PTRL shall not be adjusted for sample amount used or percent moisture.</a:t>
            </a:r>
          </a:p>
        </p:txBody>
      </p:sp>
    </p:spTree>
    <p:extLst>
      <p:ext uri="{BB962C8B-B14F-4D97-AF65-F5344CB8AC3E}">
        <p14:creationId xmlns:p14="http://schemas.microsoft.com/office/powerpoint/2010/main" val="2149697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Testing Reporting Limit (PTRL)</a:t>
            </a:r>
          </a:p>
        </p:txBody>
      </p:sp>
      <p:sp>
        <p:nvSpPr>
          <p:cNvPr id="3" name="Content Placeholder 2"/>
          <p:cNvSpPr>
            <a:spLocks noGrp="1"/>
          </p:cNvSpPr>
          <p:nvPr>
            <p:ph idx="1"/>
          </p:nvPr>
        </p:nvSpPr>
        <p:spPr>
          <a:xfrm>
            <a:off x="108155" y="1417638"/>
            <a:ext cx="8610600" cy="4221162"/>
          </a:xfrm>
        </p:spPr>
        <p:txBody>
          <a:bodyPr/>
          <a:lstStyle/>
          <a:p>
            <a:pPr lvl="1"/>
            <a:r>
              <a:rPr lang="en-US" dirty="0"/>
              <a:t>Definition: A statistically derived value that represents the lowest acceptable concentration for an analyte in a PT sample, if the analyte is spiked into the PT sample.</a:t>
            </a:r>
          </a:p>
          <a:p>
            <a:pPr lvl="1"/>
            <a:r>
              <a:rPr lang="en-US" i="1" dirty="0"/>
              <a:t>i.e.</a:t>
            </a:r>
            <a:r>
              <a:rPr lang="en-US" dirty="0"/>
              <a:t> the lowest acceptance limit for an analyte when the analyte is spiked at the lowest concentration allowed.</a:t>
            </a:r>
          </a:p>
          <a:p>
            <a:pPr lvl="1"/>
            <a:r>
              <a:rPr lang="en-US" dirty="0"/>
              <a:t>Acceptance criteria and concentration ranges are all defined by the FoPT tables.</a:t>
            </a:r>
          </a:p>
        </p:txBody>
      </p:sp>
      <p:sp>
        <p:nvSpPr>
          <p:cNvPr id="4" name="TextBox 3">
            <a:extLst>
              <a:ext uri="{FF2B5EF4-FFF2-40B4-BE49-F238E27FC236}">
                <a16:creationId xmlns:a16="http://schemas.microsoft.com/office/drawing/2014/main" id="{0986965A-ED24-4575-BC14-7BC5AC683320}"/>
              </a:ext>
            </a:extLst>
          </p:cNvPr>
          <p:cNvSpPr txBox="1"/>
          <p:nvPr/>
        </p:nvSpPr>
        <p:spPr>
          <a:xfrm>
            <a:off x="1676400" y="5867400"/>
            <a:ext cx="4191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t>Only important for organics</a:t>
            </a:r>
          </a:p>
        </p:txBody>
      </p:sp>
    </p:spTree>
    <p:extLst>
      <p:ext uri="{BB962C8B-B14F-4D97-AF65-F5344CB8AC3E}">
        <p14:creationId xmlns:p14="http://schemas.microsoft.com/office/powerpoint/2010/main" val="875598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Testing Reporting Limit (PTRL) Example</a:t>
            </a:r>
          </a:p>
        </p:txBody>
      </p:sp>
      <p:sp>
        <p:nvSpPr>
          <p:cNvPr id="3" name="Content Placeholder 2"/>
          <p:cNvSpPr>
            <a:spLocks noGrp="1"/>
          </p:cNvSpPr>
          <p:nvPr>
            <p:ph idx="1"/>
          </p:nvPr>
        </p:nvSpPr>
        <p:spPr>
          <a:xfrm>
            <a:off x="304800" y="1752600"/>
            <a:ext cx="8610600" cy="4495800"/>
          </a:xfrm>
        </p:spPr>
        <p:txBody>
          <a:bodyPr/>
          <a:lstStyle/>
          <a:p>
            <a:r>
              <a:rPr lang="en-US" dirty="0"/>
              <a:t>Example: Benzene in Drinking Water</a:t>
            </a:r>
          </a:p>
          <a:p>
            <a:pPr lvl="1"/>
            <a:r>
              <a:rPr lang="en-US" dirty="0"/>
              <a:t>Lowest spike concentration:  2 ug/L</a:t>
            </a:r>
          </a:p>
          <a:p>
            <a:pPr lvl="1"/>
            <a:r>
              <a:rPr lang="en-US" dirty="0"/>
              <a:t>Acceptance criteria:  +/- 40%</a:t>
            </a:r>
          </a:p>
          <a:p>
            <a:pPr lvl="1"/>
            <a:r>
              <a:rPr lang="en-US" dirty="0"/>
              <a:t>Acceptance limits:  </a:t>
            </a:r>
            <a:r>
              <a:rPr lang="en-US" b="1" dirty="0"/>
              <a:t>1.2</a:t>
            </a:r>
            <a:r>
              <a:rPr lang="en-US" dirty="0"/>
              <a:t> to 2.8 ug/L</a:t>
            </a:r>
          </a:p>
          <a:p>
            <a:pPr lvl="1"/>
            <a:r>
              <a:rPr lang="en-US" dirty="0"/>
              <a:t>PTRL = 1.2 ug/L</a:t>
            </a:r>
          </a:p>
        </p:txBody>
      </p:sp>
      <p:sp>
        <p:nvSpPr>
          <p:cNvPr id="4" name="TextBox 3">
            <a:extLst>
              <a:ext uri="{FF2B5EF4-FFF2-40B4-BE49-F238E27FC236}">
                <a16:creationId xmlns:a16="http://schemas.microsoft.com/office/drawing/2014/main" id="{A3DFB984-75CD-48C6-A118-7EA56A6B5BA2}"/>
              </a:ext>
            </a:extLst>
          </p:cNvPr>
          <p:cNvSpPr txBox="1"/>
          <p:nvPr/>
        </p:nvSpPr>
        <p:spPr>
          <a:xfrm>
            <a:off x="609600" y="4953000"/>
            <a:ext cx="70866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t>Ethyl benzene could be 20 </a:t>
            </a:r>
            <a:r>
              <a:rPr lang="en-US" sz="2400" dirty="0" err="1"/>
              <a:t>ug</a:t>
            </a:r>
            <a:r>
              <a:rPr lang="en-US" sz="2400" dirty="0"/>
              <a:t>/L</a:t>
            </a:r>
            <a:r>
              <a:rPr lang="en-US" dirty="0"/>
              <a:t>. </a:t>
            </a:r>
            <a:r>
              <a:rPr lang="en-US" sz="2400" dirty="0"/>
              <a:t>PT Provider must ensure benzene is not present at 0.6 </a:t>
            </a:r>
            <a:r>
              <a:rPr lang="en-US" sz="2400" dirty="0" err="1"/>
              <a:t>ug</a:t>
            </a:r>
            <a:r>
              <a:rPr lang="en-US" sz="2400" dirty="0"/>
              <a:t>/L if not spiked</a:t>
            </a:r>
          </a:p>
        </p:txBody>
      </p:sp>
    </p:spTree>
    <p:extLst>
      <p:ext uri="{BB962C8B-B14F-4D97-AF65-F5344CB8AC3E}">
        <p14:creationId xmlns:p14="http://schemas.microsoft.com/office/powerpoint/2010/main" val="283735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C202-D685-48DA-816B-632F66913008}"/>
              </a:ext>
            </a:extLst>
          </p:cNvPr>
          <p:cNvSpPr>
            <a:spLocks noGrp="1"/>
          </p:cNvSpPr>
          <p:nvPr>
            <p:ph type="title"/>
          </p:nvPr>
        </p:nvSpPr>
        <p:spPr>
          <a:xfrm>
            <a:off x="1752600" y="274638"/>
            <a:ext cx="6934200" cy="1020762"/>
          </a:xfrm>
        </p:spPr>
        <p:txBody>
          <a:bodyPr/>
          <a:lstStyle/>
          <a:p>
            <a:r>
              <a:rPr lang="en-US" dirty="0"/>
              <a:t>The 2016 TNI Standard, Rev 2.1</a:t>
            </a:r>
          </a:p>
        </p:txBody>
      </p:sp>
      <p:sp>
        <p:nvSpPr>
          <p:cNvPr id="3" name="Content Placeholder 2">
            <a:extLst>
              <a:ext uri="{FF2B5EF4-FFF2-40B4-BE49-F238E27FC236}">
                <a16:creationId xmlns:a16="http://schemas.microsoft.com/office/drawing/2014/main" id="{8648C229-09BA-4E17-A8F5-716B066BA4D2}"/>
              </a:ext>
            </a:extLst>
          </p:cNvPr>
          <p:cNvSpPr>
            <a:spLocks noGrp="1"/>
          </p:cNvSpPr>
          <p:nvPr>
            <p:ph idx="1"/>
          </p:nvPr>
        </p:nvSpPr>
        <p:spPr>
          <a:xfrm>
            <a:off x="381000" y="1295400"/>
            <a:ext cx="8229600" cy="4525963"/>
          </a:xfrm>
        </p:spPr>
        <p:txBody>
          <a:bodyPr/>
          <a:lstStyle/>
          <a:p>
            <a:r>
              <a:rPr lang="en-US" sz="2800" dirty="0"/>
              <a:t>Finalized on November 1, 2017</a:t>
            </a:r>
          </a:p>
          <a:p>
            <a:pPr lvl="1"/>
            <a:r>
              <a:rPr lang="en-US" sz="2400" dirty="0"/>
              <a:t>Editorial corrections to PT module</a:t>
            </a:r>
          </a:p>
          <a:p>
            <a:pPr lvl="1"/>
            <a:r>
              <a:rPr lang="en-US" sz="2400" dirty="0"/>
              <a:t>Editorial and technical corrections to Chemistry module</a:t>
            </a:r>
          </a:p>
          <a:p>
            <a:r>
              <a:rPr lang="en-US" sz="2800" dirty="0"/>
              <a:t>NELAP Accreditation Council will likely adopt in the May-June time frame with a one-year implementation date</a:t>
            </a:r>
          </a:p>
          <a:p>
            <a:r>
              <a:rPr lang="en-US" sz="2800" dirty="0"/>
              <a:t>Texas will adopt by reference on the implementation date</a:t>
            </a:r>
          </a:p>
        </p:txBody>
      </p:sp>
    </p:spTree>
    <p:extLst>
      <p:ext uri="{BB962C8B-B14F-4D97-AF65-F5344CB8AC3E}">
        <p14:creationId xmlns:p14="http://schemas.microsoft.com/office/powerpoint/2010/main" val="2256597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to the PTRL</a:t>
            </a:r>
          </a:p>
        </p:txBody>
      </p:sp>
      <p:sp>
        <p:nvSpPr>
          <p:cNvPr id="3" name="Content Placeholder 2"/>
          <p:cNvSpPr>
            <a:spLocks noGrp="1"/>
          </p:cNvSpPr>
          <p:nvPr>
            <p:ph idx="1"/>
          </p:nvPr>
        </p:nvSpPr>
        <p:spPr>
          <a:xfrm>
            <a:off x="304800" y="1600200"/>
            <a:ext cx="8610600" cy="4648200"/>
          </a:xfrm>
        </p:spPr>
        <p:txBody>
          <a:bodyPr/>
          <a:lstStyle/>
          <a:p>
            <a:r>
              <a:rPr lang="en-US" dirty="0"/>
              <a:t>How do you report to the PTRL?</a:t>
            </a:r>
          </a:p>
          <a:p>
            <a:pPr lvl="1"/>
            <a:r>
              <a:rPr lang="en-US" dirty="0"/>
              <a:t>That depends on the analytical result obtained.</a:t>
            </a:r>
          </a:p>
          <a:p>
            <a:pPr lvl="2"/>
            <a:r>
              <a:rPr lang="en-US" dirty="0"/>
              <a:t>Numeric value at or above the PTRL</a:t>
            </a:r>
          </a:p>
          <a:p>
            <a:pPr lvl="2"/>
            <a:r>
              <a:rPr lang="en-US" dirty="0"/>
              <a:t>Numeric value below the PTRL</a:t>
            </a:r>
          </a:p>
          <a:p>
            <a:pPr lvl="2"/>
            <a:r>
              <a:rPr lang="en-US" dirty="0"/>
              <a:t>A “non-detect”</a:t>
            </a:r>
          </a:p>
        </p:txBody>
      </p:sp>
    </p:spTree>
    <p:extLst>
      <p:ext uri="{BB962C8B-B14F-4D97-AF65-F5344CB8AC3E}">
        <p14:creationId xmlns:p14="http://schemas.microsoft.com/office/powerpoint/2010/main" val="1279185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Value above PTRL</a:t>
            </a:r>
          </a:p>
        </p:txBody>
      </p:sp>
      <p:sp>
        <p:nvSpPr>
          <p:cNvPr id="3" name="Content Placeholder 2"/>
          <p:cNvSpPr>
            <a:spLocks noGrp="1"/>
          </p:cNvSpPr>
          <p:nvPr>
            <p:ph idx="1"/>
          </p:nvPr>
        </p:nvSpPr>
        <p:spPr>
          <a:xfrm>
            <a:off x="304800" y="1600200"/>
            <a:ext cx="8610600" cy="4648200"/>
          </a:xfrm>
        </p:spPr>
        <p:txBody>
          <a:bodyPr/>
          <a:lstStyle/>
          <a:p>
            <a:r>
              <a:rPr lang="en-US" dirty="0"/>
              <a:t>Report the numeric value obtained, even if it is below the laboratory’s established LOQ.</a:t>
            </a:r>
          </a:p>
          <a:p>
            <a:endParaRPr lang="en-US" sz="1200" dirty="0"/>
          </a:p>
          <a:p>
            <a:r>
              <a:rPr lang="en-US" dirty="0"/>
              <a:t>The standard provides the following allowances:</a:t>
            </a:r>
          </a:p>
          <a:p>
            <a:pPr lvl="1"/>
            <a:r>
              <a:rPr lang="en-US" dirty="0"/>
              <a:t>If PT result is below the LOQ, the lab may:</a:t>
            </a:r>
          </a:p>
          <a:p>
            <a:pPr lvl="2"/>
            <a:r>
              <a:rPr lang="en-US" dirty="0"/>
              <a:t>rescale calibration curve to bracket result, or</a:t>
            </a:r>
          </a:p>
          <a:p>
            <a:pPr lvl="2"/>
            <a:r>
              <a:rPr lang="en-US" dirty="0"/>
              <a:t>report the result without qualification</a:t>
            </a:r>
          </a:p>
          <a:p>
            <a:pPr marL="914400" lvl="2" indent="0">
              <a:buNone/>
            </a:pPr>
            <a:endParaRPr lang="en-US" dirty="0"/>
          </a:p>
          <a:p>
            <a:pPr lvl="2"/>
            <a:endParaRPr lang="en-US" dirty="0"/>
          </a:p>
        </p:txBody>
      </p:sp>
    </p:spTree>
    <p:extLst>
      <p:ext uri="{BB962C8B-B14F-4D97-AF65-F5344CB8AC3E}">
        <p14:creationId xmlns:p14="http://schemas.microsoft.com/office/powerpoint/2010/main" val="2994414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value below the PTRL</a:t>
            </a:r>
          </a:p>
        </p:txBody>
      </p:sp>
      <p:sp>
        <p:nvSpPr>
          <p:cNvPr id="3" name="Content Placeholder 2"/>
          <p:cNvSpPr>
            <a:spLocks noGrp="1"/>
          </p:cNvSpPr>
          <p:nvPr>
            <p:ph idx="1"/>
          </p:nvPr>
        </p:nvSpPr>
        <p:spPr>
          <a:xfrm>
            <a:off x="304800" y="1600200"/>
            <a:ext cx="8610600" cy="4648200"/>
          </a:xfrm>
        </p:spPr>
        <p:txBody>
          <a:bodyPr/>
          <a:lstStyle/>
          <a:p>
            <a:r>
              <a:rPr lang="en-US" dirty="0"/>
              <a:t>Report one of the following:</a:t>
            </a:r>
          </a:p>
          <a:p>
            <a:pPr lvl="1"/>
            <a:r>
              <a:rPr lang="en-US" dirty="0"/>
              <a:t>&lt; PTRL, or</a:t>
            </a:r>
          </a:p>
          <a:p>
            <a:pPr lvl="1"/>
            <a:r>
              <a:rPr lang="en-US" dirty="0"/>
              <a:t>the numeric value obtained, if the numeric value is between the lab’s LOQ and the PTRL, or</a:t>
            </a:r>
          </a:p>
          <a:p>
            <a:pPr lvl="1"/>
            <a:r>
              <a:rPr lang="en-US" dirty="0"/>
              <a:t>&lt; LOQ, if the numeric value is below the LOQ and PTRL</a:t>
            </a:r>
          </a:p>
          <a:p>
            <a:pPr lvl="2"/>
            <a:endParaRPr lang="en-US" dirty="0"/>
          </a:p>
        </p:txBody>
      </p:sp>
      <p:sp>
        <p:nvSpPr>
          <p:cNvPr id="4" name="TextBox 3">
            <a:extLst>
              <a:ext uri="{FF2B5EF4-FFF2-40B4-BE49-F238E27FC236}">
                <a16:creationId xmlns:a16="http://schemas.microsoft.com/office/drawing/2014/main" id="{0897D989-15FC-4EC0-AD94-651BC3B50ECD}"/>
              </a:ext>
            </a:extLst>
          </p:cNvPr>
          <p:cNvSpPr txBox="1"/>
          <p:nvPr/>
        </p:nvSpPr>
        <p:spPr>
          <a:xfrm>
            <a:off x="1143000" y="4800600"/>
            <a:ext cx="5638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t>Do not report ND, Not Detected!</a:t>
            </a:r>
          </a:p>
        </p:txBody>
      </p:sp>
    </p:spTree>
    <p:extLst>
      <p:ext uri="{BB962C8B-B14F-4D97-AF65-F5344CB8AC3E}">
        <p14:creationId xmlns:p14="http://schemas.microsoft.com/office/powerpoint/2010/main" val="3201466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Detected Results</a:t>
            </a:r>
          </a:p>
        </p:txBody>
      </p:sp>
      <p:sp>
        <p:nvSpPr>
          <p:cNvPr id="3" name="Content Placeholder 2"/>
          <p:cNvSpPr>
            <a:spLocks noGrp="1"/>
          </p:cNvSpPr>
          <p:nvPr>
            <p:ph idx="1"/>
          </p:nvPr>
        </p:nvSpPr>
        <p:spPr>
          <a:xfrm>
            <a:off x="304800" y="1600200"/>
            <a:ext cx="8610600" cy="4648200"/>
          </a:xfrm>
        </p:spPr>
        <p:txBody>
          <a:bodyPr/>
          <a:lstStyle/>
          <a:p>
            <a:r>
              <a:rPr lang="en-US" dirty="0"/>
              <a:t>Report one of the following:</a:t>
            </a:r>
          </a:p>
          <a:p>
            <a:pPr lvl="1"/>
            <a:r>
              <a:rPr lang="en-US" dirty="0"/>
              <a:t>&lt; PTRL, or</a:t>
            </a:r>
          </a:p>
          <a:p>
            <a:pPr lvl="1"/>
            <a:r>
              <a:rPr lang="en-US" dirty="0"/>
              <a:t>&lt; LOQ</a:t>
            </a:r>
          </a:p>
          <a:p>
            <a:pPr lvl="2"/>
            <a:endParaRPr lang="en-US" dirty="0"/>
          </a:p>
          <a:p>
            <a:pPr lvl="2"/>
            <a:endParaRPr lang="en-US" dirty="0"/>
          </a:p>
          <a:p>
            <a:pPr lvl="2"/>
            <a:endParaRPr lang="en-US" dirty="0"/>
          </a:p>
        </p:txBody>
      </p:sp>
      <p:sp>
        <p:nvSpPr>
          <p:cNvPr id="6" name="Rectangle 5"/>
          <p:cNvSpPr/>
          <p:nvPr/>
        </p:nvSpPr>
        <p:spPr bwMode="auto">
          <a:xfrm>
            <a:off x="762000" y="3924300"/>
            <a:ext cx="7010400" cy="2057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2400" dirty="0"/>
              <a:t>NOTE: If the lab’s LOQ is greater than the PTRL and the lab chooses to report a value of &lt; LOQ and the analyte is present above the PTRL, the result will be scored as “Not Acceptable” by the PT Provider.</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Optima" pitchFamily="34" charset="0"/>
            </a:endParaRPr>
          </a:p>
        </p:txBody>
      </p:sp>
    </p:spTree>
    <p:extLst>
      <p:ext uri="{BB962C8B-B14F-4D97-AF65-F5344CB8AC3E}">
        <p14:creationId xmlns:p14="http://schemas.microsoft.com/office/powerpoint/2010/main" val="203382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600200" y="274638"/>
            <a:ext cx="7315200" cy="1143000"/>
          </a:xfrm>
        </p:spPr>
        <p:txBody>
          <a:bodyPr/>
          <a:lstStyle/>
          <a:p>
            <a:r>
              <a:rPr lang="en-US" dirty="0"/>
              <a:t>Evaluation of Results – Measured Concentration &lt; LOQ and &gt; PTRL</a:t>
            </a:r>
          </a:p>
        </p:txBody>
      </p:sp>
      <p:sp>
        <p:nvSpPr>
          <p:cNvPr id="12" name="TextBox 11"/>
          <p:cNvSpPr txBox="1">
            <a:spLocks noChangeArrowheads="1"/>
          </p:cNvSpPr>
          <p:nvPr/>
        </p:nvSpPr>
        <p:spPr bwMode="auto">
          <a:xfrm>
            <a:off x="457200" y="1447135"/>
            <a:ext cx="7341800" cy="4832092"/>
          </a:xfrm>
          <a:prstGeom prst="rect">
            <a:avLst/>
          </a:prstGeom>
          <a:noFill/>
          <a:ln w="9525">
            <a:noFill/>
            <a:miter lim="800000"/>
            <a:headEnd/>
            <a:tailEnd/>
          </a:ln>
        </p:spPr>
        <p:txBody>
          <a:bodyPr wrap="square">
            <a:spAutoFit/>
          </a:bodyPr>
          <a:lstStyle/>
          <a:p>
            <a:r>
              <a:rPr lang="en-US" sz="2800" u="sng" dirty="0">
                <a:latin typeface="Calibri" pitchFamily="34" charset="0"/>
              </a:rPr>
              <a:t>Example: Benzene (ug/L)</a:t>
            </a:r>
          </a:p>
          <a:p>
            <a:r>
              <a:rPr lang="en-US" sz="2800" dirty="0">
                <a:latin typeface="Calibri" pitchFamily="34" charset="0"/>
              </a:rPr>
              <a:t>Spike concentration = 2.20</a:t>
            </a:r>
          </a:p>
          <a:p>
            <a:r>
              <a:rPr lang="en-US" sz="2800" dirty="0">
                <a:latin typeface="Calibri" pitchFamily="34" charset="0"/>
              </a:rPr>
              <a:t>Acceptance Limits = 1.32 – 3.08</a:t>
            </a:r>
          </a:p>
          <a:p>
            <a:r>
              <a:rPr lang="en-US" sz="2800" dirty="0">
                <a:latin typeface="Calibri" pitchFamily="34" charset="0"/>
              </a:rPr>
              <a:t>LOQ = 2.0		</a:t>
            </a:r>
          </a:p>
          <a:p>
            <a:r>
              <a:rPr lang="en-US" sz="2800" dirty="0">
                <a:latin typeface="Calibri" pitchFamily="34" charset="0"/>
              </a:rPr>
              <a:t>PTRL = 1.2		</a:t>
            </a:r>
          </a:p>
          <a:p>
            <a:endParaRPr lang="en-US" sz="2800" dirty="0">
              <a:latin typeface="Calibri" pitchFamily="34" charset="0"/>
            </a:endParaRPr>
          </a:p>
          <a:p>
            <a:r>
              <a:rPr lang="en-US" sz="2800" u="sng" dirty="0">
                <a:latin typeface="Calibri" pitchFamily="34" charset="0"/>
              </a:rPr>
              <a:t>Lab reports &lt; 2.0</a:t>
            </a:r>
            <a:r>
              <a:rPr lang="en-US" sz="2800" dirty="0">
                <a:latin typeface="Calibri" pitchFamily="34" charset="0"/>
              </a:rPr>
              <a:t>		</a:t>
            </a:r>
            <a:r>
              <a:rPr lang="en-US" sz="2800" u="sng" dirty="0">
                <a:latin typeface="Calibri" pitchFamily="34" charset="0"/>
              </a:rPr>
              <a:t>Lab reports 1.85</a:t>
            </a:r>
          </a:p>
          <a:p>
            <a:r>
              <a:rPr lang="en-US" sz="2800" dirty="0">
                <a:solidFill>
                  <a:srgbClr val="FF0000"/>
                </a:solidFill>
                <a:latin typeface="Calibri" pitchFamily="34" charset="0"/>
              </a:rPr>
              <a:t>Unacceptable  </a:t>
            </a:r>
            <a:r>
              <a:rPr lang="en-US" sz="2800" dirty="0">
                <a:latin typeface="Calibri" pitchFamily="34" charset="0"/>
              </a:rPr>
              <a:t>		Acceptable</a:t>
            </a:r>
          </a:p>
          <a:p>
            <a:endParaRPr lang="en-US" sz="2800" dirty="0">
              <a:latin typeface="Calibri" pitchFamily="34" charset="0"/>
            </a:endParaRPr>
          </a:p>
          <a:p>
            <a:pPr algn="ctr"/>
            <a:r>
              <a:rPr lang="en-US" sz="2800" b="1" i="1" dirty="0">
                <a:latin typeface="Calibri" pitchFamily="34" charset="0"/>
              </a:rPr>
              <a:t>2016 standard requires that you evaluate and report all PTs to the PTRL</a:t>
            </a:r>
            <a:endParaRPr lang="en-US" b="1" i="1" dirty="0">
              <a:latin typeface="Calibri" pitchFamily="34" charset="0"/>
            </a:endParaRPr>
          </a:p>
        </p:txBody>
      </p:sp>
      <p:sp>
        <p:nvSpPr>
          <p:cNvPr id="4" name="Rectangle 3"/>
          <p:cNvSpPr/>
          <p:nvPr/>
        </p:nvSpPr>
        <p:spPr bwMode="auto">
          <a:xfrm>
            <a:off x="3810000" y="2971800"/>
            <a:ext cx="2667000" cy="6096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Lab result =</a:t>
            </a:r>
            <a:r>
              <a:rPr kumimoji="0" lang="en-US" sz="2800" b="0" i="0" u="none" strike="noStrike" cap="none" normalizeH="0" dirty="0">
                <a:ln>
                  <a:noFill/>
                </a:ln>
                <a:solidFill>
                  <a:schemeClr val="tx1"/>
                </a:solidFill>
                <a:effectLst/>
                <a:latin typeface="Calibri" panose="020F0502020204030204" pitchFamily="34" charset="0"/>
              </a:rPr>
              <a:t> 1.85</a:t>
            </a:r>
            <a:endParaRPr kumimoji="0" lang="en-US" sz="2800" b="0"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0256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0" y="274638"/>
            <a:ext cx="7391400" cy="1143000"/>
          </a:xfrm>
        </p:spPr>
        <p:txBody>
          <a:bodyPr/>
          <a:lstStyle/>
          <a:p>
            <a:r>
              <a:rPr lang="en-US" dirty="0"/>
              <a:t>Evaluation of Results - Measured Concentration &gt; LOQ and &lt; PTRL</a:t>
            </a:r>
          </a:p>
        </p:txBody>
      </p:sp>
      <p:sp>
        <p:nvSpPr>
          <p:cNvPr id="12" name="TextBox 11"/>
          <p:cNvSpPr txBox="1">
            <a:spLocks noChangeArrowheads="1"/>
          </p:cNvSpPr>
          <p:nvPr/>
        </p:nvSpPr>
        <p:spPr bwMode="auto">
          <a:xfrm>
            <a:off x="533400" y="1676400"/>
            <a:ext cx="7341800" cy="4401205"/>
          </a:xfrm>
          <a:prstGeom prst="rect">
            <a:avLst/>
          </a:prstGeom>
          <a:noFill/>
          <a:ln w="9525">
            <a:noFill/>
            <a:miter lim="800000"/>
            <a:headEnd/>
            <a:tailEnd/>
          </a:ln>
        </p:spPr>
        <p:txBody>
          <a:bodyPr wrap="square">
            <a:spAutoFit/>
          </a:bodyPr>
          <a:lstStyle/>
          <a:p>
            <a:r>
              <a:rPr lang="en-US" sz="2800" u="sng" dirty="0">
                <a:latin typeface="Calibri" pitchFamily="34" charset="0"/>
              </a:rPr>
              <a:t>Example: Benzene (ug/L)</a:t>
            </a:r>
          </a:p>
          <a:p>
            <a:r>
              <a:rPr lang="en-US" sz="2800" dirty="0">
                <a:latin typeface="Calibri" pitchFamily="34" charset="0"/>
              </a:rPr>
              <a:t>Spike concentration = 0</a:t>
            </a:r>
          </a:p>
          <a:p>
            <a:r>
              <a:rPr lang="en-US" sz="2800" dirty="0">
                <a:latin typeface="Calibri" pitchFamily="34" charset="0"/>
              </a:rPr>
              <a:t>Acceptance Limits – n/a</a:t>
            </a:r>
          </a:p>
          <a:p>
            <a:r>
              <a:rPr lang="en-US" sz="2800" dirty="0">
                <a:latin typeface="Calibri" pitchFamily="34" charset="0"/>
              </a:rPr>
              <a:t>LOQ = 0.5		</a:t>
            </a:r>
          </a:p>
          <a:p>
            <a:r>
              <a:rPr lang="en-US" sz="2800" dirty="0">
                <a:latin typeface="Calibri" pitchFamily="34" charset="0"/>
              </a:rPr>
              <a:t>PTRL = 1.2		</a:t>
            </a:r>
          </a:p>
          <a:p>
            <a:endParaRPr lang="en-US" sz="2800" dirty="0">
              <a:latin typeface="Calibri" pitchFamily="34" charset="0"/>
            </a:endParaRPr>
          </a:p>
          <a:p>
            <a:r>
              <a:rPr lang="en-US" sz="2800" u="sng" dirty="0">
                <a:latin typeface="Calibri" pitchFamily="34" charset="0"/>
              </a:rPr>
              <a:t>Lab reports 0.55</a:t>
            </a:r>
            <a:r>
              <a:rPr lang="en-US" sz="2800" dirty="0">
                <a:latin typeface="Calibri" pitchFamily="34" charset="0"/>
              </a:rPr>
              <a:t>		</a:t>
            </a:r>
            <a:r>
              <a:rPr lang="en-US" sz="2800" u="sng" dirty="0">
                <a:latin typeface="Calibri" pitchFamily="34" charset="0"/>
              </a:rPr>
              <a:t>Lab reports &lt; 1.2</a:t>
            </a:r>
          </a:p>
          <a:p>
            <a:r>
              <a:rPr lang="en-US" sz="2800" dirty="0">
                <a:latin typeface="Calibri" pitchFamily="34" charset="0"/>
              </a:rPr>
              <a:t>Acceptable  			Acceptable</a:t>
            </a:r>
          </a:p>
          <a:p>
            <a:endParaRPr lang="en-US" sz="2800" dirty="0">
              <a:latin typeface="Calibri" pitchFamily="34" charset="0"/>
            </a:endParaRPr>
          </a:p>
          <a:p>
            <a:r>
              <a:rPr lang="en-US" sz="2800" dirty="0">
                <a:latin typeface="Calibri" pitchFamily="34" charset="0"/>
              </a:rPr>
              <a:t>			</a:t>
            </a:r>
            <a:endParaRPr lang="en-US" dirty="0">
              <a:latin typeface="Calibri" pitchFamily="34" charset="0"/>
            </a:endParaRPr>
          </a:p>
        </p:txBody>
      </p:sp>
      <p:sp>
        <p:nvSpPr>
          <p:cNvPr id="4" name="Rectangle 3"/>
          <p:cNvSpPr/>
          <p:nvPr/>
        </p:nvSpPr>
        <p:spPr bwMode="auto">
          <a:xfrm>
            <a:off x="4495800" y="3124200"/>
            <a:ext cx="2667000" cy="6096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Lab result = 0.55</a:t>
            </a:r>
          </a:p>
        </p:txBody>
      </p:sp>
    </p:spTree>
    <p:extLst>
      <p:ext uri="{BB962C8B-B14F-4D97-AF65-F5344CB8AC3E}">
        <p14:creationId xmlns:p14="http://schemas.microsoft.com/office/powerpoint/2010/main" val="34151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057400" y="274638"/>
            <a:ext cx="6858000" cy="1143000"/>
          </a:xfrm>
        </p:spPr>
        <p:txBody>
          <a:bodyPr/>
          <a:lstStyle/>
          <a:p>
            <a:r>
              <a:rPr lang="en-US" dirty="0"/>
              <a:t>Evaluation of Results - Measured Concentration = ND</a:t>
            </a:r>
          </a:p>
        </p:txBody>
      </p:sp>
      <p:sp>
        <p:nvSpPr>
          <p:cNvPr id="12" name="TextBox 11"/>
          <p:cNvSpPr txBox="1">
            <a:spLocks noChangeArrowheads="1"/>
          </p:cNvSpPr>
          <p:nvPr/>
        </p:nvSpPr>
        <p:spPr bwMode="auto">
          <a:xfrm>
            <a:off x="533400" y="1752600"/>
            <a:ext cx="7341800" cy="3970318"/>
          </a:xfrm>
          <a:prstGeom prst="rect">
            <a:avLst/>
          </a:prstGeom>
          <a:noFill/>
          <a:ln w="9525">
            <a:noFill/>
            <a:miter lim="800000"/>
            <a:headEnd/>
            <a:tailEnd/>
          </a:ln>
        </p:spPr>
        <p:txBody>
          <a:bodyPr wrap="square">
            <a:spAutoFit/>
          </a:bodyPr>
          <a:lstStyle/>
          <a:p>
            <a:r>
              <a:rPr lang="en-US" sz="2800" u="sng" dirty="0">
                <a:latin typeface="Calibri" pitchFamily="34" charset="0"/>
              </a:rPr>
              <a:t>Example: Benzene (ug/L)</a:t>
            </a:r>
          </a:p>
          <a:p>
            <a:r>
              <a:rPr lang="en-US" sz="2800" dirty="0">
                <a:latin typeface="Calibri" pitchFamily="34" charset="0"/>
              </a:rPr>
              <a:t>Spike concentration = 0</a:t>
            </a:r>
          </a:p>
          <a:p>
            <a:r>
              <a:rPr lang="en-US" sz="2800" dirty="0">
                <a:latin typeface="Calibri" pitchFamily="34" charset="0"/>
              </a:rPr>
              <a:t>Acceptance Limits – n/a</a:t>
            </a:r>
          </a:p>
          <a:p>
            <a:r>
              <a:rPr lang="en-US" sz="2800" dirty="0">
                <a:latin typeface="Calibri" pitchFamily="34" charset="0"/>
              </a:rPr>
              <a:t>LOQ = 0.5		</a:t>
            </a:r>
          </a:p>
          <a:p>
            <a:r>
              <a:rPr lang="en-US" sz="2800" dirty="0">
                <a:latin typeface="Calibri" pitchFamily="34" charset="0"/>
              </a:rPr>
              <a:t>PTRL = 1.2		</a:t>
            </a:r>
          </a:p>
          <a:p>
            <a:endParaRPr lang="en-US" sz="2800" dirty="0">
              <a:latin typeface="Calibri" pitchFamily="34" charset="0"/>
            </a:endParaRPr>
          </a:p>
          <a:p>
            <a:r>
              <a:rPr lang="en-US" sz="2800" u="sng" dirty="0">
                <a:latin typeface="Calibri" pitchFamily="34" charset="0"/>
              </a:rPr>
              <a:t>Lab reports &lt;0.5</a:t>
            </a:r>
            <a:r>
              <a:rPr lang="en-US" sz="2800" dirty="0">
                <a:latin typeface="Calibri" pitchFamily="34" charset="0"/>
              </a:rPr>
              <a:t>		</a:t>
            </a:r>
            <a:r>
              <a:rPr lang="en-US" sz="2800" u="sng" dirty="0">
                <a:latin typeface="Calibri" pitchFamily="34" charset="0"/>
              </a:rPr>
              <a:t>Lab reports &lt; 1.2</a:t>
            </a:r>
          </a:p>
          <a:p>
            <a:r>
              <a:rPr lang="en-US" sz="2800" dirty="0">
                <a:latin typeface="Calibri" pitchFamily="34" charset="0"/>
              </a:rPr>
              <a:t>Acceptable  			Acceptable</a:t>
            </a:r>
          </a:p>
          <a:p>
            <a:endParaRPr lang="en-US" sz="2800" dirty="0">
              <a:latin typeface="Calibri" pitchFamily="34" charset="0"/>
            </a:endParaRPr>
          </a:p>
        </p:txBody>
      </p:sp>
      <p:sp>
        <p:nvSpPr>
          <p:cNvPr id="4" name="Rectangle 3"/>
          <p:cNvSpPr/>
          <p:nvPr/>
        </p:nvSpPr>
        <p:spPr bwMode="auto">
          <a:xfrm>
            <a:off x="4152900" y="3276600"/>
            <a:ext cx="2667000" cy="6096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Lab result = ND</a:t>
            </a:r>
          </a:p>
        </p:txBody>
      </p:sp>
    </p:spTree>
    <p:extLst>
      <p:ext uri="{BB962C8B-B14F-4D97-AF65-F5344CB8AC3E}">
        <p14:creationId xmlns:p14="http://schemas.microsoft.com/office/powerpoint/2010/main" val="26273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600200" y="277813"/>
            <a:ext cx="7086600" cy="712787"/>
          </a:xfrm>
          <a:noFill/>
          <a:ln/>
        </p:spPr>
        <p:txBody>
          <a:bodyPr lIns="92075" tIns="46038" rIns="92075" bIns="46038" anchor="b"/>
          <a:lstStyle/>
          <a:p>
            <a:r>
              <a:rPr lang="en-US" altLang="en-US" sz="3800" dirty="0"/>
              <a:t>4.3 REPORTING REQUIREMENTS</a:t>
            </a:r>
          </a:p>
        </p:txBody>
      </p:sp>
      <p:sp>
        <p:nvSpPr>
          <p:cNvPr id="194563" name="Rectangle 3"/>
          <p:cNvSpPr>
            <a:spLocks noGrp="1" noChangeArrowheads="1"/>
          </p:cNvSpPr>
          <p:nvPr>
            <p:ph type="body" sz="half" idx="1"/>
          </p:nvPr>
        </p:nvSpPr>
        <p:spPr>
          <a:xfrm>
            <a:off x="381000" y="1066801"/>
            <a:ext cx="7239000" cy="3886200"/>
          </a:xfrm>
          <a:noFill/>
          <a:ln/>
        </p:spPr>
        <p:txBody>
          <a:bodyPr lIns="92075" tIns="46038" rIns="92075" bIns="46038"/>
          <a:lstStyle/>
          <a:p>
            <a:r>
              <a:rPr lang="en-US" sz="2800" dirty="0"/>
              <a:t>The laboratory shall</a:t>
            </a:r>
          </a:p>
          <a:p>
            <a:pPr lvl="1"/>
            <a:r>
              <a:rPr lang="en-US" sz="2400" dirty="0"/>
              <a:t>report PT study results to the PT Provider on or before the closing date</a:t>
            </a:r>
          </a:p>
          <a:p>
            <a:pPr lvl="1"/>
            <a:r>
              <a:rPr lang="en-US" sz="2400" dirty="0"/>
              <a:t>direct the PT Provider to report the PT study performance results directly to the AB(s) designated by the laboratory</a:t>
            </a:r>
          </a:p>
          <a:p>
            <a:r>
              <a:rPr lang="en-US" sz="2800" dirty="0"/>
              <a:t>Except for drinking water a laboratory may analyze and report a single method to represent a technology in a single PT study</a:t>
            </a:r>
            <a:endParaRPr lang="en-US" altLang="en-US" sz="2800" dirty="0"/>
          </a:p>
        </p:txBody>
      </p:sp>
      <p:sp>
        <p:nvSpPr>
          <p:cNvPr id="2" name="TextBox 1">
            <a:extLst>
              <a:ext uri="{FF2B5EF4-FFF2-40B4-BE49-F238E27FC236}">
                <a16:creationId xmlns:a16="http://schemas.microsoft.com/office/drawing/2014/main" id="{2B828F73-F1E2-4C49-A917-1CEE26558E1A}"/>
              </a:ext>
            </a:extLst>
          </p:cNvPr>
          <p:cNvSpPr txBox="1"/>
          <p:nvPr/>
        </p:nvSpPr>
        <p:spPr>
          <a:xfrm>
            <a:off x="228600" y="4960375"/>
            <a:ext cx="7620000"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200" dirty="0"/>
              <a:t>NOTE:	If a laboratory reports PT results for multiple methods using the same analytical technology, an evaluation of not acceptable for one method will be applied to all methods reported with that technology.</a:t>
            </a:r>
          </a:p>
        </p:txBody>
      </p:sp>
    </p:spTree>
    <p:extLst>
      <p:ext uri="{BB962C8B-B14F-4D97-AF65-F5344CB8AC3E}">
        <p14:creationId xmlns:p14="http://schemas.microsoft.com/office/powerpoint/2010/main" val="2284655910"/>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4.4 Records Retention</a:t>
            </a:r>
          </a:p>
        </p:txBody>
      </p:sp>
      <p:sp>
        <p:nvSpPr>
          <p:cNvPr id="3" name="Content Placeholder 2"/>
          <p:cNvSpPr>
            <a:spLocks noGrp="1"/>
          </p:cNvSpPr>
          <p:nvPr>
            <p:ph idx="1"/>
          </p:nvPr>
        </p:nvSpPr>
        <p:spPr/>
        <p:txBody>
          <a:bodyPr/>
          <a:lstStyle/>
          <a:p>
            <a:r>
              <a:rPr lang="en-US" dirty="0"/>
              <a:t>Consolidated into one clause.</a:t>
            </a:r>
          </a:p>
          <a:p>
            <a:r>
              <a:rPr lang="en-US" dirty="0"/>
              <a:t>Removed redundant clause 5.3.2 on retaining report forms or records of online data entry; already a requirement captured in the following phrase:</a:t>
            </a:r>
          </a:p>
          <a:p>
            <a:pPr lvl="1"/>
            <a:r>
              <a:rPr lang="en-US" dirty="0"/>
              <a:t>“The laboratory shall retain </a:t>
            </a:r>
            <a:r>
              <a:rPr lang="en-US" i="1" u="sng" dirty="0"/>
              <a:t>all records necessary</a:t>
            </a:r>
            <a:r>
              <a:rPr lang="en-US" dirty="0"/>
              <a:t> to facilitate reconstruction of the preparation, processing, and reporting of analytical results for PT samples…”</a:t>
            </a:r>
          </a:p>
        </p:txBody>
      </p:sp>
    </p:spTree>
    <p:extLst>
      <p:ext uri="{BB962C8B-B14F-4D97-AF65-F5344CB8AC3E}">
        <p14:creationId xmlns:p14="http://schemas.microsoft.com/office/powerpoint/2010/main" val="3053161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and 5.2 Initial and Continued Accreditation</a:t>
            </a:r>
          </a:p>
        </p:txBody>
      </p:sp>
      <p:sp>
        <p:nvSpPr>
          <p:cNvPr id="3" name="Content Placeholder 2"/>
          <p:cNvSpPr>
            <a:spLocks noGrp="1"/>
          </p:cNvSpPr>
          <p:nvPr>
            <p:ph idx="1"/>
          </p:nvPr>
        </p:nvSpPr>
        <p:spPr>
          <a:xfrm>
            <a:off x="457200" y="1600200"/>
            <a:ext cx="8229600" cy="4953000"/>
          </a:xfrm>
        </p:spPr>
        <p:txBody>
          <a:bodyPr/>
          <a:lstStyle/>
          <a:p>
            <a:r>
              <a:rPr lang="en-US" dirty="0"/>
              <a:t>Clarifications</a:t>
            </a:r>
          </a:p>
          <a:p>
            <a:pPr lvl="1"/>
            <a:r>
              <a:rPr lang="en-US" dirty="0"/>
              <a:t>Split requirements into two groups:</a:t>
            </a:r>
          </a:p>
          <a:p>
            <a:pPr lvl="2"/>
            <a:r>
              <a:rPr lang="en-US" dirty="0"/>
              <a:t>Chemistry, Radiochemistry, Asbestos, and Microbiology</a:t>
            </a:r>
          </a:p>
          <a:p>
            <a:pPr lvl="2"/>
            <a:r>
              <a:rPr lang="en-US" dirty="0"/>
              <a:t>Whole Effluent Toxicity Testing (WETT)</a:t>
            </a:r>
          </a:p>
          <a:p>
            <a:pPr lvl="1"/>
            <a:r>
              <a:rPr lang="en-US" dirty="0"/>
              <a:t>Added Note to clarify “successful” evaluation of a PT study by an AB</a:t>
            </a:r>
          </a:p>
          <a:p>
            <a:pPr lvl="2"/>
            <a:r>
              <a:rPr lang="en-US" dirty="0"/>
              <a:t>More than just an “acceptable” score</a:t>
            </a:r>
          </a:p>
          <a:p>
            <a:pPr lvl="2"/>
            <a:r>
              <a:rPr lang="en-US" dirty="0"/>
              <a:t>Correct method reported, reported on time, results released to AB, properly handled as routine sample, etc…</a:t>
            </a:r>
          </a:p>
          <a:p>
            <a:pPr lvl="2"/>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24566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C20E-0AB5-466D-BAB9-69D137BB7ABD}"/>
              </a:ext>
            </a:extLst>
          </p:cNvPr>
          <p:cNvSpPr>
            <a:spLocks noGrp="1"/>
          </p:cNvSpPr>
          <p:nvPr>
            <p:ph type="title"/>
          </p:nvPr>
        </p:nvSpPr>
        <p:spPr/>
        <p:txBody>
          <a:bodyPr/>
          <a:lstStyle/>
          <a:p>
            <a:r>
              <a:rPr lang="en-US" dirty="0"/>
              <a:t>Editorial Corrections to PT</a:t>
            </a:r>
          </a:p>
        </p:txBody>
      </p:sp>
      <p:sp>
        <p:nvSpPr>
          <p:cNvPr id="3" name="Content Placeholder 2">
            <a:extLst>
              <a:ext uri="{FF2B5EF4-FFF2-40B4-BE49-F238E27FC236}">
                <a16:creationId xmlns:a16="http://schemas.microsoft.com/office/drawing/2014/main" id="{48DC93BE-13AA-4D0C-AFB8-6B4CF6CE56EE}"/>
              </a:ext>
            </a:extLst>
          </p:cNvPr>
          <p:cNvSpPr>
            <a:spLocks noGrp="1"/>
          </p:cNvSpPr>
          <p:nvPr>
            <p:ph idx="1"/>
          </p:nvPr>
        </p:nvSpPr>
        <p:spPr>
          <a:xfrm>
            <a:off x="457200" y="1143000"/>
            <a:ext cx="8229600" cy="5334000"/>
          </a:xfrm>
        </p:spPr>
        <p:txBody>
          <a:bodyPr/>
          <a:lstStyle/>
          <a:p>
            <a:r>
              <a:rPr lang="en-US" sz="2400" dirty="0"/>
              <a:t>Remove the Definition of Accreditation Body</a:t>
            </a:r>
          </a:p>
          <a:p>
            <a:pPr lvl="1"/>
            <a:r>
              <a:rPr lang="en-US" sz="2000" dirty="0"/>
              <a:t>This term is already defined in Volume 2, Modules 1 and 3, and uses the ISO 17011 language.</a:t>
            </a:r>
          </a:p>
          <a:p>
            <a:r>
              <a:rPr lang="en-US" sz="2400" dirty="0"/>
              <a:t>Clarify the role of the AB when a laboratory runs one method per technology.  </a:t>
            </a:r>
          </a:p>
          <a:p>
            <a:pPr lvl="1"/>
            <a:r>
              <a:rPr lang="en-US" sz="2000" dirty="0"/>
              <a:t>The revised standard clearly indicates a lab would lose accreditation for all methods if it chose the technology route in Section 4.3.4.</a:t>
            </a:r>
          </a:p>
          <a:p>
            <a:r>
              <a:rPr lang="en-US" sz="2400" dirty="0"/>
              <a:t> Successful Analysis</a:t>
            </a:r>
          </a:p>
          <a:p>
            <a:pPr lvl="1"/>
            <a:r>
              <a:rPr lang="en-US" sz="2000" dirty="0"/>
              <a:t>Sections 5.1.1 and 5.2.1 discuss acceptable scores. Success is more than getting a passing score. A Note was added to section 5.2.3 to further explain what unsuccessful means.</a:t>
            </a:r>
          </a:p>
          <a:p>
            <a:pPr lvl="2"/>
            <a:r>
              <a:rPr lang="en-US" sz="1600" dirty="0"/>
              <a:t>Using incorrect method</a:t>
            </a:r>
          </a:p>
          <a:p>
            <a:pPr lvl="2"/>
            <a:r>
              <a:rPr lang="en-US" sz="1600" dirty="0"/>
              <a:t>Did not provide results by due date</a:t>
            </a:r>
          </a:p>
          <a:p>
            <a:pPr lvl="2"/>
            <a:r>
              <a:rPr lang="en-US" sz="1600" dirty="0"/>
              <a:t>Did not analyze like a regular sample</a:t>
            </a:r>
          </a:p>
          <a:p>
            <a:pPr lvl="2"/>
            <a:endParaRPr lang="en-US" sz="1600" dirty="0"/>
          </a:p>
        </p:txBody>
      </p:sp>
    </p:spTree>
    <p:extLst>
      <p:ext uri="{BB962C8B-B14F-4D97-AF65-F5344CB8AC3E}">
        <p14:creationId xmlns:p14="http://schemas.microsoft.com/office/powerpoint/2010/main" val="2588147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and 5.2 Initial and Continued Accreditation</a:t>
            </a:r>
          </a:p>
        </p:txBody>
      </p:sp>
      <p:sp>
        <p:nvSpPr>
          <p:cNvPr id="3" name="Content Placeholder 2"/>
          <p:cNvSpPr>
            <a:spLocks noGrp="1"/>
          </p:cNvSpPr>
          <p:nvPr>
            <p:ph idx="1"/>
          </p:nvPr>
        </p:nvSpPr>
        <p:spPr>
          <a:xfrm>
            <a:off x="457200" y="1600200"/>
            <a:ext cx="8229600" cy="4953000"/>
          </a:xfrm>
        </p:spPr>
        <p:txBody>
          <a:bodyPr/>
          <a:lstStyle/>
          <a:p>
            <a:r>
              <a:rPr lang="en-US" dirty="0"/>
              <a:t>New requirement</a:t>
            </a:r>
          </a:p>
          <a:p>
            <a:pPr lvl="1"/>
            <a:r>
              <a:rPr lang="en-US" dirty="0"/>
              <a:t>Failure to participate in a PT study within the maximum time frame allowed is charged as a failed PT study.</a:t>
            </a:r>
          </a:p>
          <a:p>
            <a:pPr marL="457200" lvl="1" indent="0">
              <a:buNone/>
            </a:pPr>
            <a:endParaRPr lang="en-US" dirty="0"/>
          </a:p>
          <a:p>
            <a:r>
              <a:rPr lang="en-US" dirty="0"/>
              <a:t>Revised requirement</a:t>
            </a:r>
          </a:p>
          <a:p>
            <a:pPr lvl="1"/>
            <a:r>
              <a:rPr lang="en-US" dirty="0"/>
              <a:t>PT tracking by study close date.</a:t>
            </a:r>
          </a:p>
          <a:p>
            <a:pPr lvl="1"/>
            <a:endParaRPr lang="en-US" dirty="0"/>
          </a:p>
        </p:txBody>
      </p:sp>
    </p:spTree>
    <p:extLst>
      <p:ext uri="{BB962C8B-B14F-4D97-AF65-F5344CB8AC3E}">
        <p14:creationId xmlns:p14="http://schemas.microsoft.com/office/powerpoint/2010/main" val="225737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and 5.2 Initial and Continued Accreditation</a:t>
            </a:r>
          </a:p>
        </p:txBody>
      </p:sp>
      <p:sp>
        <p:nvSpPr>
          <p:cNvPr id="3" name="Content Placeholder 2"/>
          <p:cNvSpPr>
            <a:spLocks noGrp="1"/>
          </p:cNvSpPr>
          <p:nvPr>
            <p:ph idx="1"/>
          </p:nvPr>
        </p:nvSpPr>
        <p:spPr/>
        <p:txBody>
          <a:bodyPr/>
          <a:lstStyle/>
          <a:p>
            <a:r>
              <a:rPr lang="en-US" sz="2800" dirty="0"/>
              <a:t>Revised requirements – Chem/Rad/Asb/Micro</a:t>
            </a:r>
          </a:p>
          <a:p>
            <a:pPr lvl="1"/>
            <a:r>
              <a:rPr lang="en-US" sz="2400" dirty="0"/>
              <a:t>2 successful PT studies for initial accreditation must be from the most recent 3 attempts.</a:t>
            </a:r>
          </a:p>
          <a:p>
            <a:pPr lvl="1"/>
            <a:r>
              <a:rPr lang="en-US" sz="2400" dirty="0"/>
              <a:t>Failure to maintain a history of 2 out 3 successful PT studies may result in suspension.</a:t>
            </a:r>
          </a:p>
          <a:p>
            <a:pPr lvl="1"/>
            <a:r>
              <a:rPr lang="en-US" sz="2400" dirty="0"/>
              <a:t>Failure of 3 consecutive PT studies may result in revocation.</a:t>
            </a:r>
            <a:endParaRPr lang="en-US" dirty="0"/>
          </a:p>
          <a:p>
            <a:pPr lvl="1"/>
            <a:r>
              <a:rPr lang="en-US" sz="2400" dirty="0"/>
              <a:t>Maximum of 7 months between PTs – twice/year.</a:t>
            </a:r>
          </a:p>
          <a:p>
            <a:pPr lvl="1"/>
            <a:r>
              <a:rPr lang="en-US" sz="2400" dirty="0"/>
              <a:t>Minimum of 7 calendar days between closing and opening dates of consecutive studies.</a:t>
            </a:r>
            <a:endParaRPr lang="en-US" dirty="0"/>
          </a:p>
          <a:p>
            <a:pPr lvl="1"/>
            <a:endParaRPr lang="en-US" dirty="0"/>
          </a:p>
        </p:txBody>
      </p:sp>
    </p:spTree>
    <p:extLst>
      <p:ext uri="{BB962C8B-B14F-4D97-AF65-F5344CB8AC3E}">
        <p14:creationId xmlns:p14="http://schemas.microsoft.com/office/powerpoint/2010/main" val="2637277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and 5.2 Initial and Continued Accreditation</a:t>
            </a:r>
          </a:p>
        </p:txBody>
      </p:sp>
      <p:sp>
        <p:nvSpPr>
          <p:cNvPr id="3" name="Content Placeholder 2"/>
          <p:cNvSpPr>
            <a:spLocks noGrp="1"/>
          </p:cNvSpPr>
          <p:nvPr>
            <p:ph idx="1"/>
          </p:nvPr>
        </p:nvSpPr>
        <p:spPr/>
        <p:txBody>
          <a:bodyPr/>
          <a:lstStyle/>
          <a:p>
            <a:r>
              <a:rPr lang="en-US" dirty="0"/>
              <a:t>New Requirements - Whole Effluent Toxicity Testing (WETT)</a:t>
            </a:r>
          </a:p>
          <a:p>
            <a:pPr lvl="1"/>
            <a:r>
              <a:rPr lang="en-US" dirty="0"/>
              <a:t>One acceptable PT for initial accreditation.</a:t>
            </a:r>
          </a:p>
          <a:p>
            <a:pPr lvl="2"/>
            <a:r>
              <a:rPr lang="en-US" dirty="0"/>
              <a:t>Study close date of most recent successful PT within 12 months of initial accreditation.</a:t>
            </a:r>
          </a:p>
          <a:p>
            <a:pPr lvl="1"/>
            <a:r>
              <a:rPr lang="en-US" dirty="0"/>
              <a:t>Annual PT participation for continued accreditation.</a:t>
            </a:r>
          </a:p>
          <a:p>
            <a:pPr lvl="2"/>
            <a:r>
              <a:rPr lang="en-US" dirty="0"/>
              <a:t>Maximum of 14 months between PTs – once/calendar year. </a:t>
            </a:r>
          </a:p>
          <a:p>
            <a:pPr lvl="2"/>
            <a:r>
              <a:rPr lang="en-US" dirty="0"/>
              <a:t>EPA DMR-QA participation is acceptable.</a:t>
            </a:r>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456953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7153-D44A-403D-91C3-628482F4B990}"/>
              </a:ext>
            </a:extLst>
          </p:cNvPr>
          <p:cNvSpPr>
            <a:spLocks noGrp="1"/>
          </p:cNvSpPr>
          <p:nvPr>
            <p:ph type="title"/>
          </p:nvPr>
        </p:nvSpPr>
        <p:spPr/>
        <p:txBody>
          <a:bodyPr/>
          <a:lstStyle/>
          <a:p>
            <a:r>
              <a:rPr lang="en-US" dirty="0"/>
              <a:t>6.0 Corrective Action</a:t>
            </a:r>
          </a:p>
        </p:txBody>
      </p:sp>
      <p:sp>
        <p:nvSpPr>
          <p:cNvPr id="5" name="Content Placeholder 4">
            <a:extLst>
              <a:ext uri="{FF2B5EF4-FFF2-40B4-BE49-F238E27FC236}">
                <a16:creationId xmlns:a16="http://schemas.microsoft.com/office/drawing/2014/main" id="{4CFE7642-7BE0-44AF-9859-1AB079305EF5}"/>
              </a:ext>
            </a:extLst>
          </p:cNvPr>
          <p:cNvSpPr>
            <a:spLocks noGrp="1"/>
          </p:cNvSpPr>
          <p:nvPr>
            <p:ph idx="1"/>
          </p:nvPr>
        </p:nvSpPr>
        <p:spPr/>
        <p:txBody>
          <a:bodyPr/>
          <a:lstStyle/>
          <a:p>
            <a:r>
              <a:rPr lang="en-US" sz="2800" dirty="0"/>
              <a:t>Laboratory required to take corrective action for PT failures</a:t>
            </a:r>
          </a:p>
          <a:p>
            <a:pPr lvl="1"/>
            <a:r>
              <a:rPr lang="en-US" sz="2400" dirty="0"/>
              <a:t>Make up samples (supplemental PT study) can be part of the corrective action process, but are not required </a:t>
            </a:r>
          </a:p>
          <a:p>
            <a:r>
              <a:rPr lang="en-US" sz="2800" dirty="0"/>
              <a:t>If make up samples are required, the PT provider must:</a:t>
            </a:r>
          </a:p>
          <a:p>
            <a:pPr lvl="1"/>
            <a:r>
              <a:rPr lang="en-US" sz="2400" dirty="0"/>
              <a:t>Ensure the same PT sample is not shipped</a:t>
            </a:r>
          </a:p>
          <a:p>
            <a:pPr lvl="1"/>
            <a:r>
              <a:rPr lang="en-US" sz="2400" dirty="0"/>
              <a:t>Ensure the analyte is present</a:t>
            </a:r>
          </a:p>
        </p:txBody>
      </p:sp>
    </p:spTree>
    <p:extLst>
      <p:ext uri="{BB962C8B-B14F-4D97-AF65-F5344CB8AC3E}">
        <p14:creationId xmlns:p14="http://schemas.microsoft.com/office/powerpoint/2010/main" val="2494531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7.0 Complaint Resolution</a:t>
            </a:r>
          </a:p>
        </p:txBody>
      </p:sp>
      <p:sp>
        <p:nvSpPr>
          <p:cNvPr id="3" name="Content Placeholder 2"/>
          <p:cNvSpPr>
            <a:spLocks noGrp="1"/>
          </p:cNvSpPr>
          <p:nvPr>
            <p:ph idx="1"/>
          </p:nvPr>
        </p:nvSpPr>
        <p:spPr/>
        <p:txBody>
          <a:bodyPr/>
          <a:lstStyle/>
          <a:p>
            <a:r>
              <a:rPr lang="en-US" dirty="0"/>
              <a:t>Clarification</a:t>
            </a:r>
          </a:p>
          <a:p>
            <a:pPr lvl="1"/>
            <a:r>
              <a:rPr lang="en-US" dirty="0"/>
              <a:t>Questions regarding an ABs PT evaluation (as it may be different from the PTPs evaluation), shall be submitted to the AB.</a:t>
            </a:r>
          </a:p>
        </p:txBody>
      </p:sp>
    </p:spTree>
    <p:extLst>
      <p:ext uri="{BB962C8B-B14F-4D97-AF65-F5344CB8AC3E}">
        <p14:creationId xmlns:p14="http://schemas.microsoft.com/office/powerpoint/2010/main" val="34938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4575E012-4E8F-4D05-ACD4-4A35C9E2F8A0}"/>
              </a:ext>
            </a:extLst>
          </p:cNvPr>
          <p:cNvSpPr>
            <a:spLocks noGrp="1" noChangeArrowheads="1"/>
          </p:cNvSpPr>
          <p:nvPr>
            <p:ph type="title"/>
          </p:nvPr>
        </p:nvSpPr>
        <p:spPr>
          <a:xfrm>
            <a:off x="2057400" y="304800"/>
            <a:ext cx="5181600" cy="1143000"/>
          </a:xfrm>
        </p:spPr>
        <p:txBody>
          <a:bodyPr/>
          <a:lstStyle/>
          <a:p>
            <a:r>
              <a:rPr lang="en-US" altLang="en-US" sz="3600"/>
              <a:t>What Does the Future Hold?</a:t>
            </a:r>
          </a:p>
        </p:txBody>
      </p:sp>
      <p:pic>
        <p:nvPicPr>
          <p:cNvPr id="233479" name="Picture 7" descr="iStock_000012041842XSmall[1]">
            <a:extLst>
              <a:ext uri="{FF2B5EF4-FFF2-40B4-BE49-F238E27FC236}">
                <a16:creationId xmlns:a16="http://schemas.microsoft.com/office/drawing/2014/main" id="{3D733928-0CC8-4261-A95B-8824E7A12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176463"/>
            <a:ext cx="43434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233480" name="Picture 8" descr="iStock_000012041842XSmall[1]">
            <a:extLst>
              <a:ext uri="{FF2B5EF4-FFF2-40B4-BE49-F238E27FC236}">
                <a16:creationId xmlns:a16="http://schemas.microsoft.com/office/drawing/2014/main" id="{D19DD071-E5AD-4D1F-A44D-7091ED374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76463"/>
            <a:ext cx="6019800" cy="347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019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1295400"/>
            <a:ext cx="6629400" cy="1551707"/>
          </a:xfrm>
          <a:prstGeom prst="rect">
            <a:avLst/>
          </a:prstGeom>
        </p:spPr>
        <p:txBody>
          <a:bodyPr vert="horz" wrap="square" lIns="0" tIns="12700" rIns="0" bIns="0" rtlCol="0">
            <a:spAutoFit/>
          </a:bodyPr>
          <a:lstStyle/>
          <a:p>
            <a:pPr marL="12700">
              <a:lnSpc>
                <a:spcPts val="5995"/>
              </a:lnSpc>
              <a:spcBef>
                <a:spcPts val="100"/>
              </a:spcBef>
            </a:pPr>
            <a:r>
              <a:rPr lang="en-US" dirty="0"/>
              <a:t>2017 </a:t>
            </a:r>
            <a:r>
              <a:rPr dirty="0"/>
              <a:t>REVISION</a:t>
            </a:r>
            <a:r>
              <a:rPr spc="-305" dirty="0"/>
              <a:t> </a:t>
            </a:r>
            <a:r>
              <a:rPr spc="-5" dirty="0"/>
              <a:t>OF</a:t>
            </a:r>
          </a:p>
          <a:p>
            <a:pPr marL="12700">
              <a:lnSpc>
                <a:spcPts val="5995"/>
              </a:lnSpc>
            </a:pPr>
            <a:r>
              <a:rPr dirty="0"/>
              <a:t>ISO/IEC</a:t>
            </a:r>
            <a:r>
              <a:rPr spc="-114" dirty="0"/>
              <a:t> </a:t>
            </a:r>
            <a:r>
              <a:rPr spc="-75" dirty="0"/>
              <a:t>17025</a:t>
            </a:r>
            <a:r>
              <a:rPr lang="en-US" spc="-75" dirty="0"/>
              <a:t> (E)</a:t>
            </a:r>
            <a:endParaRPr spc="-75" dirty="0"/>
          </a:p>
        </p:txBody>
      </p:sp>
    </p:spTree>
    <p:extLst>
      <p:ext uri="{BB962C8B-B14F-4D97-AF65-F5344CB8AC3E}">
        <p14:creationId xmlns:p14="http://schemas.microsoft.com/office/powerpoint/2010/main" val="182574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79" y="1828799"/>
            <a:ext cx="8778240" cy="4846319"/>
          </a:xfrm>
          <a:custGeom>
            <a:avLst/>
            <a:gdLst/>
            <a:ahLst/>
            <a:cxnLst/>
            <a:rect l="l" t="t" r="r" b="b"/>
            <a:pathLst>
              <a:path w="8778240" h="6492240">
                <a:moveTo>
                  <a:pt x="0" y="6492240"/>
                </a:moveTo>
                <a:lnTo>
                  <a:pt x="8778240" y="6492240"/>
                </a:lnTo>
                <a:lnTo>
                  <a:pt x="8778240" y="0"/>
                </a:lnTo>
                <a:lnTo>
                  <a:pt x="0" y="0"/>
                </a:lnTo>
                <a:lnTo>
                  <a:pt x="0" y="6492240"/>
                </a:lnTo>
                <a:close/>
              </a:path>
            </a:pathLst>
          </a:custGeom>
          <a:solidFill>
            <a:srgbClr val="FFFFFF"/>
          </a:solidFill>
        </p:spPr>
        <p:txBody>
          <a:bodyPr wrap="square" lIns="0" tIns="0" rIns="0" bIns="0" rtlCol="0"/>
          <a:lstStyle/>
          <a:p>
            <a:endParaRPr/>
          </a:p>
        </p:txBody>
      </p:sp>
      <p:sp>
        <p:nvSpPr>
          <p:cNvPr id="3" name="object 3"/>
          <p:cNvSpPr/>
          <p:nvPr/>
        </p:nvSpPr>
        <p:spPr>
          <a:xfrm>
            <a:off x="1782698" y="1963547"/>
            <a:ext cx="5538343" cy="131457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84491" y="3945382"/>
            <a:ext cx="7007694" cy="119888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03132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360CC92-B764-4203-B26B-98C705B6F9C4}"/>
              </a:ext>
            </a:extLst>
          </p:cNvPr>
          <p:cNvSpPr>
            <a:spLocks noGrp="1"/>
          </p:cNvSpPr>
          <p:nvPr>
            <p:ph type="title"/>
          </p:nvPr>
        </p:nvSpPr>
        <p:spPr/>
        <p:txBody>
          <a:bodyPr/>
          <a:lstStyle/>
          <a:p>
            <a:r>
              <a:rPr lang="en-US" dirty="0">
                <a:solidFill>
                  <a:srgbClr val="4966AC"/>
                </a:solidFill>
                <a:latin typeface="Optima"/>
                <a:cs typeface="Corbel"/>
              </a:rPr>
              <a:t>Objectives </a:t>
            </a:r>
            <a:r>
              <a:rPr lang="en-US" spc="-5" dirty="0">
                <a:solidFill>
                  <a:srgbClr val="4966AC"/>
                </a:solidFill>
                <a:latin typeface="Optima"/>
                <a:cs typeface="Corbel"/>
              </a:rPr>
              <a:t>of</a:t>
            </a:r>
            <a:r>
              <a:rPr lang="en-US" spc="-60" dirty="0">
                <a:solidFill>
                  <a:srgbClr val="4966AC"/>
                </a:solidFill>
                <a:latin typeface="Optima"/>
                <a:cs typeface="Corbel"/>
              </a:rPr>
              <a:t> </a:t>
            </a:r>
            <a:r>
              <a:rPr lang="en-US" spc="-5" dirty="0">
                <a:solidFill>
                  <a:srgbClr val="4966AC"/>
                </a:solidFill>
                <a:latin typeface="Optima"/>
                <a:cs typeface="Corbel"/>
              </a:rPr>
              <a:t>Revision</a:t>
            </a:r>
            <a:endParaRPr lang="en-US" dirty="0">
              <a:latin typeface="Optima"/>
            </a:endParaRPr>
          </a:p>
        </p:txBody>
      </p:sp>
      <p:sp>
        <p:nvSpPr>
          <p:cNvPr id="9" name="Subtitle 8">
            <a:extLst>
              <a:ext uri="{FF2B5EF4-FFF2-40B4-BE49-F238E27FC236}">
                <a16:creationId xmlns:a16="http://schemas.microsoft.com/office/drawing/2014/main" id="{0821F6EE-35C9-44B0-8921-7BE1B3CA0ADE}"/>
              </a:ext>
            </a:extLst>
          </p:cNvPr>
          <p:cNvSpPr>
            <a:spLocks noGrp="1"/>
          </p:cNvSpPr>
          <p:nvPr>
            <p:ph idx="1"/>
          </p:nvPr>
        </p:nvSpPr>
        <p:spPr/>
        <p:txBody>
          <a:bodyPr/>
          <a:lstStyle/>
          <a:p>
            <a:pPr marL="469900" marR="225425" indent="-457200">
              <a:lnSpc>
                <a:spcPct val="100000"/>
              </a:lnSpc>
              <a:spcBef>
                <a:spcPts val="95"/>
              </a:spcBef>
              <a:buFont typeface="Wingdings" panose="05000000000000000000" pitchFamily="2" charset="2"/>
              <a:buChar char="q"/>
              <a:tabLst>
                <a:tab pos="469265" algn="l"/>
                <a:tab pos="469900" algn="l"/>
              </a:tabLst>
            </a:pPr>
            <a:r>
              <a:rPr lang="en-US" sz="2800" spc="-10" dirty="0">
                <a:cs typeface="Corbel"/>
              </a:rPr>
              <a:t>Align structure </a:t>
            </a:r>
            <a:r>
              <a:rPr lang="en-US" sz="2800" spc="-5" dirty="0">
                <a:cs typeface="Corbel"/>
              </a:rPr>
              <a:t>and </a:t>
            </a:r>
            <a:r>
              <a:rPr lang="en-US" sz="2800" spc="-10" dirty="0">
                <a:cs typeface="Corbel"/>
              </a:rPr>
              <a:t>content </a:t>
            </a:r>
            <a:r>
              <a:rPr lang="en-US" sz="2800" spc="-5" dirty="0">
                <a:cs typeface="Corbel"/>
              </a:rPr>
              <a:t>with </a:t>
            </a:r>
            <a:r>
              <a:rPr lang="en-US" sz="2800" spc="-10" dirty="0">
                <a:cs typeface="Corbel"/>
              </a:rPr>
              <a:t>other </a:t>
            </a:r>
            <a:r>
              <a:rPr lang="en-US" sz="2800" spc="-5" dirty="0">
                <a:cs typeface="Corbel"/>
              </a:rPr>
              <a:t>recently  revised ISO</a:t>
            </a:r>
            <a:r>
              <a:rPr lang="en-US" sz="2800" spc="10" dirty="0">
                <a:cs typeface="Corbel"/>
              </a:rPr>
              <a:t> </a:t>
            </a:r>
            <a:r>
              <a:rPr lang="en-US" sz="2800" spc="-10" dirty="0">
                <a:cs typeface="Corbel"/>
              </a:rPr>
              <a:t>standards</a:t>
            </a:r>
            <a:endParaRPr lang="en-US" sz="2800" dirty="0">
              <a:cs typeface="Corbel"/>
            </a:endParaRPr>
          </a:p>
          <a:p>
            <a:pPr marL="927100" lvl="1" indent="-457200">
              <a:lnSpc>
                <a:spcPct val="100000"/>
              </a:lnSpc>
              <a:tabLst>
                <a:tab pos="927100" algn="l"/>
                <a:tab pos="927735" algn="l"/>
              </a:tabLst>
            </a:pPr>
            <a:r>
              <a:rPr lang="en-US" sz="2800" spc="-5" dirty="0">
                <a:cs typeface="Corbel"/>
              </a:rPr>
              <a:t>Other </a:t>
            </a:r>
            <a:r>
              <a:rPr lang="en-US" sz="2800" spc="-10" dirty="0">
                <a:cs typeface="Corbel"/>
              </a:rPr>
              <a:t>17000-series </a:t>
            </a:r>
            <a:r>
              <a:rPr lang="en-US" sz="2800" spc="-5" dirty="0">
                <a:cs typeface="Corbel"/>
              </a:rPr>
              <a:t>documents</a:t>
            </a:r>
            <a:endParaRPr lang="en-US" sz="2800" dirty="0">
              <a:cs typeface="Corbel"/>
            </a:endParaRPr>
          </a:p>
          <a:p>
            <a:pPr marL="927100" lvl="1" indent="-457200">
              <a:lnSpc>
                <a:spcPct val="100000"/>
              </a:lnSpc>
              <a:spcBef>
                <a:spcPts val="5"/>
              </a:spcBef>
              <a:tabLst>
                <a:tab pos="927100" algn="l"/>
                <a:tab pos="927735" algn="l"/>
              </a:tabLst>
            </a:pPr>
            <a:r>
              <a:rPr lang="en-US" sz="2800" spc="-5" dirty="0">
                <a:cs typeface="Corbel"/>
              </a:rPr>
              <a:t>ISO</a:t>
            </a:r>
            <a:r>
              <a:rPr lang="en-US" sz="2800" dirty="0">
                <a:cs typeface="Corbel"/>
              </a:rPr>
              <a:t> </a:t>
            </a:r>
            <a:r>
              <a:rPr lang="en-US" sz="2800" spc="-10" dirty="0">
                <a:cs typeface="Corbel"/>
              </a:rPr>
              <a:t>9001</a:t>
            </a:r>
            <a:endParaRPr lang="en-US" sz="2800" dirty="0">
              <a:cs typeface="Corbel"/>
            </a:endParaRPr>
          </a:p>
          <a:p>
            <a:pPr marL="469900" indent="-457200">
              <a:lnSpc>
                <a:spcPct val="100000"/>
              </a:lnSpc>
              <a:buFont typeface="Wingdings" panose="05000000000000000000" pitchFamily="2" charset="2"/>
              <a:buChar char="q"/>
              <a:tabLst>
                <a:tab pos="469265" algn="l"/>
                <a:tab pos="469900" algn="l"/>
              </a:tabLst>
            </a:pPr>
            <a:r>
              <a:rPr lang="en-US" sz="2800" spc="-10" dirty="0">
                <a:cs typeface="Corbel"/>
              </a:rPr>
              <a:t>Focus </a:t>
            </a:r>
            <a:r>
              <a:rPr lang="en-US" sz="2800" spc="-5" dirty="0">
                <a:cs typeface="Corbel"/>
              </a:rPr>
              <a:t>on </a:t>
            </a:r>
            <a:r>
              <a:rPr lang="en-US" sz="2800" spc="-10" dirty="0">
                <a:cs typeface="Corbel"/>
              </a:rPr>
              <a:t>outcomes </a:t>
            </a:r>
            <a:r>
              <a:rPr lang="en-US" sz="2800" spc="-5" dirty="0">
                <a:cs typeface="Corbel"/>
              </a:rPr>
              <a:t>rather </a:t>
            </a:r>
            <a:r>
              <a:rPr lang="en-US" sz="2800" spc="-10" dirty="0">
                <a:cs typeface="Corbel"/>
              </a:rPr>
              <a:t>than</a:t>
            </a:r>
            <a:r>
              <a:rPr lang="en-US" sz="2800" spc="50" dirty="0">
                <a:cs typeface="Corbel"/>
              </a:rPr>
              <a:t> </a:t>
            </a:r>
            <a:r>
              <a:rPr lang="en-US" sz="2800" spc="-5" dirty="0">
                <a:cs typeface="Corbel"/>
              </a:rPr>
              <a:t>prescriptive</a:t>
            </a:r>
            <a:r>
              <a:rPr lang="en-US" sz="2800" dirty="0">
                <a:cs typeface="Corbel"/>
              </a:rPr>
              <a:t> </a:t>
            </a:r>
            <a:r>
              <a:rPr lang="en-US" sz="2800" spc="-5" dirty="0">
                <a:cs typeface="Corbel"/>
              </a:rPr>
              <a:t>requirements</a:t>
            </a:r>
            <a:endParaRPr lang="en-US" sz="2800" dirty="0">
              <a:cs typeface="Corbel"/>
            </a:endParaRPr>
          </a:p>
          <a:p>
            <a:pPr marL="469900" marR="5080" indent="-457200">
              <a:lnSpc>
                <a:spcPct val="100000"/>
              </a:lnSpc>
              <a:buFont typeface="Wingdings" panose="05000000000000000000" pitchFamily="2" charset="2"/>
              <a:buChar char="q"/>
              <a:tabLst>
                <a:tab pos="469265" algn="l"/>
                <a:tab pos="469900" algn="l"/>
              </a:tabLst>
            </a:pPr>
            <a:r>
              <a:rPr lang="en-US" sz="2800" spc="-5" dirty="0">
                <a:cs typeface="Corbel"/>
              </a:rPr>
              <a:t>Update language to reflect current practices and  </a:t>
            </a:r>
            <a:r>
              <a:rPr lang="en-US" sz="2800" spc="-10" dirty="0">
                <a:cs typeface="Corbel"/>
              </a:rPr>
              <a:t>technologies</a:t>
            </a:r>
            <a:endParaRPr lang="en-US" sz="2800" dirty="0">
              <a:cs typeface="Corbel"/>
            </a:endParaRPr>
          </a:p>
          <a:p>
            <a:pPr marL="469900" indent="-457200">
              <a:lnSpc>
                <a:spcPct val="100000"/>
              </a:lnSpc>
              <a:buFont typeface="Wingdings" panose="05000000000000000000" pitchFamily="2" charset="2"/>
              <a:buChar char="q"/>
              <a:tabLst>
                <a:tab pos="469265" algn="l"/>
                <a:tab pos="469900" algn="l"/>
              </a:tabLst>
            </a:pPr>
            <a:r>
              <a:rPr lang="en-US" sz="2800" spc="-5" dirty="0">
                <a:cs typeface="Corbel"/>
              </a:rPr>
              <a:t>Don’t fix what isn’t</a:t>
            </a:r>
            <a:r>
              <a:rPr lang="en-US" sz="2800" spc="25" dirty="0">
                <a:cs typeface="Corbel"/>
              </a:rPr>
              <a:t> </a:t>
            </a:r>
            <a:r>
              <a:rPr lang="en-US" sz="2800" spc="-15" dirty="0">
                <a:cs typeface="Corbel"/>
              </a:rPr>
              <a:t>broken</a:t>
            </a:r>
            <a:endParaRPr lang="en-US" dirty="0"/>
          </a:p>
        </p:txBody>
      </p:sp>
    </p:spTree>
    <p:extLst>
      <p:ext uri="{BB962C8B-B14F-4D97-AF65-F5344CB8AC3E}">
        <p14:creationId xmlns:p14="http://schemas.microsoft.com/office/powerpoint/2010/main" val="2553170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7400" y="457200"/>
            <a:ext cx="5263515" cy="635000"/>
          </a:xfrm>
          <a:prstGeom prst="rect">
            <a:avLst/>
          </a:prstGeom>
        </p:spPr>
        <p:txBody>
          <a:bodyPr vert="horz" wrap="square" lIns="0" tIns="12065" rIns="0" bIns="0" rtlCol="0">
            <a:spAutoFit/>
          </a:bodyPr>
          <a:lstStyle/>
          <a:p>
            <a:pPr marL="12700">
              <a:lnSpc>
                <a:spcPct val="100000"/>
              </a:lnSpc>
              <a:spcBef>
                <a:spcPts val="95"/>
              </a:spcBef>
            </a:pPr>
            <a:r>
              <a:rPr lang="en-US" sz="4000" spc="-35" dirty="0">
                <a:solidFill>
                  <a:srgbClr val="4966AC"/>
                </a:solidFill>
                <a:latin typeface="Optima"/>
                <a:cs typeface="Corbel"/>
              </a:rPr>
              <a:t>K</a:t>
            </a:r>
            <a:r>
              <a:rPr sz="4000" spc="-35" dirty="0">
                <a:solidFill>
                  <a:srgbClr val="4966AC"/>
                </a:solidFill>
                <a:latin typeface="Optima"/>
                <a:cs typeface="Corbel"/>
              </a:rPr>
              <a:t>ey </a:t>
            </a:r>
            <a:r>
              <a:rPr lang="en-US" spc="-5" dirty="0">
                <a:solidFill>
                  <a:srgbClr val="4966AC"/>
                </a:solidFill>
                <a:latin typeface="Optima"/>
                <a:cs typeface="Corbel"/>
              </a:rPr>
              <a:t>D</a:t>
            </a:r>
            <a:r>
              <a:rPr sz="4000" spc="-5" dirty="0">
                <a:solidFill>
                  <a:srgbClr val="4966AC"/>
                </a:solidFill>
                <a:latin typeface="Optima"/>
                <a:cs typeface="Corbel"/>
              </a:rPr>
              <a:t>ifferences</a:t>
            </a:r>
            <a:endParaRPr sz="4000" dirty="0">
              <a:latin typeface="Optima"/>
              <a:cs typeface="Corbel"/>
            </a:endParaRPr>
          </a:p>
        </p:txBody>
      </p:sp>
      <p:sp>
        <p:nvSpPr>
          <p:cNvPr id="9" name="Rectangle 8">
            <a:extLst>
              <a:ext uri="{FF2B5EF4-FFF2-40B4-BE49-F238E27FC236}">
                <a16:creationId xmlns:a16="http://schemas.microsoft.com/office/drawing/2014/main" id="{443B144E-A28B-4C3C-8E2F-9EB9AE0D94C6}"/>
              </a:ext>
            </a:extLst>
          </p:cNvPr>
          <p:cNvSpPr/>
          <p:nvPr/>
        </p:nvSpPr>
        <p:spPr>
          <a:xfrm>
            <a:off x="688340" y="1295400"/>
            <a:ext cx="7922260" cy="4154984"/>
          </a:xfrm>
          <a:prstGeom prst="rect">
            <a:avLst/>
          </a:prstGeom>
        </p:spPr>
        <p:txBody>
          <a:bodyPr wrap="square">
            <a:spAutoFit/>
          </a:bodyPr>
          <a:lstStyle/>
          <a:p>
            <a:pPr marL="469900" indent="-457200">
              <a:lnSpc>
                <a:spcPct val="100000"/>
              </a:lnSpc>
              <a:spcBef>
                <a:spcPts val="5"/>
              </a:spcBef>
              <a:buClr>
                <a:srgbClr val="0064A2"/>
              </a:buClr>
              <a:buFont typeface="Wingdings" panose="05000000000000000000" pitchFamily="2" charset="2"/>
              <a:buChar char="q"/>
              <a:tabLst>
                <a:tab pos="469265" algn="l"/>
                <a:tab pos="469900" algn="l"/>
              </a:tabLst>
            </a:pPr>
            <a:r>
              <a:rPr lang="en-US" sz="2400" spc="-5" dirty="0">
                <a:latin typeface="Optima"/>
                <a:cs typeface="Corbel"/>
              </a:rPr>
              <a:t>Focus on outcomes </a:t>
            </a:r>
            <a:r>
              <a:rPr lang="en-US" sz="2400" dirty="0">
                <a:latin typeface="Optima"/>
                <a:cs typeface="Corbel"/>
              </a:rPr>
              <a:t>resulted</a:t>
            </a:r>
            <a:r>
              <a:rPr lang="en-US" sz="2400" spc="-55" dirty="0">
                <a:latin typeface="Optima"/>
                <a:cs typeface="Corbel"/>
              </a:rPr>
              <a:t> </a:t>
            </a:r>
            <a:r>
              <a:rPr lang="en-US" sz="2400" spc="-5" dirty="0">
                <a:latin typeface="Optima"/>
                <a:cs typeface="Corbel"/>
              </a:rPr>
              <a:t>in:</a:t>
            </a:r>
            <a:endParaRPr lang="en-US" sz="2400" dirty="0">
              <a:latin typeface="Optima"/>
              <a:cs typeface="Corbel"/>
            </a:endParaRPr>
          </a:p>
          <a:p>
            <a:pPr marL="927100" marR="506730" lvl="1" indent="-457200">
              <a:lnSpc>
                <a:spcPct val="100000"/>
              </a:lnSpc>
              <a:buClr>
                <a:srgbClr val="0064A2"/>
              </a:buClr>
              <a:buFont typeface="Wingdings" panose="05000000000000000000" pitchFamily="2" charset="2"/>
              <a:buChar char="Ø"/>
              <a:tabLst>
                <a:tab pos="926465" algn="l"/>
                <a:tab pos="927735" algn="l"/>
              </a:tabLst>
            </a:pPr>
            <a:r>
              <a:rPr lang="en-US" sz="2400" dirty="0">
                <a:latin typeface="Optima"/>
                <a:cs typeface="Corbel"/>
              </a:rPr>
              <a:t>Less variety in </a:t>
            </a:r>
            <a:r>
              <a:rPr lang="en-US" sz="2400" spc="-5" dirty="0">
                <a:latin typeface="Optima"/>
                <a:cs typeface="Corbel"/>
              </a:rPr>
              <a:t>terms </a:t>
            </a:r>
            <a:r>
              <a:rPr lang="en-US" sz="2400" dirty="0">
                <a:latin typeface="Optima"/>
                <a:cs typeface="Corbel"/>
              </a:rPr>
              <a:t>used </a:t>
            </a:r>
            <a:r>
              <a:rPr lang="en-US" sz="2400" spc="-5" dirty="0">
                <a:latin typeface="Optima"/>
                <a:cs typeface="Corbel"/>
              </a:rPr>
              <a:t>to describe </a:t>
            </a:r>
            <a:r>
              <a:rPr lang="en-US" sz="2400" dirty="0">
                <a:latin typeface="Optima"/>
                <a:cs typeface="Corbel"/>
              </a:rPr>
              <a:t>required  </a:t>
            </a:r>
            <a:r>
              <a:rPr lang="en-US" sz="2400" spc="-5" dirty="0">
                <a:latin typeface="Optima"/>
                <a:cs typeface="Corbel"/>
              </a:rPr>
              <a:t>documentation</a:t>
            </a:r>
            <a:endParaRPr lang="en-US" sz="2400" dirty="0">
              <a:latin typeface="Optima"/>
              <a:cs typeface="Corbel"/>
            </a:endParaRPr>
          </a:p>
          <a:p>
            <a:pPr marL="927100" marR="1491615" lvl="1" indent="-457200">
              <a:lnSpc>
                <a:spcPct val="100000"/>
              </a:lnSpc>
              <a:buClr>
                <a:srgbClr val="0064A2"/>
              </a:buClr>
              <a:buFont typeface="Wingdings" panose="05000000000000000000" pitchFamily="2" charset="2"/>
              <a:buChar char="Ø"/>
              <a:tabLst>
                <a:tab pos="926465" algn="l"/>
                <a:tab pos="927735" algn="l"/>
              </a:tabLst>
            </a:pPr>
            <a:r>
              <a:rPr lang="en-US" sz="2400" spc="-5" dirty="0">
                <a:latin typeface="Optima"/>
                <a:cs typeface="Corbel"/>
              </a:rPr>
              <a:t>Elimination of some </a:t>
            </a:r>
            <a:r>
              <a:rPr lang="en-US" sz="2400" dirty="0">
                <a:latin typeface="Optima"/>
                <a:cs typeface="Corbel"/>
              </a:rPr>
              <a:t>favorite </a:t>
            </a:r>
            <a:r>
              <a:rPr lang="en-US" sz="2400" spc="-5" dirty="0">
                <a:latin typeface="Optima"/>
                <a:cs typeface="Corbel"/>
              </a:rPr>
              <a:t>terms  </a:t>
            </a:r>
            <a:r>
              <a:rPr lang="en-US" sz="2400" spc="-10" dirty="0">
                <a:latin typeface="Optima"/>
                <a:cs typeface="Corbel"/>
              </a:rPr>
              <a:t>(e.g., </a:t>
            </a:r>
            <a:r>
              <a:rPr lang="en-US" sz="2400" spc="-5" dirty="0">
                <a:latin typeface="Optima"/>
                <a:cs typeface="Corbel"/>
              </a:rPr>
              <a:t>quality </a:t>
            </a:r>
            <a:r>
              <a:rPr lang="en-US" sz="2400" dirty="0">
                <a:latin typeface="Optima"/>
                <a:cs typeface="Corbel"/>
              </a:rPr>
              <a:t>manual, </a:t>
            </a:r>
            <a:r>
              <a:rPr lang="en-US" sz="2400" spc="-5" dirty="0">
                <a:latin typeface="Optima"/>
                <a:cs typeface="Corbel"/>
              </a:rPr>
              <a:t>quality </a:t>
            </a:r>
            <a:r>
              <a:rPr lang="en-US" sz="2400" spc="-15" dirty="0">
                <a:latin typeface="Optima"/>
                <a:cs typeface="Corbel"/>
              </a:rPr>
              <a:t>manager,  </a:t>
            </a:r>
            <a:r>
              <a:rPr lang="en-US" sz="2400" spc="-10" dirty="0">
                <a:latin typeface="Optima"/>
                <a:cs typeface="Corbel"/>
              </a:rPr>
              <a:t>subcontracting,</a:t>
            </a:r>
            <a:r>
              <a:rPr lang="en-US" sz="2400" spc="-5" dirty="0">
                <a:latin typeface="Optima"/>
                <a:cs typeface="Corbel"/>
              </a:rPr>
              <a:t> </a:t>
            </a:r>
            <a:r>
              <a:rPr lang="en-US" sz="2400" dirty="0">
                <a:latin typeface="Optima"/>
                <a:cs typeface="Corbel"/>
              </a:rPr>
              <a:t>etc.)</a:t>
            </a:r>
          </a:p>
          <a:p>
            <a:pPr marL="927100" lvl="1" indent="-457200">
              <a:lnSpc>
                <a:spcPct val="100000"/>
              </a:lnSpc>
              <a:buClr>
                <a:srgbClr val="0064A2"/>
              </a:buClr>
              <a:buFont typeface="Wingdings" panose="05000000000000000000" pitchFamily="2" charset="2"/>
              <a:buChar char="Ø"/>
              <a:tabLst>
                <a:tab pos="926465" algn="l"/>
                <a:tab pos="927735" algn="l"/>
              </a:tabLst>
            </a:pPr>
            <a:r>
              <a:rPr lang="en-US" sz="2400" dirty="0">
                <a:latin typeface="Optima"/>
                <a:cs typeface="Corbel"/>
              </a:rPr>
              <a:t>More </a:t>
            </a:r>
            <a:r>
              <a:rPr lang="en-US" sz="2400" spc="-5" dirty="0">
                <a:latin typeface="Optima"/>
                <a:cs typeface="Corbel"/>
              </a:rPr>
              <a:t>flexibility </a:t>
            </a:r>
            <a:r>
              <a:rPr lang="en-US" sz="2400" dirty="0">
                <a:latin typeface="Optima"/>
                <a:cs typeface="Corbel"/>
              </a:rPr>
              <a:t>for </a:t>
            </a:r>
            <a:r>
              <a:rPr lang="en-US" sz="2400" spc="-5" dirty="0">
                <a:latin typeface="Optima"/>
                <a:cs typeface="Corbel"/>
              </a:rPr>
              <a:t>laboratories</a:t>
            </a:r>
            <a:endParaRPr lang="en-US" sz="2400" dirty="0">
              <a:latin typeface="Optima"/>
              <a:cs typeface="Corbel"/>
            </a:endParaRPr>
          </a:p>
          <a:p>
            <a:pPr marL="469900" marR="192405" indent="-457200">
              <a:lnSpc>
                <a:spcPct val="100000"/>
              </a:lnSpc>
              <a:spcBef>
                <a:spcPts val="5"/>
              </a:spcBef>
              <a:buClr>
                <a:srgbClr val="0064A2"/>
              </a:buClr>
              <a:buFont typeface="Wingdings" panose="05000000000000000000" pitchFamily="2" charset="2"/>
              <a:buChar char="q"/>
              <a:tabLst>
                <a:tab pos="469265" algn="l"/>
                <a:tab pos="469900" algn="l"/>
              </a:tabLst>
            </a:pPr>
            <a:r>
              <a:rPr lang="en-US" sz="2400" spc="-10" dirty="0">
                <a:latin typeface="Optima"/>
                <a:cs typeface="Corbel"/>
              </a:rPr>
              <a:t>Requirements </a:t>
            </a:r>
            <a:r>
              <a:rPr lang="en-US" sz="2400" dirty="0">
                <a:latin typeface="Optima"/>
                <a:cs typeface="Corbel"/>
              </a:rPr>
              <a:t>for </a:t>
            </a:r>
            <a:r>
              <a:rPr lang="en-US" sz="2400" spc="-5" dirty="0">
                <a:latin typeface="Optima"/>
                <a:cs typeface="Corbel"/>
              </a:rPr>
              <a:t>information systems/records </a:t>
            </a:r>
            <a:r>
              <a:rPr lang="en-US" sz="2400" dirty="0">
                <a:latin typeface="Optima"/>
                <a:cs typeface="Corbel"/>
              </a:rPr>
              <a:t>more  </a:t>
            </a:r>
            <a:r>
              <a:rPr lang="en-US" sz="2400" spc="-5" dirty="0">
                <a:latin typeface="Optima"/>
                <a:cs typeface="Corbel"/>
              </a:rPr>
              <a:t>reflective of current</a:t>
            </a:r>
            <a:r>
              <a:rPr lang="en-US" sz="2400" spc="-20" dirty="0">
                <a:latin typeface="Optima"/>
                <a:cs typeface="Corbel"/>
              </a:rPr>
              <a:t> </a:t>
            </a:r>
            <a:r>
              <a:rPr lang="en-US" sz="2400" spc="-5" dirty="0">
                <a:latin typeface="Optima"/>
                <a:cs typeface="Corbel"/>
              </a:rPr>
              <a:t>technologies</a:t>
            </a:r>
            <a:endParaRPr lang="en-US" sz="2400" dirty="0">
              <a:latin typeface="Optima"/>
              <a:cs typeface="Corbel"/>
            </a:endParaRPr>
          </a:p>
          <a:p>
            <a:pPr marL="469900" marR="5080" indent="-457200">
              <a:lnSpc>
                <a:spcPct val="100000"/>
              </a:lnSpc>
              <a:buClr>
                <a:srgbClr val="0064A2"/>
              </a:buClr>
              <a:buFont typeface="Wingdings" panose="05000000000000000000" pitchFamily="2" charset="2"/>
              <a:buChar char="q"/>
              <a:tabLst>
                <a:tab pos="469265" algn="l"/>
                <a:tab pos="469900" algn="l"/>
              </a:tabLst>
            </a:pPr>
            <a:r>
              <a:rPr lang="en-US" sz="2400" spc="-5" dirty="0">
                <a:latin typeface="Optima"/>
                <a:cs typeface="Corbel"/>
              </a:rPr>
              <a:t>Many requirements </a:t>
            </a:r>
            <a:r>
              <a:rPr lang="en-US" sz="2400" dirty="0">
                <a:latin typeface="Optima"/>
                <a:cs typeface="Corbel"/>
              </a:rPr>
              <a:t>are </a:t>
            </a:r>
            <a:r>
              <a:rPr lang="en-US" sz="2400" spc="-5" dirty="0">
                <a:latin typeface="Optima"/>
                <a:cs typeface="Corbel"/>
              </a:rPr>
              <a:t>nearly verbatim </a:t>
            </a:r>
            <a:r>
              <a:rPr lang="en-US" sz="2400" dirty="0">
                <a:latin typeface="Optima"/>
                <a:cs typeface="Corbel"/>
              </a:rPr>
              <a:t>from </a:t>
            </a:r>
            <a:r>
              <a:rPr lang="en-US" sz="2400" spc="-5" dirty="0">
                <a:latin typeface="Optima"/>
                <a:cs typeface="Corbel"/>
              </a:rPr>
              <a:t>previous  </a:t>
            </a:r>
            <a:r>
              <a:rPr lang="en-US" sz="2400" dirty="0">
                <a:latin typeface="Optima"/>
                <a:cs typeface="Corbel"/>
              </a:rPr>
              <a:t>version, </a:t>
            </a:r>
            <a:r>
              <a:rPr lang="en-US" sz="2400" spc="-5" dirty="0">
                <a:latin typeface="Optima"/>
                <a:cs typeface="Corbel"/>
              </a:rPr>
              <a:t>just </a:t>
            </a:r>
            <a:r>
              <a:rPr lang="en-US" sz="2400" dirty="0">
                <a:latin typeface="Optima"/>
                <a:cs typeface="Corbel"/>
              </a:rPr>
              <a:t>in </a:t>
            </a:r>
            <a:r>
              <a:rPr lang="en-US" sz="2400" spc="-5" dirty="0">
                <a:latin typeface="Optima"/>
                <a:cs typeface="Corbel"/>
              </a:rPr>
              <a:t>different</a:t>
            </a:r>
            <a:r>
              <a:rPr lang="en-US" sz="2400" spc="-20" dirty="0">
                <a:latin typeface="Optima"/>
                <a:cs typeface="Corbel"/>
              </a:rPr>
              <a:t> </a:t>
            </a:r>
            <a:r>
              <a:rPr lang="en-US" sz="2400" spc="-5" dirty="0">
                <a:latin typeface="Optima"/>
                <a:cs typeface="Corbel"/>
              </a:rPr>
              <a:t>places</a:t>
            </a:r>
            <a:endParaRPr lang="en-US" sz="2400" dirty="0">
              <a:latin typeface="Optima"/>
              <a:cs typeface="Corbel"/>
            </a:endParaRPr>
          </a:p>
        </p:txBody>
      </p:sp>
    </p:spTree>
    <p:extLst>
      <p:ext uri="{BB962C8B-B14F-4D97-AF65-F5344CB8AC3E}">
        <p14:creationId xmlns:p14="http://schemas.microsoft.com/office/powerpoint/2010/main" val="22856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9423-C4E5-47DB-B923-0577324C2D36}"/>
              </a:ext>
            </a:extLst>
          </p:cNvPr>
          <p:cNvSpPr>
            <a:spLocks noGrp="1"/>
          </p:cNvSpPr>
          <p:nvPr>
            <p:ph type="title"/>
          </p:nvPr>
        </p:nvSpPr>
        <p:spPr>
          <a:xfrm>
            <a:off x="1752600" y="274638"/>
            <a:ext cx="7315200" cy="1143000"/>
          </a:xfrm>
        </p:spPr>
        <p:txBody>
          <a:bodyPr/>
          <a:lstStyle/>
          <a:p>
            <a:r>
              <a:rPr lang="en-US" dirty="0"/>
              <a:t>Editorial Corrections to Chemistry</a:t>
            </a:r>
          </a:p>
        </p:txBody>
      </p:sp>
      <p:sp>
        <p:nvSpPr>
          <p:cNvPr id="3" name="Content Placeholder 2">
            <a:extLst>
              <a:ext uri="{FF2B5EF4-FFF2-40B4-BE49-F238E27FC236}">
                <a16:creationId xmlns:a16="http://schemas.microsoft.com/office/drawing/2014/main" id="{0DCEA0D8-9FD1-468F-9D2F-A0070E4F8B91}"/>
              </a:ext>
            </a:extLst>
          </p:cNvPr>
          <p:cNvSpPr>
            <a:spLocks noGrp="1"/>
          </p:cNvSpPr>
          <p:nvPr>
            <p:ph idx="1"/>
          </p:nvPr>
        </p:nvSpPr>
        <p:spPr>
          <a:xfrm>
            <a:off x="228600" y="1295400"/>
            <a:ext cx="8458200" cy="5029200"/>
          </a:xfrm>
        </p:spPr>
        <p:txBody>
          <a:bodyPr/>
          <a:lstStyle/>
          <a:p>
            <a:r>
              <a:rPr lang="en-US" sz="2400" dirty="0"/>
              <a:t>Change MDL to DL</a:t>
            </a:r>
          </a:p>
          <a:p>
            <a:pPr lvl="1"/>
            <a:r>
              <a:rPr lang="en-US" sz="2000" dirty="0"/>
              <a:t>The definition of MDL in Module 2 as written does not exactly equal the EPA definition of an MDL, and the procedure described in Module 4, while more generic, is still different. This could create confusion among laboratories on which procedure to use, if both procedures use the same term. By changing the term to Detection Limit (DL) in the TNI standard, it is clear that when a lab uses the term MDL they are using the Part 136 procedure.</a:t>
            </a:r>
            <a:endParaRPr lang="en-US" sz="2400" dirty="0"/>
          </a:p>
          <a:p>
            <a:r>
              <a:rPr lang="en-US" sz="2400" dirty="0"/>
              <a:t>Method vs Instrument calibrations</a:t>
            </a:r>
          </a:p>
          <a:p>
            <a:pPr lvl="1"/>
            <a:r>
              <a:rPr lang="en-US" sz="2000" dirty="0"/>
              <a:t>The sentence right before section 1.7.1.1 could create confusion and since this is not enforceable, the sentence was deleted.  This concept could be discussed in the guidance. </a:t>
            </a:r>
          </a:p>
          <a:p>
            <a:pPr marL="914400" lvl="2" indent="0">
              <a:buNone/>
            </a:pPr>
            <a:r>
              <a:rPr lang="en-US" sz="1600" dirty="0"/>
              <a:t>Calibrations may be performed at the instrumental level (analytical step only) or the method level (analytical plus preparation steps).  </a:t>
            </a:r>
          </a:p>
          <a:p>
            <a:pPr lvl="1"/>
            <a:endParaRPr lang="en-US" sz="2000" dirty="0"/>
          </a:p>
        </p:txBody>
      </p:sp>
    </p:spTree>
    <p:extLst>
      <p:ext uri="{BB962C8B-B14F-4D97-AF65-F5344CB8AC3E}">
        <p14:creationId xmlns:p14="http://schemas.microsoft.com/office/powerpoint/2010/main" val="4089054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F7F2D-BCDB-451D-8F48-52966E2B2384}"/>
              </a:ext>
            </a:extLst>
          </p:cNvPr>
          <p:cNvSpPr>
            <a:spLocks noGrp="1"/>
          </p:cNvSpPr>
          <p:nvPr>
            <p:ph type="title"/>
          </p:nvPr>
        </p:nvSpPr>
        <p:spPr>
          <a:xfrm>
            <a:off x="1371600" y="365125"/>
            <a:ext cx="7145338" cy="777875"/>
          </a:xfrm>
        </p:spPr>
        <p:txBody>
          <a:bodyPr/>
          <a:lstStyle/>
          <a:p>
            <a:r>
              <a:rPr lang="en-US" dirty="0"/>
              <a:t>New Structure</a:t>
            </a:r>
          </a:p>
        </p:txBody>
      </p:sp>
      <p:sp>
        <p:nvSpPr>
          <p:cNvPr id="5" name="Text Placeholder 4">
            <a:extLst>
              <a:ext uri="{FF2B5EF4-FFF2-40B4-BE49-F238E27FC236}">
                <a16:creationId xmlns:a16="http://schemas.microsoft.com/office/drawing/2014/main" id="{E0E94301-23EF-47C6-A8CB-26101BBE24B3}"/>
              </a:ext>
            </a:extLst>
          </p:cNvPr>
          <p:cNvSpPr>
            <a:spLocks noGrp="1"/>
          </p:cNvSpPr>
          <p:nvPr>
            <p:ph type="body" idx="1"/>
          </p:nvPr>
        </p:nvSpPr>
        <p:spPr>
          <a:xfrm>
            <a:off x="457200" y="1143000"/>
            <a:ext cx="3868737" cy="575756"/>
          </a:xfrm>
        </p:spPr>
        <p:txBody>
          <a:bodyPr/>
          <a:lstStyle/>
          <a:p>
            <a:r>
              <a:rPr lang="en-US" spc="-25" dirty="0">
                <a:latin typeface="Corbel"/>
                <a:cs typeface="Corbel"/>
              </a:rPr>
              <a:t>17025:2005</a:t>
            </a:r>
            <a:endParaRPr lang="en-US" dirty="0"/>
          </a:p>
        </p:txBody>
      </p:sp>
      <p:sp>
        <p:nvSpPr>
          <p:cNvPr id="6" name="Content Placeholder 5">
            <a:extLst>
              <a:ext uri="{FF2B5EF4-FFF2-40B4-BE49-F238E27FC236}">
                <a16:creationId xmlns:a16="http://schemas.microsoft.com/office/drawing/2014/main" id="{F813F105-9BBF-4994-A3B0-1AE13B53CB20}"/>
              </a:ext>
            </a:extLst>
          </p:cNvPr>
          <p:cNvSpPr>
            <a:spLocks noGrp="1"/>
          </p:cNvSpPr>
          <p:nvPr>
            <p:ph sz="half" idx="2"/>
          </p:nvPr>
        </p:nvSpPr>
        <p:spPr>
          <a:xfrm>
            <a:off x="457200" y="1828800"/>
            <a:ext cx="3868737" cy="3684588"/>
          </a:xfrm>
        </p:spPr>
        <p:txBody>
          <a:bodyPr/>
          <a:lstStyle/>
          <a:p>
            <a:pPr marL="469900" indent="-457200">
              <a:lnSpc>
                <a:spcPct val="100000"/>
              </a:lnSpc>
              <a:spcBef>
                <a:spcPts val="445"/>
              </a:spcBef>
              <a:buSzPct val="100000"/>
              <a:buFont typeface="+mj-lt"/>
              <a:buAutoNum type="arabicPeriod"/>
              <a:tabLst>
                <a:tab pos="469900" algn="l"/>
                <a:tab pos="470534" algn="l"/>
              </a:tabLst>
            </a:pPr>
            <a:r>
              <a:rPr lang="en-US" sz="2400" dirty="0">
                <a:latin typeface="Corbel"/>
                <a:cs typeface="Corbel"/>
              </a:rPr>
              <a:t>Scope</a:t>
            </a:r>
          </a:p>
          <a:p>
            <a:pPr marL="469900" indent="-457200">
              <a:lnSpc>
                <a:spcPct val="100000"/>
              </a:lnSpc>
              <a:spcBef>
                <a:spcPts val="720"/>
              </a:spcBef>
              <a:buSzPct val="100000"/>
              <a:buFont typeface="+mj-lt"/>
              <a:buAutoNum type="arabicPeriod"/>
              <a:tabLst>
                <a:tab pos="469900" algn="l"/>
                <a:tab pos="470534" algn="l"/>
              </a:tabLst>
            </a:pPr>
            <a:r>
              <a:rPr lang="en-US" sz="2400" spc="-10" dirty="0">
                <a:latin typeface="Corbel"/>
                <a:cs typeface="Corbel"/>
              </a:rPr>
              <a:t>Normative</a:t>
            </a:r>
            <a:r>
              <a:rPr lang="en-US" sz="2400" spc="-5" dirty="0">
                <a:latin typeface="Corbel"/>
                <a:cs typeface="Corbel"/>
              </a:rPr>
              <a:t> references</a:t>
            </a:r>
            <a:endParaRPr lang="en-US" sz="2400" dirty="0">
              <a:latin typeface="Corbel"/>
              <a:cs typeface="Corbel"/>
            </a:endParaRPr>
          </a:p>
          <a:p>
            <a:pPr marL="469900" indent="-457200">
              <a:lnSpc>
                <a:spcPct val="100000"/>
              </a:lnSpc>
              <a:spcBef>
                <a:spcPts val="710"/>
              </a:spcBef>
              <a:buSzPct val="100000"/>
              <a:buFont typeface="+mj-lt"/>
              <a:buAutoNum type="arabicPeriod"/>
              <a:tabLst>
                <a:tab pos="469900" algn="l"/>
                <a:tab pos="470534" algn="l"/>
              </a:tabLst>
            </a:pPr>
            <a:r>
              <a:rPr lang="en-US" sz="2400" spc="-35" dirty="0">
                <a:latin typeface="Corbel"/>
                <a:cs typeface="Corbel"/>
              </a:rPr>
              <a:t>Terms </a:t>
            </a:r>
            <a:r>
              <a:rPr lang="en-US" sz="2400" dirty="0">
                <a:latin typeface="Corbel"/>
                <a:cs typeface="Corbel"/>
              </a:rPr>
              <a:t>and</a:t>
            </a:r>
            <a:r>
              <a:rPr lang="en-US" sz="2400" spc="-20" dirty="0">
                <a:latin typeface="Corbel"/>
                <a:cs typeface="Corbel"/>
              </a:rPr>
              <a:t> </a:t>
            </a:r>
            <a:r>
              <a:rPr lang="en-US" sz="2400" spc="-5" dirty="0">
                <a:latin typeface="Corbel"/>
                <a:cs typeface="Corbel"/>
              </a:rPr>
              <a:t>definitions</a:t>
            </a:r>
            <a:endParaRPr lang="en-US" sz="2400" dirty="0">
              <a:latin typeface="Corbel"/>
              <a:cs typeface="Corbel"/>
            </a:endParaRPr>
          </a:p>
          <a:p>
            <a:pPr marL="469900" marR="1403985" indent="-457200">
              <a:lnSpc>
                <a:spcPts val="2590"/>
              </a:lnSpc>
              <a:spcBef>
                <a:spcPts val="1040"/>
              </a:spcBef>
              <a:buSzPct val="100000"/>
              <a:buFont typeface="+mj-lt"/>
              <a:buAutoNum type="arabicPeriod"/>
              <a:tabLst>
                <a:tab pos="469900" algn="l"/>
                <a:tab pos="470534" algn="l"/>
              </a:tabLst>
            </a:pPr>
            <a:r>
              <a:rPr lang="en-US" sz="2400" dirty="0">
                <a:latin typeface="Corbel"/>
                <a:cs typeface="Corbel"/>
              </a:rPr>
              <a:t>Ma</a:t>
            </a:r>
            <a:r>
              <a:rPr lang="en-US" sz="2400" spc="-10" dirty="0">
                <a:latin typeface="Corbel"/>
                <a:cs typeface="Corbel"/>
              </a:rPr>
              <a:t>n</a:t>
            </a:r>
            <a:r>
              <a:rPr lang="en-US" sz="2400" dirty="0">
                <a:latin typeface="Corbel"/>
                <a:cs typeface="Corbel"/>
              </a:rPr>
              <a:t>ageme</a:t>
            </a:r>
            <a:r>
              <a:rPr lang="en-US" sz="2400" spc="-5" dirty="0">
                <a:latin typeface="Corbel"/>
                <a:cs typeface="Corbel"/>
              </a:rPr>
              <a:t>nt  </a:t>
            </a:r>
            <a:r>
              <a:rPr lang="en-US" sz="2400" dirty="0">
                <a:latin typeface="Corbel"/>
                <a:cs typeface="Corbel"/>
              </a:rPr>
              <a:t>requirem</a:t>
            </a:r>
            <a:r>
              <a:rPr lang="en-US" sz="2400" spc="5" dirty="0">
                <a:latin typeface="Corbel"/>
                <a:cs typeface="Corbel"/>
              </a:rPr>
              <a:t>e</a:t>
            </a:r>
            <a:r>
              <a:rPr lang="en-US" sz="2400" spc="-5" dirty="0">
                <a:latin typeface="Corbel"/>
                <a:cs typeface="Corbel"/>
              </a:rPr>
              <a:t>n</a:t>
            </a:r>
            <a:r>
              <a:rPr lang="en-US" sz="2400" spc="-15" dirty="0">
                <a:latin typeface="Corbel"/>
                <a:cs typeface="Corbel"/>
              </a:rPr>
              <a:t>t</a:t>
            </a:r>
            <a:r>
              <a:rPr lang="en-US" sz="2400" dirty="0">
                <a:latin typeface="Corbel"/>
                <a:cs typeface="Corbel"/>
              </a:rPr>
              <a:t>s</a:t>
            </a:r>
          </a:p>
          <a:p>
            <a:pPr marL="469900" indent="-457200">
              <a:lnSpc>
                <a:spcPct val="100000"/>
              </a:lnSpc>
              <a:spcBef>
                <a:spcPts val="680"/>
              </a:spcBef>
              <a:buSzPct val="100000"/>
              <a:buFont typeface="+mj-lt"/>
              <a:buAutoNum type="arabicPeriod"/>
              <a:tabLst>
                <a:tab pos="469900" algn="l"/>
                <a:tab pos="470534" algn="l"/>
              </a:tabLst>
            </a:pPr>
            <a:r>
              <a:rPr lang="en-US" sz="2400" spc="-20" dirty="0">
                <a:latin typeface="Corbel"/>
                <a:cs typeface="Corbel"/>
              </a:rPr>
              <a:t>Technical</a:t>
            </a:r>
            <a:r>
              <a:rPr lang="en-US" sz="2400" spc="-80" dirty="0">
                <a:latin typeface="Corbel"/>
                <a:cs typeface="Corbel"/>
              </a:rPr>
              <a:t> </a:t>
            </a:r>
            <a:r>
              <a:rPr lang="en-US" sz="2400" dirty="0">
                <a:latin typeface="Corbel"/>
                <a:cs typeface="Corbel"/>
              </a:rPr>
              <a:t>requirements</a:t>
            </a:r>
          </a:p>
        </p:txBody>
      </p:sp>
      <p:sp>
        <p:nvSpPr>
          <p:cNvPr id="7" name="Text Placeholder 6">
            <a:extLst>
              <a:ext uri="{FF2B5EF4-FFF2-40B4-BE49-F238E27FC236}">
                <a16:creationId xmlns:a16="http://schemas.microsoft.com/office/drawing/2014/main" id="{92A24311-56FA-4924-B5A3-1B43780BFA2C}"/>
              </a:ext>
            </a:extLst>
          </p:cNvPr>
          <p:cNvSpPr>
            <a:spLocks noGrp="1"/>
          </p:cNvSpPr>
          <p:nvPr>
            <p:ph type="body" sz="quarter" idx="3"/>
          </p:nvPr>
        </p:nvSpPr>
        <p:spPr>
          <a:xfrm>
            <a:off x="4629150" y="1147003"/>
            <a:ext cx="3887788" cy="571753"/>
          </a:xfrm>
        </p:spPr>
        <p:txBody>
          <a:bodyPr/>
          <a:lstStyle/>
          <a:p>
            <a:r>
              <a:rPr lang="en-US" spc="-35" dirty="0">
                <a:latin typeface="Corbel"/>
                <a:cs typeface="Corbel"/>
              </a:rPr>
              <a:t>17025: 2017</a:t>
            </a:r>
            <a:endParaRPr lang="en-US" dirty="0"/>
          </a:p>
        </p:txBody>
      </p:sp>
      <p:sp>
        <p:nvSpPr>
          <p:cNvPr id="8" name="Content Placeholder 7">
            <a:extLst>
              <a:ext uri="{FF2B5EF4-FFF2-40B4-BE49-F238E27FC236}">
                <a16:creationId xmlns:a16="http://schemas.microsoft.com/office/drawing/2014/main" id="{82FD2D9B-7F18-4BFD-A7BF-30181F725FDF}"/>
              </a:ext>
            </a:extLst>
          </p:cNvPr>
          <p:cNvSpPr>
            <a:spLocks noGrp="1"/>
          </p:cNvSpPr>
          <p:nvPr>
            <p:ph sz="quarter" idx="4"/>
          </p:nvPr>
        </p:nvSpPr>
        <p:spPr>
          <a:xfrm>
            <a:off x="4629150" y="1718756"/>
            <a:ext cx="3887788" cy="4148644"/>
          </a:xfrm>
        </p:spPr>
        <p:txBody>
          <a:bodyPr/>
          <a:lstStyle/>
          <a:p>
            <a:pPr marL="469900" indent="-457200">
              <a:lnSpc>
                <a:spcPct val="100000"/>
              </a:lnSpc>
              <a:spcBef>
                <a:spcPts val="470"/>
              </a:spcBef>
              <a:buSzPct val="100000"/>
              <a:buAutoNum type="arabicPeriod"/>
              <a:tabLst>
                <a:tab pos="469265" algn="l"/>
                <a:tab pos="469900" algn="l"/>
              </a:tabLst>
            </a:pPr>
            <a:r>
              <a:rPr lang="en-US" sz="2400" dirty="0">
                <a:latin typeface="Corbel"/>
                <a:cs typeface="Corbel"/>
              </a:rPr>
              <a:t>Scope</a:t>
            </a:r>
          </a:p>
          <a:p>
            <a:pPr marL="469900" indent="-457200">
              <a:lnSpc>
                <a:spcPct val="100000"/>
              </a:lnSpc>
              <a:spcBef>
                <a:spcPts val="720"/>
              </a:spcBef>
              <a:buSzPct val="100000"/>
              <a:buAutoNum type="arabicPeriod"/>
              <a:tabLst>
                <a:tab pos="469265" algn="l"/>
                <a:tab pos="469900" algn="l"/>
              </a:tabLst>
            </a:pPr>
            <a:r>
              <a:rPr lang="en-US" sz="2400" spc="-10" dirty="0">
                <a:latin typeface="Corbel"/>
                <a:cs typeface="Corbel"/>
              </a:rPr>
              <a:t>Normative</a:t>
            </a:r>
            <a:r>
              <a:rPr lang="en-US" sz="2400" spc="-5" dirty="0">
                <a:latin typeface="Corbel"/>
                <a:cs typeface="Corbel"/>
              </a:rPr>
              <a:t> references</a:t>
            </a:r>
            <a:endParaRPr lang="en-US" sz="2400" dirty="0">
              <a:latin typeface="Corbel"/>
              <a:cs typeface="Corbel"/>
            </a:endParaRPr>
          </a:p>
          <a:p>
            <a:pPr marL="469900" indent="-457200">
              <a:lnSpc>
                <a:spcPct val="100000"/>
              </a:lnSpc>
              <a:spcBef>
                <a:spcPts val="710"/>
              </a:spcBef>
              <a:buSzPct val="100000"/>
              <a:buAutoNum type="arabicPeriod"/>
              <a:tabLst>
                <a:tab pos="469265" algn="l"/>
                <a:tab pos="469900" algn="l"/>
              </a:tabLst>
            </a:pPr>
            <a:r>
              <a:rPr lang="en-US" sz="2400" spc="-35" dirty="0">
                <a:latin typeface="Corbel"/>
                <a:cs typeface="Corbel"/>
              </a:rPr>
              <a:t>Terms </a:t>
            </a:r>
            <a:r>
              <a:rPr lang="en-US" sz="2400" dirty="0">
                <a:latin typeface="Corbel"/>
                <a:cs typeface="Corbel"/>
              </a:rPr>
              <a:t>and</a:t>
            </a:r>
            <a:r>
              <a:rPr lang="en-US" sz="2400" spc="-20" dirty="0">
                <a:latin typeface="Corbel"/>
                <a:cs typeface="Corbel"/>
              </a:rPr>
              <a:t> </a:t>
            </a:r>
            <a:r>
              <a:rPr lang="en-US" sz="2400" spc="-5" dirty="0">
                <a:latin typeface="Corbel"/>
                <a:cs typeface="Corbel"/>
              </a:rPr>
              <a:t>definitions</a:t>
            </a:r>
            <a:endParaRPr lang="en-US" sz="2400" dirty="0">
              <a:latin typeface="Corbel"/>
              <a:cs typeface="Corbel"/>
            </a:endParaRPr>
          </a:p>
          <a:p>
            <a:pPr marL="469900" indent="-457200">
              <a:lnSpc>
                <a:spcPct val="100000"/>
              </a:lnSpc>
              <a:spcBef>
                <a:spcPts val="710"/>
              </a:spcBef>
              <a:buSzPct val="100000"/>
              <a:buAutoNum type="arabicPeriod"/>
              <a:tabLst>
                <a:tab pos="469265" algn="l"/>
                <a:tab pos="469900" algn="l"/>
              </a:tabLst>
            </a:pPr>
            <a:r>
              <a:rPr lang="en-US" sz="2400" spc="-5" dirty="0">
                <a:latin typeface="Corbel"/>
                <a:cs typeface="Corbel"/>
              </a:rPr>
              <a:t>General</a:t>
            </a:r>
            <a:r>
              <a:rPr lang="en-US" sz="2400" spc="-10" dirty="0">
                <a:latin typeface="Corbel"/>
                <a:cs typeface="Corbel"/>
              </a:rPr>
              <a:t> </a:t>
            </a:r>
            <a:r>
              <a:rPr lang="en-US" sz="2400" spc="-5" dirty="0">
                <a:latin typeface="Corbel"/>
                <a:cs typeface="Corbel"/>
              </a:rPr>
              <a:t>requirements</a:t>
            </a:r>
            <a:endParaRPr lang="en-US" sz="2400" dirty="0">
              <a:latin typeface="Corbel"/>
              <a:cs typeface="Corbel"/>
            </a:endParaRPr>
          </a:p>
          <a:p>
            <a:pPr marL="469900" indent="-457200">
              <a:lnSpc>
                <a:spcPct val="100000"/>
              </a:lnSpc>
              <a:spcBef>
                <a:spcPts val="720"/>
              </a:spcBef>
              <a:buSzPct val="100000"/>
              <a:buAutoNum type="arabicPeriod"/>
              <a:tabLst>
                <a:tab pos="469265" algn="l"/>
                <a:tab pos="469900" algn="l"/>
              </a:tabLst>
            </a:pPr>
            <a:r>
              <a:rPr lang="en-US" sz="2400" spc="-5" dirty="0">
                <a:latin typeface="Corbel"/>
                <a:cs typeface="Corbel"/>
              </a:rPr>
              <a:t>Structural</a:t>
            </a:r>
            <a:r>
              <a:rPr lang="en-US" sz="2400" spc="-25" dirty="0">
                <a:latin typeface="Corbel"/>
                <a:cs typeface="Corbel"/>
              </a:rPr>
              <a:t> </a:t>
            </a:r>
            <a:r>
              <a:rPr lang="en-US" sz="2400" spc="-5" dirty="0">
                <a:latin typeface="Corbel"/>
                <a:cs typeface="Corbel"/>
              </a:rPr>
              <a:t>requirements</a:t>
            </a:r>
            <a:endParaRPr lang="en-US" sz="2400" dirty="0">
              <a:latin typeface="Corbel"/>
              <a:cs typeface="Corbel"/>
            </a:endParaRPr>
          </a:p>
          <a:p>
            <a:pPr marL="469900" indent="-457200">
              <a:lnSpc>
                <a:spcPct val="100000"/>
              </a:lnSpc>
              <a:spcBef>
                <a:spcPts val="710"/>
              </a:spcBef>
              <a:buSzPct val="100000"/>
              <a:buAutoNum type="arabicPeriod"/>
              <a:tabLst>
                <a:tab pos="469265" algn="l"/>
                <a:tab pos="469900" algn="l"/>
              </a:tabLst>
            </a:pPr>
            <a:r>
              <a:rPr lang="en-US" sz="2400" spc="-10" dirty="0">
                <a:latin typeface="Corbel"/>
                <a:cs typeface="Corbel"/>
              </a:rPr>
              <a:t>Resource</a:t>
            </a:r>
            <a:r>
              <a:rPr lang="en-US" sz="2400" spc="-25" dirty="0">
                <a:latin typeface="Corbel"/>
                <a:cs typeface="Corbel"/>
              </a:rPr>
              <a:t> </a:t>
            </a:r>
            <a:r>
              <a:rPr lang="en-US" sz="2400" spc="-5" dirty="0">
                <a:latin typeface="Corbel"/>
                <a:cs typeface="Corbel"/>
              </a:rPr>
              <a:t>requirements</a:t>
            </a:r>
            <a:endParaRPr lang="en-US" sz="2400" dirty="0">
              <a:latin typeface="Corbel"/>
              <a:cs typeface="Corbel"/>
            </a:endParaRPr>
          </a:p>
          <a:p>
            <a:pPr marL="469900" indent="-457200">
              <a:lnSpc>
                <a:spcPct val="100000"/>
              </a:lnSpc>
              <a:spcBef>
                <a:spcPts val="705"/>
              </a:spcBef>
              <a:buSzPct val="100000"/>
              <a:buAutoNum type="arabicPeriod"/>
              <a:tabLst>
                <a:tab pos="469265" algn="l"/>
                <a:tab pos="469900" algn="l"/>
              </a:tabLst>
            </a:pPr>
            <a:r>
              <a:rPr lang="en-US" sz="2400" spc="-5" dirty="0">
                <a:latin typeface="Corbel"/>
                <a:cs typeface="Corbel"/>
              </a:rPr>
              <a:t>Process</a:t>
            </a:r>
            <a:r>
              <a:rPr lang="en-US" sz="2400" spc="-10" dirty="0">
                <a:latin typeface="Corbel"/>
                <a:cs typeface="Corbel"/>
              </a:rPr>
              <a:t> </a:t>
            </a:r>
            <a:r>
              <a:rPr lang="en-US" sz="2400" spc="-5" dirty="0">
                <a:latin typeface="Corbel"/>
                <a:cs typeface="Corbel"/>
              </a:rPr>
              <a:t>requirements</a:t>
            </a:r>
            <a:endParaRPr lang="en-US" sz="2400" dirty="0">
              <a:latin typeface="Corbel"/>
              <a:cs typeface="Corbel"/>
            </a:endParaRPr>
          </a:p>
          <a:p>
            <a:pPr marL="469900" indent="-457200">
              <a:lnSpc>
                <a:spcPct val="100000"/>
              </a:lnSpc>
              <a:spcBef>
                <a:spcPts val="720"/>
              </a:spcBef>
              <a:buSzPct val="100000"/>
              <a:buAutoNum type="arabicPeriod"/>
              <a:tabLst>
                <a:tab pos="469265" algn="l"/>
                <a:tab pos="469900" algn="l"/>
              </a:tabLst>
            </a:pPr>
            <a:r>
              <a:rPr lang="en-US" sz="2400" spc="-5" dirty="0">
                <a:latin typeface="Corbel"/>
                <a:cs typeface="Corbel"/>
              </a:rPr>
              <a:t>Management</a:t>
            </a:r>
            <a:r>
              <a:rPr lang="en-US" sz="2400" spc="-10" dirty="0">
                <a:latin typeface="Corbel"/>
                <a:cs typeface="Corbel"/>
              </a:rPr>
              <a:t> </a:t>
            </a:r>
            <a:r>
              <a:rPr lang="en-US" sz="2400" spc="-5" dirty="0">
                <a:latin typeface="Corbel"/>
                <a:cs typeface="Corbel"/>
              </a:rPr>
              <a:t>requirements</a:t>
            </a:r>
            <a:endParaRPr lang="en-US" sz="2400" dirty="0">
              <a:latin typeface="Corbel"/>
              <a:cs typeface="Corbel"/>
            </a:endParaRPr>
          </a:p>
        </p:txBody>
      </p:sp>
    </p:spTree>
    <p:extLst>
      <p:ext uri="{BB962C8B-B14F-4D97-AF65-F5344CB8AC3E}">
        <p14:creationId xmlns:p14="http://schemas.microsoft.com/office/powerpoint/2010/main" val="803697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67000" y="1078594"/>
            <a:ext cx="5410200" cy="627736"/>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4966AC"/>
                </a:solidFill>
                <a:latin typeface="Optima"/>
                <a:cs typeface="Corbel"/>
              </a:rPr>
              <a:t>Risks and</a:t>
            </a:r>
            <a:r>
              <a:rPr sz="4000" spc="5" dirty="0">
                <a:solidFill>
                  <a:srgbClr val="4966AC"/>
                </a:solidFill>
                <a:latin typeface="Optima"/>
                <a:cs typeface="Corbel"/>
              </a:rPr>
              <a:t> </a:t>
            </a:r>
            <a:r>
              <a:rPr lang="en-US" spc="-5" dirty="0">
                <a:solidFill>
                  <a:srgbClr val="4966AC"/>
                </a:solidFill>
                <a:latin typeface="Optima"/>
                <a:cs typeface="Corbel"/>
              </a:rPr>
              <a:t>O</a:t>
            </a:r>
            <a:r>
              <a:rPr sz="4000" spc="-5" dirty="0">
                <a:solidFill>
                  <a:srgbClr val="4966AC"/>
                </a:solidFill>
                <a:latin typeface="Optima"/>
                <a:cs typeface="Corbel"/>
              </a:rPr>
              <a:t>pportunities</a:t>
            </a:r>
            <a:endParaRPr sz="4000" dirty="0">
              <a:latin typeface="Optima"/>
              <a:cs typeface="Corbel"/>
            </a:endParaRPr>
          </a:p>
        </p:txBody>
      </p:sp>
      <p:sp>
        <p:nvSpPr>
          <p:cNvPr id="9" name="Rectangle 8">
            <a:extLst>
              <a:ext uri="{FF2B5EF4-FFF2-40B4-BE49-F238E27FC236}">
                <a16:creationId xmlns:a16="http://schemas.microsoft.com/office/drawing/2014/main" id="{49532FA4-379A-4618-A41B-2CCA705601DA}"/>
              </a:ext>
            </a:extLst>
          </p:cNvPr>
          <p:cNvSpPr/>
          <p:nvPr/>
        </p:nvSpPr>
        <p:spPr>
          <a:xfrm>
            <a:off x="533400" y="2133600"/>
            <a:ext cx="8382000" cy="3108543"/>
          </a:xfrm>
          <a:prstGeom prst="rect">
            <a:avLst/>
          </a:prstGeom>
        </p:spPr>
        <p:txBody>
          <a:bodyPr wrap="square">
            <a:spAutoFit/>
          </a:bodyPr>
          <a:lstStyle/>
          <a:p>
            <a:pPr marL="469900" marR="1226185" indent="-457200">
              <a:lnSpc>
                <a:spcPct val="100000"/>
              </a:lnSpc>
              <a:spcBef>
                <a:spcPts val="95"/>
              </a:spcBef>
              <a:buClr>
                <a:srgbClr val="0064A2"/>
              </a:buClr>
              <a:buSzPct val="50000"/>
              <a:buFont typeface="Wingdings" panose="05000000000000000000" pitchFamily="2" charset="2"/>
              <a:buChar char="q"/>
              <a:tabLst>
                <a:tab pos="469265" algn="l"/>
                <a:tab pos="469900" algn="l"/>
              </a:tabLst>
            </a:pPr>
            <a:r>
              <a:rPr lang="en-US" sz="2800" spc="-15" dirty="0">
                <a:latin typeface="Optima"/>
                <a:cs typeface="Corbel"/>
              </a:rPr>
              <a:t>Revision </a:t>
            </a:r>
            <a:r>
              <a:rPr lang="en-US" sz="2800" spc="-5" dirty="0">
                <a:latin typeface="Optima"/>
                <a:cs typeface="Corbel"/>
              </a:rPr>
              <a:t>incorporates </a:t>
            </a:r>
            <a:r>
              <a:rPr lang="en-US" sz="2800" spc="-15" dirty="0">
                <a:latin typeface="Optima"/>
                <a:cs typeface="Corbel"/>
              </a:rPr>
              <a:t>“risked-based </a:t>
            </a:r>
            <a:r>
              <a:rPr lang="en-US" sz="2800" spc="-5" dirty="0">
                <a:latin typeface="Optima"/>
                <a:cs typeface="Corbel"/>
              </a:rPr>
              <a:t>thinking”</a:t>
            </a:r>
            <a:endParaRPr lang="en-US" sz="2800" dirty="0">
              <a:latin typeface="Optima"/>
              <a:cs typeface="Corbel"/>
            </a:endParaRPr>
          </a:p>
          <a:p>
            <a:pPr marL="469900" indent="-457200">
              <a:lnSpc>
                <a:spcPct val="100000"/>
              </a:lnSpc>
              <a:buClr>
                <a:srgbClr val="0064A2"/>
              </a:buClr>
              <a:buSzPct val="50000"/>
              <a:buFont typeface="Wingdings" panose="05000000000000000000" pitchFamily="2" charset="2"/>
              <a:buChar char="q"/>
              <a:tabLst>
                <a:tab pos="469265" algn="l"/>
                <a:tab pos="469900" algn="l"/>
              </a:tabLst>
            </a:pPr>
            <a:r>
              <a:rPr lang="en-US" sz="2800" spc="-5" dirty="0">
                <a:latin typeface="Optima"/>
                <a:cs typeface="Corbel"/>
              </a:rPr>
              <a:t>Not full risk management per ISO</a:t>
            </a:r>
            <a:r>
              <a:rPr lang="en-US" sz="2800" spc="85" dirty="0">
                <a:latin typeface="Optima"/>
                <a:cs typeface="Corbel"/>
              </a:rPr>
              <a:t> </a:t>
            </a:r>
            <a:r>
              <a:rPr lang="en-US" sz="2800" spc="-5" dirty="0">
                <a:latin typeface="Optima"/>
                <a:cs typeface="Corbel"/>
              </a:rPr>
              <a:t>31000</a:t>
            </a:r>
            <a:endParaRPr lang="en-US" sz="2800" dirty="0">
              <a:latin typeface="Optima"/>
              <a:cs typeface="Corbel"/>
            </a:endParaRPr>
          </a:p>
          <a:p>
            <a:pPr marL="469900" marR="760730" indent="-457200">
              <a:lnSpc>
                <a:spcPct val="100000"/>
              </a:lnSpc>
              <a:spcBef>
                <a:spcPts val="5"/>
              </a:spcBef>
              <a:buClr>
                <a:srgbClr val="0064A2"/>
              </a:buClr>
              <a:buSzPct val="50000"/>
              <a:buFont typeface="Wingdings" panose="05000000000000000000" pitchFamily="2" charset="2"/>
              <a:buChar char="q"/>
              <a:tabLst>
                <a:tab pos="469265" algn="l"/>
                <a:tab pos="469900" algn="l"/>
              </a:tabLst>
            </a:pPr>
            <a:r>
              <a:rPr lang="en-US" sz="2800" spc="-10" dirty="0">
                <a:latin typeface="Optima"/>
                <a:cs typeface="Corbel"/>
              </a:rPr>
              <a:t>Requires the </a:t>
            </a:r>
            <a:r>
              <a:rPr lang="en-US" sz="2800" spc="-5" dirty="0">
                <a:latin typeface="Optima"/>
                <a:cs typeface="Corbel"/>
              </a:rPr>
              <a:t>laboratory to plan and  implement actions to address risks and  opportunities</a:t>
            </a:r>
            <a:endParaRPr lang="en-US" sz="2800" dirty="0">
              <a:latin typeface="Optima"/>
              <a:cs typeface="Corbel"/>
            </a:endParaRPr>
          </a:p>
          <a:p>
            <a:pPr marL="469900" marR="5080" indent="-457200">
              <a:lnSpc>
                <a:spcPct val="100000"/>
              </a:lnSpc>
              <a:buClr>
                <a:srgbClr val="0064A2"/>
              </a:buClr>
              <a:buSzPct val="50000"/>
              <a:buFont typeface="Wingdings" panose="05000000000000000000" pitchFamily="2" charset="2"/>
              <a:buChar char="q"/>
              <a:tabLst>
                <a:tab pos="469265" algn="l"/>
                <a:tab pos="469900" algn="l"/>
              </a:tabLst>
            </a:pPr>
            <a:r>
              <a:rPr lang="en-US" sz="2800" spc="-5" dirty="0">
                <a:latin typeface="Optima"/>
                <a:cs typeface="Corbel"/>
              </a:rPr>
              <a:t>Laboratory is responsible for deciding which  risks and opportunities need to be  addressed</a:t>
            </a:r>
            <a:endParaRPr lang="en-US" sz="2800" dirty="0">
              <a:latin typeface="Optima"/>
              <a:cs typeface="Corbel"/>
            </a:endParaRPr>
          </a:p>
        </p:txBody>
      </p:sp>
    </p:spTree>
    <p:extLst>
      <p:ext uri="{BB962C8B-B14F-4D97-AF65-F5344CB8AC3E}">
        <p14:creationId xmlns:p14="http://schemas.microsoft.com/office/powerpoint/2010/main" val="2127270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71B2-6F72-494A-9578-BB4D8D3F71F1}"/>
              </a:ext>
            </a:extLst>
          </p:cNvPr>
          <p:cNvSpPr>
            <a:spLocks noGrp="1"/>
          </p:cNvSpPr>
          <p:nvPr>
            <p:ph type="title"/>
          </p:nvPr>
        </p:nvSpPr>
        <p:spPr/>
        <p:txBody>
          <a:bodyPr/>
          <a:lstStyle/>
          <a:p>
            <a:r>
              <a:rPr lang="en-US" dirty="0"/>
              <a:t>An Example of a Change</a:t>
            </a:r>
          </a:p>
        </p:txBody>
      </p:sp>
      <p:sp>
        <p:nvSpPr>
          <p:cNvPr id="3" name="Content Placeholder 2">
            <a:extLst>
              <a:ext uri="{FF2B5EF4-FFF2-40B4-BE49-F238E27FC236}">
                <a16:creationId xmlns:a16="http://schemas.microsoft.com/office/drawing/2014/main" id="{CC0E2014-4620-44F2-99B2-9E8750C28FE2}"/>
              </a:ext>
            </a:extLst>
          </p:cNvPr>
          <p:cNvSpPr>
            <a:spLocks noGrp="1"/>
          </p:cNvSpPr>
          <p:nvPr>
            <p:ph idx="1"/>
          </p:nvPr>
        </p:nvSpPr>
        <p:spPr/>
        <p:txBody>
          <a:bodyPr/>
          <a:lstStyle/>
          <a:p>
            <a:r>
              <a:rPr lang="en-US" sz="2400" b="1" dirty="0"/>
              <a:t>2005: </a:t>
            </a:r>
            <a:r>
              <a:rPr lang="en-US" sz="2400" i="1" dirty="0"/>
              <a:t>The laboratory's management system policies related to quality, including a quality policy statement, shall be defined in a quality manual.</a:t>
            </a:r>
          </a:p>
          <a:p>
            <a:endParaRPr lang="en-US" sz="2400" i="1" dirty="0"/>
          </a:p>
          <a:p>
            <a:r>
              <a:rPr lang="en-GB" sz="2400" b="1" dirty="0"/>
              <a:t>2017: </a:t>
            </a:r>
            <a:r>
              <a:rPr lang="en-GB" sz="2400" dirty="0"/>
              <a:t>Laboratory management shall establish, document, and maintain policies and objectives for the fulfilment of the purposes of this document and shall ensure that the policies and objectives are acknowledged and implemented at all levels of the laboratory organization.</a:t>
            </a:r>
            <a:endParaRPr lang="en-US" sz="2400" dirty="0"/>
          </a:p>
          <a:p>
            <a:pPr marL="0" indent="0">
              <a:buNone/>
            </a:pPr>
            <a:endParaRPr lang="en-US" dirty="0"/>
          </a:p>
        </p:txBody>
      </p:sp>
    </p:spTree>
    <p:extLst>
      <p:ext uri="{BB962C8B-B14F-4D97-AF65-F5344CB8AC3E}">
        <p14:creationId xmlns:p14="http://schemas.microsoft.com/office/powerpoint/2010/main" val="2937882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18A6-37BE-4120-8F0B-43162B12D191}"/>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C07E0749-44F3-4C9C-92FD-FC52C3E7E5A5}"/>
              </a:ext>
            </a:extLst>
          </p:cNvPr>
          <p:cNvSpPr>
            <a:spLocks noGrp="1"/>
          </p:cNvSpPr>
          <p:nvPr>
            <p:ph idx="1"/>
          </p:nvPr>
        </p:nvSpPr>
        <p:spPr/>
        <p:txBody>
          <a:bodyPr/>
          <a:lstStyle/>
          <a:p>
            <a:r>
              <a:rPr lang="en-US" sz="2400" b="1" dirty="0"/>
              <a:t>2005: </a:t>
            </a:r>
            <a:r>
              <a:rPr lang="en-US" sz="2400" i="1" dirty="0"/>
              <a:t>The laboratory shall establish a policy and a procedure and shall designate appropriate authorities for implementing corrective action when nonconforming work or departures from the policies and procedures in the management system or technical operations have been identified.</a:t>
            </a:r>
          </a:p>
          <a:p>
            <a:endParaRPr lang="en-US" sz="2400" dirty="0"/>
          </a:p>
          <a:p>
            <a:r>
              <a:rPr lang="en-GB" sz="2400" b="1" dirty="0"/>
              <a:t>2017: </a:t>
            </a:r>
            <a:r>
              <a:rPr lang="en-GB" sz="2400" dirty="0"/>
              <a:t>When a nonconformity occurs, the laboratory shall react to the nonconformity and, as applicable</a:t>
            </a:r>
            <a:r>
              <a:rPr lang="en-US" sz="2400" dirty="0"/>
              <a:t> </a:t>
            </a:r>
            <a:r>
              <a:rPr lang="en-GB" sz="2400" dirty="0"/>
              <a:t>take action to control and correct it and address the consequences.</a:t>
            </a:r>
            <a:endParaRPr lang="en-US" sz="2400" dirty="0"/>
          </a:p>
        </p:txBody>
      </p:sp>
    </p:spTree>
    <p:extLst>
      <p:ext uri="{BB962C8B-B14F-4D97-AF65-F5344CB8AC3E}">
        <p14:creationId xmlns:p14="http://schemas.microsoft.com/office/powerpoint/2010/main" val="2060555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25CB-3DE5-4779-B9AD-E132965A567F}"/>
              </a:ext>
            </a:extLst>
          </p:cNvPr>
          <p:cNvSpPr>
            <a:spLocks noGrp="1"/>
          </p:cNvSpPr>
          <p:nvPr>
            <p:ph type="title"/>
          </p:nvPr>
        </p:nvSpPr>
        <p:spPr/>
        <p:txBody>
          <a:bodyPr/>
          <a:lstStyle/>
          <a:p>
            <a:r>
              <a:rPr lang="en-US" dirty="0"/>
              <a:t>TNI Plans for the New 17025</a:t>
            </a:r>
          </a:p>
        </p:txBody>
      </p:sp>
      <p:sp>
        <p:nvSpPr>
          <p:cNvPr id="3" name="Content Placeholder 2">
            <a:extLst>
              <a:ext uri="{FF2B5EF4-FFF2-40B4-BE49-F238E27FC236}">
                <a16:creationId xmlns:a16="http://schemas.microsoft.com/office/drawing/2014/main" id="{17E936DC-14A8-4185-B96E-59458E01FEEB}"/>
              </a:ext>
            </a:extLst>
          </p:cNvPr>
          <p:cNvSpPr>
            <a:spLocks noGrp="1"/>
          </p:cNvSpPr>
          <p:nvPr>
            <p:ph idx="1"/>
          </p:nvPr>
        </p:nvSpPr>
        <p:spPr/>
        <p:txBody>
          <a:bodyPr/>
          <a:lstStyle/>
          <a:p>
            <a:r>
              <a:rPr lang="en-US" dirty="0"/>
              <a:t>Quality Systems Committee has begun efforts to incorporate.</a:t>
            </a:r>
          </a:p>
          <a:p>
            <a:r>
              <a:rPr lang="en-US" dirty="0"/>
              <a:t>Joint session with other TNI groups on August 8 on discuss key options, e.g.,</a:t>
            </a:r>
          </a:p>
          <a:p>
            <a:pPr lvl="1"/>
            <a:r>
              <a:rPr lang="en-US" dirty="0"/>
              <a:t>Deletion of quality manager and quality manual.</a:t>
            </a:r>
          </a:p>
          <a:p>
            <a:pPr lvl="1"/>
            <a:r>
              <a:rPr lang="en-US" dirty="0"/>
              <a:t>Allowing 9001 to replace the 17025 management requirements.</a:t>
            </a:r>
          </a:p>
          <a:p>
            <a:r>
              <a:rPr lang="en-US" dirty="0"/>
              <a:t>Two-three years standards development effort with implementation in 202x</a:t>
            </a:r>
          </a:p>
          <a:p>
            <a:endParaRPr lang="en-US" dirty="0"/>
          </a:p>
        </p:txBody>
      </p:sp>
    </p:spTree>
    <p:extLst>
      <p:ext uri="{BB962C8B-B14F-4D97-AF65-F5344CB8AC3E}">
        <p14:creationId xmlns:p14="http://schemas.microsoft.com/office/powerpoint/2010/main" val="2089807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4400" dirty="0"/>
              <a:t>Future TNI Meetings</a:t>
            </a:r>
          </a:p>
        </p:txBody>
      </p:sp>
      <p:sp>
        <p:nvSpPr>
          <p:cNvPr id="43011" name="Text Placeholder 2"/>
          <p:cNvSpPr>
            <a:spLocks noGrp="1"/>
          </p:cNvSpPr>
          <p:nvPr>
            <p:ph type="body" idx="1"/>
          </p:nvPr>
        </p:nvSpPr>
        <p:spPr/>
        <p:txBody>
          <a:bodyPr/>
          <a:lstStyle/>
          <a:p>
            <a:pPr lvl="1"/>
            <a:endParaRPr lang="en-US"/>
          </a:p>
          <a:p>
            <a:pPr lvl="1"/>
            <a:endParaRPr lang="en-US"/>
          </a:p>
        </p:txBody>
      </p:sp>
      <p:sp>
        <p:nvSpPr>
          <p:cNvPr id="43012" name="Content Placeholder 3"/>
          <p:cNvSpPr>
            <a:spLocks noGrp="1"/>
          </p:cNvSpPr>
          <p:nvPr>
            <p:ph sz="half" idx="2"/>
          </p:nvPr>
        </p:nvSpPr>
        <p:spPr>
          <a:xfrm>
            <a:off x="4687887" y="1910397"/>
            <a:ext cx="4040188" cy="3951288"/>
          </a:xfrm>
        </p:spPr>
        <p:txBody>
          <a:bodyPr/>
          <a:lstStyle/>
          <a:p>
            <a:pPr>
              <a:buFont typeface="Wingdings" pitchFamily="2" charset="2"/>
              <a:buChar char="q"/>
            </a:pPr>
            <a:r>
              <a:rPr lang="en-US" sz="2800" dirty="0"/>
              <a:t>Milwaukee, WI</a:t>
            </a:r>
          </a:p>
          <a:p>
            <a:pPr lvl="1"/>
            <a:r>
              <a:rPr lang="en-US" sz="2400" dirty="0"/>
              <a:t>January 2019</a:t>
            </a:r>
          </a:p>
        </p:txBody>
      </p:sp>
      <p:sp>
        <p:nvSpPr>
          <p:cNvPr id="43013" name="Text Placeholder 6"/>
          <p:cNvSpPr>
            <a:spLocks noGrp="1"/>
          </p:cNvSpPr>
          <p:nvPr>
            <p:ph type="body" sz="quarter" idx="3"/>
          </p:nvPr>
        </p:nvSpPr>
        <p:spPr>
          <a:xfrm>
            <a:off x="228600" y="1219200"/>
            <a:ext cx="4041775" cy="639763"/>
          </a:xfrm>
        </p:spPr>
        <p:txBody>
          <a:bodyPr/>
          <a:lstStyle/>
          <a:p>
            <a:r>
              <a:rPr lang="en-US" sz="2800" dirty="0"/>
              <a:t>Summer Meeting</a:t>
            </a:r>
          </a:p>
        </p:txBody>
      </p:sp>
      <p:sp>
        <p:nvSpPr>
          <p:cNvPr id="43014" name="Content Placeholder 7"/>
          <p:cNvSpPr>
            <a:spLocks noGrp="1"/>
          </p:cNvSpPr>
          <p:nvPr>
            <p:ph sz="quarter" idx="4"/>
          </p:nvPr>
        </p:nvSpPr>
        <p:spPr>
          <a:xfrm>
            <a:off x="228600" y="1887537"/>
            <a:ext cx="4041775" cy="1389063"/>
          </a:xfrm>
        </p:spPr>
        <p:txBody>
          <a:bodyPr/>
          <a:lstStyle/>
          <a:p>
            <a:r>
              <a:rPr lang="en-US" sz="2800" dirty="0"/>
              <a:t>New Orleans, LA</a:t>
            </a:r>
          </a:p>
          <a:p>
            <a:pPr lvl="1"/>
            <a:r>
              <a:rPr lang="en-US" sz="2400" dirty="0"/>
              <a:t>August 6-10, 2018</a:t>
            </a:r>
          </a:p>
        </p:txBody>
      </p:sp>
      <p:sp>
        <p:nvSpPr>
          <p:cNvPr id="43015" name="Text Placeholder 6"/>
          <p:cNvSpPr txBox="1">
            <a:spLocks/>
          </p:cNvSpPr>
          <p:nvPr/>
        </p:nvSpPr>
        <p:spPr bwMode="auto">
          <a:xfrm>
            <a:off x="4678680" y="1287460"/>
            <a:ext cx="4041775" cy="639763"/>
          </a:xfrm>
          <a:prstGeom prst="rect">
            <a:avLst/>
          </a:prstGeom>
          <a:noFill/>
          <a:ln w="9525">
            <a:noFill/>
            <a:miter lim="800000"/>
            <a:headEnd/>
            <a:tailEnd/>
          </a:ln>
        </p:spPr>
        <p:txBody>
          <a:bodyPr anchor="b"/>
          <a:lstStyle/>
          <a:p>
            <a:pPr eaLnBrk="0" hangingPunct="0">
              <a:spcBef>
                <a:spcPct val="20000"/>
              </a:spcBef>
              <a:buClr>
                <a:srgbClr val="0064A2"/>
              </a:buClr>
              <a:buSzPct val="50000"/>
              <a:buFont typeface="Wingdings" pitchFamily="2" charset="2"/>
              <a:buNone/>
            </a:pPr>
            <a:r>
              <a:rPr lang="en-US" sz="2800" b="1" dirty="0"/>
              <a:t>Winter  Meeting</a:t>
            </a:r>
          </a:p>
        </p:txBody>
      </p:sp>
      <p:sp>
        <p:nvSpPr>
          <p:cNvPr id="2" name="TextBox 1">
            <a:extLst>
              <a:ext uri="{FF2B5EF4-FFF2-40B4-BE49-F238E27FC236}">
                <a16:creationId xmlns:a16="http://schemas.microsoft.com/office/drawing/2014/main" id="{0BB2BE23-83AF-47EC-966C-803124000CA6}"/>
              </a:ext>
            </a:extLst>
          </p:cNvPr>
          <p:cNvSpPr txBox="1"/>
          <p:nvPr/>
        </p:nvSpPr>
        <p:spPr>
          <a:xfrm>
            <a:off x="254203" y="3045767"/>
            <a:ext cx="4724400" cy="461665"/>
          </a:xfrm>
          <a:prstGeom prst="rect">
            <a:avLst/>
          </a:prstGeom>
          <a:noFill/>
        </p:spPr>
        <p:txBody>
          <a:bodyPr wrap="square" rtlCol="0">
            <a:spAutoFit/>
          </a:bodyPr>
          <a:lstStyle/>
          <a:p>
            <a:r>
              <a:rPr lang="en-US" sz="2400" dirty="0"/>
              <a:t>Registration open at http://nemc.us</a:t>
            </a:r>
          </a:p>
        </p:txBody>
      </p:sp>
      <p:pic>
        <p:nvPicPr>
          <p:cNvPr id="4" name="Picture 3">
            <a:extLst>
              <a:ext uri="{FF2B5EF4-FFF2-40B4-BE49-F238E27FC236}">
                <a16:creationId xmlns:a16="http://schemas.microsoft.com/office/drawing/2014/main" id="{26CC56DF-B874-4514-8818-AF3EFDC34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731259"/>
            <a:ext cx="4066489" cy="2710206"/>
          </a:xfrm>
          <a:prstGeom prst="rect">
            <a:avLst/>
          </a:prstGeom>
        </p:spPr>
      </p:pic>
    </p:spTree>
    <p:extLst>
      <p:ext uri="{BB962C8B-B14F-4D97-AF65-F5344CB8AC3E}">
        <p14:creationId xmlns:p14="http://schemas.microsoft.com/office/powerpoint/2010/main" val="3951318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4800"/>
              <a:t>Contact TNI</a:t>
            </a:r>
          </a:p>
        </p:txBody>
      </p:sp>
      <p:sp>
        <p:nvSpPr>
          <p:cNvPr id="74755" name="Content Placeholder 2"/>
          <p:cNvSpPr>
            <a:spLocks noGrp="1"/>
          </p:cNvSpPr>
          <p:nvPr>
            <p:ph idx="1"/>
          </p:nvPr>
        </p:nvSpPr>
        <p:spPr>
          <a:xfrm>
            <a:off x="457200" y="1447800"/>
            <a:ext cx="7162800" cy="2438400"/>
          </a:xfrm>
        </p:spPr>
        <p:txBody>
          <a:bodyPr/>
          <a:lstStyle/>
          <a:p>
            <a:pPr>
              <a:buFont typeface="Wingdings" pitchFamily="2" charset="2"/>
              <a:buNone/>
            </a:pPr>
            <a:r>
              <a:rPr lang="en-US" sz="3600" dirty="0"/>
              <a:t>Jerry Parr, Executive Director</a:t>
            </a:r>
          </a:p>
          <a:p>
            <a:pPr lvl="1"/>
            <a:r>
              <a:rPr lang="en-US" sz="3200" dirty="0"/>
              <a:t>www.nelac-institute.org</a:t>
            </a:r>
          </a:p>
          <a:p>
            <a:pPr lvl="1"/>
            <a:r>
              <a:rPr lang="en-US" sz="3200" dirty="0"/>
              <a:t>jerry.parr@nelac-institute.org</a:t>
            </a:r>
          </a:p>
          <a:p>
            <a:pPr lvl="1"/>
            <a:r>
              <a:rPr lang="en-US" sz="3200" dirty="0"/>
              <a:t>817-598-1624</a:t>
            </a:r>
          </a:p>
          <a:p>
            <a:pPr lvl="1"/>
            <a:r>
              <a:rPr lang="en-US" sz="3200" dirty="0"/>
              <a:t>817-594-7204 (Direct)</a:t>
            </a:r>
          </a:p>
        </p:txBody>
      </p:sp>
      <p:pic>
        <p:nvPicPr>
          <p:cNvPr id="74756" name="Picture 5" descr="outline map of Texas rivers"/>
          <p:cNvPicPr>
            <a:picLocks noChangeAspect="1" noChangeArrowheads="1"/>
          </p:cNvPicPr>
          <p:nvPr/>
        </p:nvPicPr>
        <p:blipFill>
          <a:blip r:embed="rId3" cstate="print"/>
          <a:srcRect/>
          <a:stretch>
            <a:fillRect/>
          </a:stretch>
        </p:blipFill>
        <p:spPr bwMode="auto">
          <a:xfrm>
            <a:off x="5596934" y="4267200"/>
            <a:ext cx="2351677" cy="2268538"/>
          </a:xfrm>
          <a:prstGeom prst="rect">
            <a:avLst/>
          </a:prstGeom>
          <a:noFill/>
          <a:ln w="9525">
            <a:noFill/>
            <a:miter lim="800000"/>
            <a:headEnd/>
            <a:tailEnd/>
          </a:ln>
        </p:spPr>
      </p:pic>
      <p:sp>
        <p:nvSpPr>
          <p:cNvPr id="47111" name="AutoShape 7"/>
          <p:cNvSpPr>
            <a:spLocks noChangeArrowheads="1"/>
          </p:cNvSpPr>
          <p:nvPr/>
        </p:nvSpPr>
        <p:spPr bwMode="auto">
          <a:xfrm>
            <a:off x="7086600" y="4876800"/>
            <a:ext cx="304800" cy="304800"/>
          </a:xfrm>
          <a:prstGeom prst="star5">
            <a:avLst/>
          </a:prstGeom>
          <a:solidFill>
            <a:srgbClr val="3366FF"/>
          </a:solidFill>
          <a:ln w="9525">
            <a:solidFill>
              <a:schemeClr val="tx1"/>
            </a:solid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320294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901E-568E-4199-B587-A35461356FA7}"/>
              </a:ext>
            </a:extLst>
          </p:cNvPr>
          <p:cNvSpPr>
            <a:spLocks noGrp="1"/>
          </p:cNvSpPr>
          <p:nvPr>
            <p:ph type="title"/>
          </p:nvPr>
        </p:nvSpPr>
        <p:spPr>
          <a:xfrm>
            <a:off x="1752600" y="274638"/>
            <a:ext cx="6934200" cy="1020762"/>
          </a:xfrm>
        </p:spPr>
        <p:txBody>
          <a:bodyPr/>
          <a:lstStyle/>
          <a:p>
            <a:r>
              <a:rPr lang="en-US" dirty="0"/>
              <a:t>Technical Changes to Chemistry</a:t>
            </a:r>
          </a:p>
        </p:txBody>
      </p:sp>
      <p:sp>
        <p:nvSpPr>
          <p:cNvPr id="3" name="Content Placeholder 2">
            <a:extLst>
              <a:ext uri="{FF2B5EF4-FFF2-40B4-BE49-F238E27FC236}">
                <a16:creationId xmlns:a16="http://schemas.microsoft.com/office/drawing/2014/main" id="{BA150E98-732D-41DA-AA9E-4248903680C8}"/>
              </a:ext>
            </a:extLst>
          </p:cNvPr>
          <p:cNvSpPr>
            <a:spLocks noGrp="1"/>
          </p:cNvSpPr>
          <p:nvPr>
            <p:ph idx="1"/>
          </p:nvPr>
        </p:nvSpPr>
        <p:spPr>
          <a:xfrm>
            <a:off x="439189" y="1295400"/>
            <a:ext cx="8229600" cy="4876800"/>
          </a:xfrm>
        </p:spPr>
        <p:txBody>
          <a:bodyPr/>
          <a:lstStyle/>
          <a:p>
            <a:pPr lvl="0"/>
            <a:r>
              <a:rPr lang="en-US" sz="2800" dirty="0"/>
              <a:t>Removing sample preservation as a condition of the DL/LOQ studies,</a:t>
            </a:r>
            <a:endParaRPr lang="en-US" sz="2800" b="1" dirty="0"/>
          </a:p>
          <a:p>
            <a:pPr lvl="0"/>
            <a:r>
              <a:rPr lang="en-US" sz="2800" dirty="0"/>
              <a:t>Clearly indicating that at least 7 low level spikes and 7 blanks are required for the initial DL,</a:t>
            </a:r>
            <a:endParaRPr lang="en-US" sz="2800" b="1" dirty="0"/>
          </a:p>
          <a:p>
            <a:pPr lvl="0"/>
            <a:r>
              <a:rPr lang="en-US" sz="2800" dirty="0"/>
              <a:t>Removing the requirement that the LOQ be at least three times greater than the DL,</a:t>
            </a:r>
            <a:endParaRPr lang="en-US" sz="2800" b="1" dirty="0"/>
          </a:p>
          <a:p>
            <a:pPr lvl="0"/>
            <a:r>
              <a:rPr lang="en-US" sz="2800" dirty="0"/>
              <a:t>Adding a quantitative recovery criteria for the LOQ spikes, and</a:t>
            </a:r>
            <a:endParaRPr lang="en-US" sz="2800" b="1" dirty="0"/>
          </a:p>
          <a:p>
            <a:pPr lvl="0"/>
            <a:r>
              <a:rPr lang="en-US" sz="2800" dirty="0"/>
              <a:t>Revising the corrective action criteria for the LOQ verification test.</a:t>
            </a:r>
            <a:endParaRPr lang="en-US" sz="2800" b="1" dirty="0"/>
          </a:p>
        </p:txBody>
      </p:sp>
    </p:spTree>
    <p:extLst>
      <p:ext uri="{BB962C8B-B14F-4D97-AF65-F5344CB8AC3E}">
        <p14:creationId xmlns:p14="http://schemas.microsoft.com/office/powerpoint/2010/main" val="200998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3D5D-5A34-4197-9523-B2CAA493668A}"/>
              </a:ext>
            </a:extLst>
          </p:cNvPr>
          <p:cNvSpPr>
            <a:spLocks noGrp="1"/>
          </p:cNvSpPr>
          <p:nvPr>
            <p:ph type="title"/>
          </p:nvPr>
        </p:nvSpPr>
        <p:spPr>
          <a:xfrm>
            <a:off x="1676400" y="274638"/>
            <a:ext cx="7010400" cy="944562"/>
          </a:xfrm>
        </p:spPr>
        <p:txBody>
          <a:bodyPr/>
          <a:lstStyle/>
          <a:p>
            <a:r>
              <a:rPr lang="en-US" dirty="0"/>
              <a:t>New Implementation Resources</a:t>
            </a:r>
          </a:p>
        </p:txBody>
      </p:sp>
      <p:sp>
        <p:nvSpPr>
          <p:cNvPr id="3" name="Content Placeholder 2">
            <a:extLst>
              <a:ext uri="{FF2B5EF4-FFF2-40B4-BE49-F238E27FC236}">
                <a16:creationId xmlns:a16="http://schemas.microsoft.com/office/drawing/2014/main" id="{66E0EE16-7A8C-43B6-A1D6-35CB96AD9412}"/>
              </a:ext>
            </a:extLst>
          </p:cNvPr>
          <p:cNvSpPr>
            <a:spLocks noGrp="1"/>
          </p:cNvSpPr>
          <p:nvPr>
            <p:ph idx="1"/>
          </p:nvPr>
        </p:nvSpPr>
        <p:spPr>
          <a:xfrm>
            <a:off x="457200" y="1219200"/>
            <a:ext cx="8229600" cy="4343400"/>
          </a:xfrm>
        </p:spPr>
        <p:txBody>
          <a:bodyPr/>
          <a:lstStyle/>
          <a:p>
            <a:r>
              <a:rPr lang="en-US" sz="2800" dirty="0"/>
              <a:t>Small Laboratory Handbook</a:t>
            </a:r>
          </a:p>
          <a:p>
            <a:r>
              <a:rPr lang="en-US" sz="2800" dirty="0"/>
              <a:t>Quality Manual Template</a:t>
            </a:r>
          </a:p>
          <a:p>
            <a:r>
              <a:rPr lang="en-US" sz="2800" dirty="0"/>
              <a:t>Checklists</a:t>
            </a:r>
          </a:p>
          <a:p>
            <a:r>
              <a:rPr lang="en-US" sz="2800" dirty="0"/>
              <a:t>Review of Standard Interpretations</a:t>
            </a:r>
          </a:p>
          <a:p>
            <a:r>
              <a:rPr lang="en-US" sz="2800" dirty="0"/>
              <a:t>Guidance Documents</a:t>
            </a:r>
          </a:p>
          <a:p>
            <a:r>
              <a:rPr lang="en-US" sz="2800" dirty="0"/>
              <a:t>Training Courses</a:t>
            </a:r>
          </a:p>
          <a:p>
            <a:r>
              <a:rPr lang="en-US" sz="2800" dirty="0"/>
              <a:t>Comparison Documents</a:t>
            </a:r>
          </a:p>
          <a:p>
            <a:r>
              <a:rPr lang="en-US" sz="2800" dirty="0"/>
              <a:t>Early Implementation</a:t>
            </a:r>
          </a:p>
        </p:txBody>
      </p:sp>
    </p:spTree>
    <p:extLst>
      <p:ext uri="{BB962C8B-B14F-4D97-AF65-F5344CB8AC3E}">
        <p14:creationId xmlns:p14="http://schemas.microsoft.com/office/powerpoint/2010/main" val="215151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DAD4-B795-4675-8C85-0C8FE36F5F48}"/>
              </a:ext>
            </a:extLst>
          </p:cNvPr>
          <p:cNvSpPr>
            <a:spLocks noGrp="1"/>
          </p:cNvSpPr>
          <p:nvPr>
            <p:ph type="title"/>
          </p:nvPr>
        </p:nvSpPr>
        <p:spPr/>
        <p:txBody>
          <a:bodyPr/>
          <a:lstStyle/>
          <a:p>
            <a:r>
              <a:rPr lang="en-US" dirty="0"/>
              <a:t>Small Lab Handbook</a:t>
            </a:r>
          </a:p>
        </p:txBody>
      </p:sp>
      <p:sp>
        <p:nvSpPr>
          <p:cNvPr id="3" name="Content Placeholder 2">
            <a:extLst>
              <a:ext uri="{FF2B5EF4-FFF2-40B4-BE49-F238E27FC236}">
                <a16:creationId xmlns:a16="http://schemas.microsoft.com/office/drawing/2014/main" id="{5D1B61F6-729D-4DB5-A2EF-6A6D60098BA6}"/>
              </a:ext>
            </a:extLst>
          </p:cNvPr>
          <p:cNvSpPr>
            <a:spLocks noGrp="1"/>
          </p:cNvSpPr>
          <p:nvPr>
            <p:ph idx="1"/>
          </p:nvPr>
        </p:nvSpPr>
        <p:spPr>
          <a:xfrm>
            <a:off x="457200" y="1417638"/>
            <a:ext cx="8229600" cy="4525963"/>
          </a:xfrm>
        </p:spPr>
        <p:txBody>
          <a:bodyPr/>
          <a:lstStyle/>
          <a:p>
            <a:r>
              <a:rPr lang="en-US" dirty="0"/>
              <a:t>Completely revised</a:t>
            </a:r>
          </a:p>
          <a:p>
            <a:pPr lvl="1"/>
            <a:r>
              <a:rPr lang="en-US" dirty="0"/>
              <a:t>Includes much more “How to”</a:t>
            </a:r>
          </a:p>
          <a:p>
            <a:r>
              <a:rPr lang="en-US" dirty="0"/>
              <a:t>Includes the new Guidance Documents</a:t>
            </a:r>
          </a:p>
        </p:txBody>
      </p:sp>
    </p:spTree>
    <p:extLst>
      <p:ext uri="{BB962C8B-B14F-4D97-AF65-F5344CB8AC3E}">
        <p14:creationId xmlns:p14="http://schemas.microsoft.com/office/powerpoint/2010/main" val="326053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4894-D4EB-4698-BCD9-180728E6365E}"/>
              </a:ext>
            </a:extLst>
          </p:cNvPr>
          <p:cNvSpPr>
            <a:spLocks noGrp="1"/>
          </p:cNvSpPr>
          <p:nvPr>
            <p:ph type="title"/>
          </p:nvPr>
        </p:nvSpPr>
        <p:spPr/>
        <p:txBody>
          <a:bodyPr/>
          <a:lstStyle/>
          <a:p>
            <a:r>
              <a:rPr lang="en-US" dirty="0"/>
              <a:t>Quality Manual Template</a:t>
            </a:r>
          </a:p>
        </p:txBody>
      </p:sp>
      <p:sp>
        <p:nvSpPr>
          <p:cNvPr id="3" name="Content Placeholder 2">
            <a:extLst>
              <a:ext uri="{FF2B5EF4-FFF2-40B4-BE49-F238E27FC236}">
                <a16:creationId xmlns:a16="http://schemas.microsoft.com/office/drawing/2014/main" id="{373D550A-1AC1-4B12-8632-3E6B40DBAA29}"/>
              </a:ext>
            </a:extLst>
          </p:cNvPr>
          <p:cNvSpPr>
            <a:spLocks noGrp="1"/>
          </p:cNvSpPr>
          <p:nvPr>
            <p:ph idx="1"/>
          </p:nvPr>
        </p:nvSpPr>
        <p:spPr>
          <a:xfrm>
            <a:off x="457200" y="1600201"/>
            <a:ext cx="8229600" cy="2819400"/>
          </a:xfrm>
        </p:spPr>
        <p:txBody>
          <a:bodyPr/>
          <a:lstStyle/>
          <a:p>
            <a:r>
              <a:rPr lang="en-US" dirty="0"/>
              <a:t>Updated to 2016 Standard</a:t>
            </a:r>
          </a:p>
          <a:p>
            <a:pPr lvl="1"/>
            <a:r>
              <a:rPr lang="en-US" dirty="0"/>
              <a:t>Only minor edits</a:t>
            </a:r>
          </a:p>
          <a:p>
            <a:r>
              <a:rPr lang="en-US" dirty="0"/>
              <a:t>Now only one Word document</a:t>
            </a:r>
          </a:p>
          <a:p>
            <a:r>
              <a:rPr lang="en-US" dirty="0"/>
              <a:t>Includes SOP Templates</a:t>
            </a:r>
          </a:p>
          <a:p>
            <a:endParaRPr lang="en-US" dirty="0"/>
          </a:p>
        </p:txBody>
      </p:sp>
      <p:sp>
        <p:nvSpPr>
          <p:cNvPr id="4" name="TextBox 3">
            <a:extLst>
              <a:ext uri="{FF2B5EF4-FFF2-40B4-BE49-F238E27FC236}">
                <a16:creationId xmlns:a16="http://schemas.microsoft.com/office/drawing/2014/main" id="{EE430A54-ACFC-47FD-860C-CF2B4848B529}"/>
              </a:ext>
            </a:extLst>
          </p:cNvPr>
          <p:cNvSpPr txBox="1"/>
          <p:nvPr/>
        </p:nvSpPr>
        <p:spPr>
          <a:xfrm>
            <a:off x="1447800" y="4724400"/>
            <a:ext cx="41910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t>Not that helpful for labs that already have a QM</a:t>
            </a:r>
          </a:p>
        </p:txBody>
      </p:sp>
    </p:spTree>
    <p:extLst>
      <p:ext uri="{BB962C8B-B14F-4D97-AF65-F5344CB8AC3E}">
        <p14:creationId xmlns:p14="http://schemas.microsoft.com/office/powerpoint/2010/main" val="4070771927"/>
      </p:ext>
    </p:extLst>
  </p:cSld>
  <p:clrMapOvr>
    <a:masterClrMapping/>
  </p:clrMapOvr>
</p:sld>
</file>

<file path=ppt/theme/theme1.xml><?xml version="1.0" encoding="utf-8"?>
<a:theme xmlns:a="http://schemas.openxmlformats.org/drawingml/2006/main" name="tni_bluebeakers_rt">
  <a:themeElements>
    <a:clrScheme name="tni_bluebeakers_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ni_bluebeakers_rt">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Opti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Optima" pitchFamily="34" charset="0"/>
          </a:defRPr>
        </a:defPPr>
      </a:lstStyle>
    </a:lnDef>
  </a:objectDefaults>
  <a:extraClrSchemeLst>
    <a:extraClrScheme>
      <a:clrScheme name="tni_bluebeakers_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ni_bluebeakers_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ni_bluebeakers_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ni_bluebeakers_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ni_bluebeakers_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ni_bluebeakers_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ni_bluebeakers_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ni_bluebeakers_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ni_bluebeakers_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ni_bluebeakers_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ni_bluebeakers_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ni_bluebeakers_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26742</TotalTime>
  <Words>2714</Words>
  <Application>Microsoft Office PowerPoint</Application>
  <PresentationFormat>On-screen Show (4:3)</PresentationFormat>
  <Paragraphs>379</Paragraphs>
  <Slides>56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MS PGothic</vt:lpstr>
      <vt:lpstr>Arial</vt:lpstr>
      <vt:lpstr>Arial Black</vt:lpstr>
      <vt:lpstr>Calibri</vt:lpstr>
      <vt:lpstr>Corbel</vt:lpstr>
      <vt:lpstr>Optima</vt:lpstr>
      <vt:lpstr>Wingdings</vt:lpstr>
      <vt:lpstr>tni_bluebeakers_rt</vt:lpstr>
      <vt:lpstr>Activities of The NELAC Institute (TNI) to Improve Data Quality</vt:lpstr>
      <vt:lpstr>AGENDA</vt:lpstr>
      <vt:lpstr>The 2016 TNI Standard, Rev 2.1</vt:lpstr>
      <vt:lpstr>Editorial Corrections to PT</vt:lpstr>
      <vt:lpstr>Editorial Corrections to Chemistry</vt:lpstr>
      <vt:lpstr>Technical Changes to Chemistry</vt:lpstr>
      <vt:lpstr>New Implementation Resources</vt:lpstr>
      <vt:lpstr>Small Lab Handbook</vt:lpstr>
      <vt:lpstr>Quality Manual Template</vt:lpstr>
      <vt:lpstr>New Guidance Documents</vt:lpstr>
      <vt:lpstr>Standard Interpretation Requests (SIRs)</vt:lpstr>
      <vt:lpstr>Training Courses</vt:lpstr>
      <vt:lpstr>Comparison and Advocacy Documents</vt:lpstr>
      <vt:lpstr>Early Adoption</vt:lpstr>
      <vt:lpstr>Module 1: Proficiency Testing</vt:lpstr>
      <vt:lpstr>Volume 1, Module 1</vt:lpstr>
      <vt:lpstr>3.0 Definitions Removed</vt:lpstr>
      <vt:lpstr>3.0 New and Revised Definitions</vt:lpstr>
      <vt:lpstr>3.0 Dates</vt:lpstr>
      <vt:lpstr>Sections 4 and 5</vt:lpstr>
      <vt:lpstr>4.1 GENERAL REQUIREMENTS</vt:lpstr>
      <vt:lpstr>4.1 GENERAL REQUIREMENTS</vt:lpstr>
      <vt:lpstr>4.2 SAMPLE HANDLING</vt:lpstr>
      <vt:lpstr>Examples of Poor Practices</vt:lpstr>
      <vt:lpstr>4.3 Reporting</vt:lpstr>
      <vt:lpstr>4.3 Reporting</vt:lpstr>
      <vt:lpstr>4.3 PTRL</vt:lpstr>
      <vt:lpstr>Proficiency Testing Reporting Limit (PTRL)</vt:lpstr>
      <vt:lpstr>Proficiency Testing Reporting Limit (PTRL) Example</vt:lpstr>
      <vt:lpstr>Reporting to the PTRL</vt:lpstr>
      <vt:lpstr>Numeric Value above PTRL</vt:lpstr>
      <vt:lpstr>Numeric value below the PTRL</vt:lpstr>
      <vt:lpstr>Non Detected Results</vt:lpstr>
      <vt:lpstr>Evaluation of Results – Measured Concentration &lt; LOQ and &gt; PTRL</vt:lpstr>
      <vt:lpstr>Evaluation of Results - Measured Concentration &gt; LOQ and &lt; PTRL</vt:lpstr>
      <vt:lpstr>Evaluation of Results - Measured Concentration = ND</vt:lpstr>
      <vt:lpstr>4.3 REPORTING REQUIREMENTS</vt:lpstr>
      <vt:lpstr>4.4 Records Retention</vt:lpstr>
      <vt:lpstr>5.1 and 5.2 Initial and Continued Accreditation</vt:lpstr>
      <vt:lpstr>5.1 and 5.2 Initial and Continued Accreditation</vt:lpstr>
      <vt:lpstr>5.1 and 5.2 Initial and Continued Accreditation</vt:lpstr>
      <vt:lpstr>5.1 and 5.2 Initial and Continued Accreditation</vt:lpstr>
      <vt:lpstr>6.0 Corrective Action</vt:lpstr>
      <vt:lpstr>7.0 Complaint Resolution</vt:lpstr>
      <vt:lpstr>What Does the Future Hold?</vt:lpstr>
      <vt:lpstr>2017 REVISION OF ISO/IEC 17025 (E)</vt:lpstr>
      <vt:lpstr>PowerPoint Presentation</vt:lpstr>
      <vt:lpstr>Objectives of Revision</vt:lpstr>
      <vt:lpstr>Key Differences</vt:lpstr>
      <vt:lpstr>New Structure</vt:lpstr>
      <vt:lpstr>Risks and Opportunities</vt:lpstr>
      <vt:lpstr>An Example of a Change</vt:lpstr>
      <vt:lpstr>Another Example</vt:lpstr>
      <vt:lpstr>TNI Plans for the New 17025</vt:lpstr>
      <vt:lpstr>Future TNI Meetings</vt:lpstr>
      <vt:lpstr>Contact TNI</vt:lpstr>
    </vt:vector>
  </TitlesOfParts>
  <Company>TNI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TNI Update</dc:title>
  <dc:creator>Parr/Arms</dc:creator>
  <cp:lastModifiedBy>Jaime Garza</cp:lastModifiedBy>
  <cp:revision>1856</cp:revision>
  <cp:lastPrinted>2015-02-01T21:31:47Z</cp:lastPrinted>
  <dcterms:created xsi:type="dcterms:W3CDTF">2007-02-04T15:16:53Z</dcterms:created>
  <dcterms:modified xsi:type="dcterms:W3CDTF">2018-04-16T20:27:18Z</dcterms:modified>
</cp:coreProperties>
</file>