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8"/>
  </p:notesMasterIdLst>
  <p:sldIdLst>
    <p:sldId id="272" r:id="rId5"/>
    <p:sldId id="271" r:id="rId6"/>
    <p:sldId id="274" r:id="rId7"/>
    <p:sldId id="275" r:id="rId8"/>
    <p:sldId id="276" r:id="rId9"/>
    <p:sldId id="278" r:id="rId10"/>
    <p:sldId id="277" r:id="rId11"/>
    <p:sldId id="279" r:id="rId12"/>
    <p:sldId id="280" r:id="rId13"/>
    <p:sldId id="281" r:id="rId14"/>
    <p:sldId id="282" r:id="rId15"/>
    <p:sldId id="283" r:id="rId16"/>
    <p:sldId id="273" r:id="rId17"/>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vents Manager" initials="EM" lastIdx="13" clrIdx="0">
    <p:extLst>
      <p:ext uri="{19B8F6BF-5375-455C-9EA6-DF929625EA0E}">
        <p15:presenceInfo xmlns:p15="http://schemas.microsoft.com/office/powerpoint/2012/main" userId="Events Manag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BD2D"/>
    <a:srgbClr val="EBC012"/>
    <a:srgbClr val="0F793E"/>
    <a:srgbClr val="E1B911"/>
    <a:srgbClr val="008000"/>
    <a:srgbClr val="FFFFFF"/>
    <a:srgbClr val="43DD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584" autoAdjust="0"/>
    <p:restoredTop sz="94660"/>
  </p:normalViewPr>
  <p:slideViewPr>
    <p:cSldViewPr snapToGrid="0">
      <p:cViewPr varScale="1">
        <p:scale>
          <a:sx n="88" d="100"/>
          <a:sy n="88" d="100"/>
        </p:scale>
        <p:origin x="208" y="960"/>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D21AABF1-5E87-4DB8-96F4-E6F44567C55B}" type="datetimeFigureOut">
              <a:rPr lang="en-AU" smtClean="0"/>
              <a:t>20/11/20</a:t>
            </a:fld>
            <a:endParaRPr lang="en-AU"/>
          </a:p>
        </p:txBody>
      </p:sp>
      <p:sp>
        <p:nvSpPr>
          <p:cNvPr id="4" name="Slide Image Placeholder 3"/>
          <p:cNvSpPr>
            <a:spLocks noGrp="1" noRot="1" noChangeAspect="1"/>
          </p:cNvSpPr>
          <p:nvPr>
            <p:ph type="sldImg" idx="2"/>
          </p:nvPr>
        </p:nvSpPr>
        <p:spPr>
          <a:xfrm>
            <a:off x="979488" y="1241425"/>
            <a:ext cx="4838700" cy="3349625"/>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07D4FE1B-82F4-4829-AD3B-3B057539D007}" type="slidenum">
              <a:rPr lang="en-AU" smtClean="0"/>
              <a:t>‹#›</a:t>
            </a:fld>
            <a:endParaRPr lang="en-AU"/>
          </a:p>
        </p:txBody>
      </p:sp>
    </p:spTree>
    <p:extLst>
      <p:ext uri="{BB962C8B-B14F-4D97-AF65-F5344CB8AC3E}">
        <p14:creationId xmlns:p14="http://schemas.microsoft.com/office/powerpoint/2010/main" val="2360554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t>Not expecting results until 2017- very happy with these.</a:t>
            </a:r>
          </a:p>
          <a:p>
            <a:r>
              <a:rPr lang="en-AU"/>
              <a:t>Still worst performing sport within SS</a:t>
            </a:r>
            <a:r>
              <a:rPr lang="en-AU" baseline="0"/>
              <a:t> program. </a:t>
            </a:r>
            <a:endParaRPr lang="en-AU"/>
          </a:p>
        </p:txBody>
      </p:sp>
      <p:sp>
        <p:nvSpPr>
          <p:cNvPr id="4" name="Slide Number Placeholder 3"/>
          <p:cNvSpPr>
            <a:spLocks noGrp="1"/>
          </p:cNvSpPr>
          <p:nvPr>
            <p:ph type="sldNum" sz="quarter" idx="10"/>
          </p:nvPr>
        </p:nvSpPr>
        <p:spPr/>
        <p:txBody>
          <a:bodyPr/>
          <a:lstStyle/>
          <a:p>
            <a:fld id="{0BDA67DA-47C2-4088-AEE2-3308937007CF}" type="slidenum">
              <a:rPr lang="en-AU" smtClean="0"/>
              <a:t>2</a:t>
            </a:fld>
            <a:endParaRPr lang="en-AU"/>
          </a:p>
        </p:txBody>
      </p:sp>
    </p:spTree>
    <p:extLst>
      <p:ext uri="{BB962C8B-B14F-4D97-AF65-F5344CB8AC3E}">
        <p14:creationId xmlns:p14="http://schemas.microsoft.com/office/powerpoint/2010/main" val="18840882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t>Not expecting results until 2017- very happy with these.</a:t>
            </a:r>
          </a:p>
          <a:p>
            <a:r>
              <a:rPr lang="en-AU"/>
              <a:t>Still worst performing sport within SS</a:t>
            </a:r>
            <a:r>
              <a:rPr lang="en-AU" baseline="0"/>
              <a:t> program. </a:t>
            </a:r>
            <a:endParaRPr lang="en-AU"/>
          </a:p>
        </p:txBody>
      </p:sp>
      <p:sp>
        <p:nvSpPr>
          <p:cNvPr id="4" name="Slide Number Placeholder 3"/>
          <p:cNvSpPr>
            <a:spLocks noGrp="1"/>
          </p:cNvSpPr>
          <p:nvPr>
            <p:ph type="sldNum" sz="quarter" idx="10"/>
          </p:nvPr>
        </p:nvSpPr>
        <p:spPr/>
        <p:txBody>
          <a:bodyPr/>
          <a:lstStyle/>
          <a:p>
            <a:fld id="{0BDA67DA-47C2-4088-AEE2-3308937007CF}" type="slidenum">
              <a:rPr lang="en-AU" smtClean="0"/>
              <a:t>11</a:t>
            </a:fld>
            <a:endParaRPr lang="en-AU"/>
          </a:p>
        </p:txBody>
      </p:sp>
    </p:spTree>
    <p:extLst>
      <p:ext uri="{BB962C8B-B14F-4D97-AF65-F5344CB8AC3E}">
        <p14:creationId xmlns:p14="http://schemas.microsoft.com/office/powerpoint/2010/main" val="33356937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t>Not expecting results until 2017- very happy with these.</a:t>
            </a:r>
          </a:p>
          <a:p>
            <a:r>
              <a:rPr lang="en-AU"/>
              <a:t>Still worst performing sport within SS</a:t>
            </a:r>
            <a:r>
              <a:rPr lang="en-AU" baseline="0"/>
              <a:t> program. </a:t>
            </a:r>
            <a:endParaRPr lang="en-AU"/>
          </a:p>
        </p:txBody>
      </p:sp>
      <p:sp>
        <p:nvSpPr>
          <p:cNvPr id="4" name="Slide Number Placeholder 3"/>
          <p:cNvSpPr>
            <a:spLocks noGrp="1"/>
          </p:cNvSpPr>
          <p:nvPr>
            <p:ph type="sldNum" sz="quarter" idx="10"/>
          </p:nvPr>
        </p:nvSpPr>
        <p:spPr/>
        <p:txBody>
          <a:bodyPr/>
          <a:lstStyle/>
          <a:p>
            <a:fld id="{0BDA67DA-47C2-4088-AEE2-3308937007CF}" type="slidenum">
              <a:rPr lang="en-AU" smtClean="0"/>
              <a:t>12</a:t>
            </a:fld>
            <a:endParaRPr lang="en-AU"/>
          </a:p>
        </p:txBody>
      </p:sp>
    </p:spTree>
    <p:extLst>
      <p:ext uri="{BB962C8B-B14F-4D97-AF65-F5344CB8AC3E}">
        <p14:creationId xmlns:p14="http://schemas.microsoft.com/office/powerpoint/2010/main" val="3115570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t>Not expecting results until 2017- very happy with these.</a:t>
            </a:r>
          </a:p>
          <a:p>
            <a:r>
              <a:rPr lang="en-AU"/>
              <a:t>Still worst performing sport within SS</a:t>
            </a:r>
            <a:r>
              <a:rPr lang="en-AU" baseline="0"/>
              <a:t> program. </a:t>
            </a:r>
            <a:endParaRPr lang="en-AU"/>
          </a:p>
        </p:txBody>
      </p:sp>
      <p:sp>
        <p:nvSpPr>
          <p:cNvPr id="4" name="Slide Number Placeholder 3"/>
          <p:cNvSpPr>
            <a:spLocks noGrp="1"/>
          </p:cNvSpPr>
          <p:nvPr>
            <p:ph type="sldNum" sz="quarter" idx="10"/>
          </p:nvPr>
        </p:nvSpPr>
        <p:spPr/>
        <p:txBody>
          <a:bodyPr/>
          <a:lstStyle/>
          <a:p>
            <a:fld id="{0BDA67DA-47C2-4088-AEE2-3308937007CF}" type="slidenum">
              <a:rPr lang="en-AU" smtClean="0"/>
              <a:t>3</a:t>
            </a:fld>
            <a:endParaRPr lang="en-AU"/>
          </a:p>
        </p:txBody>
      </p:sp>
    </p:spTree>
    <p:extLst>
      <p:ext uri="{BB962C8B-B14F-4D97-AF65-F5344CB8AC3E}">
        <p14:creationId xmlns:p14="http://schemas.microsoft.com/office/powerpoint/2010/main" val="4267910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t>Not expecting results until 2017- very happy with these.</a:t>
            </a:r>
          </a:p>
          <a:p>
            <a:r>
              <a:rPr lang="en-AU"/>
              <a:t>Still worst performing sport within SS</a:t>
            </a:r>
            <a:r>
              <a:rPr lang="en-AU" baseline="0"/>
              <a:t> program. </a:t>
            </a:r>
            <a:endParaRPr lang="en-AU"/>
          </a:p>
        </p:txBody>
      </p:sp>
      <p:sp>
        <p:nvSpPr>
          <p:cNvPr id="4" name="Slide Number Placeholder 3"/>
          <p:cNvSpPr>
            <a:spLocks noGrp="1"/>
          </p:cNvSpPr>
          <p:nvPr>
            <p:ph type="sldNum" sz="quarter" idx="10"/>
          </p:nvPr>
        </p:nvSpPr>
        <p:spPr/>
        <p:txBody>
          <a:bodyPr/>
          <a:lstStyle/>
          <a:p>
            <a:fld id="{0BDA67DA-47C2-4088-AEE2-3308937007CF}" type="slidenum">
              <a:rPr lang="en-AU" smtClean="0"/>
              <a:t>4</a:t>
            </a:fld>
            <a:endParaRPr lang="en-AU"/>
          </a:p>
        </p:txBody>
      </p:sp>
    </p:spTree>
    <p:extLst>
      <p:ext uri="{BB962C8B-B14F-4D97-AF65-F5344CB8AC3E}">
        <p14:creationId xmlns:p14="http://schemas.microsoft.com/office/powerpoint/2010/main" val="34701967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t>Not expecting results until 2017- very happy with these.</a:t>
            </a:r>
          </a:p>
          <a:p>
            <a:r>
              <a:rPr lang="en-AU"/>
              <a:t>Still worst performing sport within SS</a:t>
            </a:r>
            <a:r>
              <a:rPr lang="en-AU" baseline="0"/>
              <a:t> program. </a:t>
            </a:r>
            <a:endParaRPr lang="en-AU"/>
          </a:p>
        </p:txBody>
      </p:sp>
      <p:sp>
        <p:nvSpPr>
          <p:cNvPr id="4" name="Slide Number Placeholder 3"/>
          <p:cNvSpPr>
            <a:spLocks noGrp="1"/>
          </p:cNvSpPr>
          <p:nvPr>
            <p:ph type="sldNum" sz="quarter" idx="10"/>
          </p:nvPr>
        </p:nvSpPr>
        <p:spPr/>
        <p:txBody>
          <a:bodyPr/>
          <a:lstStyle/>
          <a:p>
            <a:fld id="{0BDA67DA-47C2-4088-AEE2-3308937007CF}" type="slidenum">
              <a:rPr lang="en-AU" smtClean="0"/>
              <a:t>5</a:t>
            </a:fld>
            <a:endParaRPr lang="en-AU"/>
          </a:p>
        </p:txBody>
      </p:sp>
    </p:spTree>
    <p:extLst>
      <p:ext uri="{BB962C8B-B14F-4D97-AF65-F5344CB8AC3E}">
        <p14:creationId xmlns:p14="http://schemas.microsoft.com/office/powerpoint/2010/main" val="3640666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t>Not expecting results until 2017- very happy with these.</a:t>
            </a:r>
          </a:p>
          <a:p>
            <a:r>
              <a:rPr lang="en-AU"/>
              <a:t>Still worst performing sport within SS</a:t>
            </a:r>
            <a:r>
              <a:rPr lang="en-AU" baseline="0"/>
              <a:t> program. </a:t>
            </a:r>
            <a:endParaRPr lang="en-AU"/>
          </a:p>
        </p:txBody>
      </p:sp>
      <p:sp>
        <p:nvSpPr>
          <p:cNvPr id="4" name="Slide Number Placeholder 3"/>
          <p:cNvSpPr>
            <a:spLocks noGrp="1"/>
          </p:cNvSpPr>
          <p:nvPr>
            <p:ph type="sldNum" sz="quarter" idx="10"/>
          </p:nvPr>
        </p:nvSpPr>
        <p:spPr/>
        <p:txBody>
          <a:bodyPr/>
          <a:lstStyle/>
          <a:p>
            <a:fld id="{0BDA67DA-47C2-4088-AEE2-3308937007CF}" type="slidenum">
              <a:rPr lang="en-AU" smtClean="0"/>
              <a:t>6</a:t>
            </a:fld>
            <a:endParaRPr lang="en-AU"/>
          </a:p>
        </p:txBody>
      </p:sp>
    </p:spTree>
    <p:extLst>
      <p:ext uri="{BB962C8B-B14F-4D97-AF65-F5344CB8AC3E}">
        <p14:creationId xmlns:p14="http://schemas.microsoft.com/office/powerpoint/2010/main" val="23819123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t>Not expecting results until 2017- very happy with these.</a:t>
            </a:r>
          </a:p>
          <a:p>
            <a:r>
              <a:rPr lang="en-AU"/>
              <a:t>Still worst performing sport within SS</a:t>
            </a:r>
            <a:r>
              <a:rPr lang="en-AU" baseline="0"/>
              <a:t> program. </a:t>
            </a:r>
            <a:endParaRPr lang="en-AU"/>
          </a:p>
        </p:txBody>
      </p:sp>
      <p:sp>
        <p:nvSpPr>
          <p:cNvPr id="4" name="Slide Number Placeholder 3"/>
          <p:cNvSpPr>
            <a:spLocks noGrp="1"/>
          </p:cNvSpPr>
          <p:nvPr>
            <p:ph type="sldNum" sz="quarter" idx="10"/>
          </p:nvPr>
        </p:nvSpPr>
        <p:spPr/>
        <p:txBody>
          <a:bodyPr/>
          <a:lstStyle/>
          <a:p>
            <a:fld id="{0BDA67DA-47C2-4088-AEE2-3308937007CF}" type="slidenum">
              <a:rPr lang="en-AU" smtClean="0"/>
              <a:t>7</a:t>
            </a:fld>
            <a:endParaRPr lang="en-AU"/>
          </a:p>
        </p:txBody>
      </p:sp>
    </p:spTree>
    <p:extLst>
      <p:ext uri="{BB962C8B-B14F-4D97-AF65-F5344CB8AC3E}">
        <p14:creationId xmlns:p14="http://schemas.microsoft.com/office/powerpoint/2010/main" val="25694900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t>Not expecting results until 2017- very happy with these.</a:t>
            </a:r>
          </a:p>
          <a:p>
            <a:r>
              <a:rPr lang="en-AU"/>
              <a:t>Still worst performing sport within SS</a:t>
            </a:r>
            <a:r>
              <a:rPr lang="en-AU" baseline="0"/>
              <a:t> program. </a:t>
            </a:r>
            <a:endParaRPr lang="en-AU"/>
          </a:p>
        </p:txBody>
      </p:sp>
      <p:sp>
        <p:nvSpPr>
          <p:cNvPr id="4" name="Slide Number Placeholder 3"/>
          <p:cNvSpPr>
            <a:spLocks noGrp="1"/>
          </p:cNvSpPr>
          <p:nvPr>
            <p:ph type="sldNum" sz="quarter" idx="10"/>
          </p:nvPr>
        </p:nvSpPr>
        <p:spPr/>
        <p:txBody>
          <a:bodyPr/>
          <a:lstStyle/>
          <a:p>
            <a:fld id="{0BDA67DA-47C2-4088-AEE2-3308937007CF}" type="slidenum">
              <a:rPr lang="en-AU" smtClean="0"/>
              <a:t>8</a:t>
            </a:fld>
            <a:endParaRPr lang="en-AU"/>
          </a:p>
        </p:txBody>
      </p:sp>
    </p:spTree>
    <p:extLst>
      <p:ext uri="{BB962C8B-B14F-4D97-AF65-F5344CB8AC3E}">
        <p14:creationId xmlns:p14="http://schemas.microsoft.com/office/powerpoint/2010/main" val="16900883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t>Not expecting results until 2017- very happy with these.</a:t>
            </a:r>
          </a:p>
          <a:p>
            <a:r>
              <a:rPr lang="en-AU"/>
              <a:t>Still worst performing sport within SS</a:t>
            </a:r>
            <a:r>
              <a:rPr lang="en-AU" baseline="0"/>
              <a:t> program. </a:t>
            </a:r>
            <a:endParaRPr lang="en-AU"/>
          </a:p>
        </p:txBody>
      </p:sp>
      <p:sp>
        <p:nvSpPr>
          <p:cNvPr id="4" name="Slide Number Placeholder 3"/>
          <p:cNvSpPr>
            <a:spLocks noGrp="1"/>
          </p:cNvSpPr>
          <p:nvPr>
            <p:ph type="sldNum" sz="quarter" idx="10"/>
          </p:nvPr>
        </p:nvSpPr>
        <p:spPr/>
        <p:txBody>
          <a:bodyPr/>
          <a:lstStyle/>
          <a:p>
            <a:fld id="{0BDA67DA-47C2-4088-AEE2-3308937007CF}" type="slidenum">
              <a:rPr lang="en-AU" smtClean="0"/>
              <a:t>9</a:t>
            </a:fld>
            <a:endParaRPr lang="en-AU"/>
          </a:p>
        </p:txBody>
      </p:sp>
    </p:spTree>
    <p:extLst>
      <p:ext uri="{BB962C8B-B14F-4D97-AF65-F5344CB8AC3E}">
        <p14:creationId xmlns:p14="http://schemas.microsoft.com/office/powerpoint/2010/main" val="8927052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t>Not expecting results until 2017- very happy with these.</a:t>
            </a:r>
          </a:p>
          <a:p>
            <a:r>
              <a:rPr lang="en-AU"/>
              <a:t>Still worst performing sport within SS</a:t>
            </a:r>
            <a:r>
              <a:rPr lang="en-AU" baseline="0"/>
              <a:t> program. </a:t>
            </a:r>
            <a:endParaRPr lang="en-AU"/>
          </a:p>
        </p:txBody>
      </p:sp>
      <p:sp>
        <p:nvSpPr>
          <p:cNvPr id="4" name="Slide Number Placeholder 3"/>
          <p:cNvSpPr>
            <a:spLocks noGrp="1"/>
          </p:cNvSpPr>
          <p:nvPr>
            <p:ph type="sldNum" sz="quarter" idx="10"/>
          </p:nvPr>
        </p:nvSpPr>
        <p:spPr/>
        <p:txBody>
          <a:bodyPr/>
          <a:lstStyle/>
          <a:p>
            <a:fld id="{0BDA67DA-47C2-4088-AEE2-3308937007CF}" type="slidenum">
              <a:rPr lang="en-AU" smtClean="0"/>
              <a:t>10</a:t>
            </a:fld>
            <a:endParaRPr lang="en-AU"/>
          </a:p>
        </p:txBody>
      </p:sp>
    </p:spTree>
    <p:extLst>
      <p:ext uri="{BB962C8B-B14F-4D97-AF65-F5344CB8AC3E}">
        <p14:creationId xmlns:p14="http://schemas.microsoft.com/office/powerpoint/2010/main" val="30965625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quash Australia Blank Layou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477" y="-22840"/>
            <a:ext cx="10026843" cy="6880840"/>
          </a:xfrm>
          <a:prstGeom prst="rect">
            <a:avLst/>
          </a:prstGeom>
        </p:spPr>
      </p:pic>
    </p:spTree>
    <p:extLst>
      <p:ext uri="{BB962C8B-B14F-4D97-AF65-F5344CB8AC3E}">
        <p14:creationId xmlns:p14="http://schemas.microsoft.com/office/powerpoint/2010/main" val="1464448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560" y="0"/>
            <a:ext cx="10020275" cy="6858000"/>
          </a:xfrm>
          <a:prstGeom prst="rect">
            <a:avLst/>
          </a:prstGeom>
        </p:spPr>
      </p:pic>
    </p:spTree>
    <p:extLst>
      <p:ext uri="{BB962C8B-B14F-4D97-AF65-F5344CB8AC3E}">
        <p14:creationId xmlns:p14="http://schemas.microsoft.com/office/powerpoint/2010/main" val="803824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495300" y="1600200"/>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AF7FB7-E2A5-4A31-9A95-A8EF6364FFC7}" type="datetimeFigureOut">
              <a:rPr lang="en-AU" smtClean="0"/>
              <a:t>20/11/20</a:t>
            </a:fld>
            <a:endParaRPr lang="en-AU"/>
          </a:p>
        </p:txBody>
      </p:sp>
      <p:sp>
        <p:nvSpPr>
          <p:cNvPr id="5" name="Footer Placeholder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E5100A-DDDD-4DFA-908D-78422582E286}" type="slidenum">
              <a:rPr lang="en-AU" smtClean="0"/>
              <a:t>‹#›</a:t>
            </a:fld>
            <a:endParaRPr lang="en-AU"/>
          </a:p>
        </p:txBody>
      </p:sp>
    </p:spTree>
    <p:extLst>
      <p:ext uri="{BB962C8B-B14F-4D97-AF65-F5344CB8AC3E}">
        <p14:creationId xmlns:p14="http://schemas.microsoft.com/office/powerpoint/2010/main" val="4259654148"/>
      </p:ext>
    </p:extLst>
  </p:cSld>
  <p:clrMap bg1="lt1" tx1="dk1" bg2="lt2" tx2="dk2" accent1="accent1" accent2="accent2" accent3="accent3" accent4="accent4" accent5="accent5" accent6="accent6" hlink="hlink" folHlink="folHlink"/>
  <p:sldLayoutIdLst>
    <p:sldLayoutId id="2147483667" r:id="rId1"/>
    <p:sldLayoutId id="2147483668"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app.gosoapbox.com/"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402DF02-8A9C-4C13-B276-51E366C52109}"/>
              </a:ext>
            </a:extLst>
          </p:cNvPr>
          <p:cNvSpPr/>
          <p:nvPr/>
        </p:nvSpPr>
        <p:spPr>
          <a:xfrm>
            <a:off x="192947" y="1258349"/>
            <a:ext cx="9033246" cy="3817085"/>
          </a:xfrm>
          <a:prstGeom prst="rect">
            <a:avLst/>
          </a:prstGeom>
          <a:solidFill>
            <a:srgbClr val="E6BD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r>
              <a:rPr lang="en-AU" sz="6000" dirty="0"/>
            </a:br>
            <a:r>
              <a:rPr lang="en-AU" sz="6000" dirty="0"/>
              <a:t>Squash in Australia </a:t>
            </a:r>
          </a:p>
          <a:p>
            <a:pPr algn="ctr"/>
            <a:endParaRPr lang="en-AU" sz="6000" dirty="0"/>
          </a:p>
          <a:p>
            <a:pPr algn="ctr"/>
            <a:r>
              <a:rPr lang="en-AU" sz="6000" dirty="0"/>
              <a:t>National Workshop</a:t>
            </a:r>
          </a:p>
          <a:p>
            <a:pPr algn="ctr"/>
            <a:endParaRPr lang="en-AU" sz="6000" dirty="0"/>
          </a:p>
          <a:p>
            <a:pPr algn="ctr"/>
            <a:r>
              <a:rPr lang="en-AU" sz="6000" dirty="0"/>
              <a:t>2020</a:t>
            </a:r>
          </a:p>
        </p:txBody>
      </p:sp>
    </p:spTree>
    <p:extLst>
      <p:ext uri="{BB962C8B-B14F-4D97-AF65-F5344CB8AC3E}">
        <p14:creationId xmlns:p14="http://schemas.microsoft.com/office/powerpoint/2010/main" val="20916620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8650" y="2302301"/>
            <a:ext cx="9297864" cy="2954655"/>
          </a:xfrm>
          <a:prstGeom prst="rect">
            <a:avLst/>
          </a:prstGeom>
          <a:noFill/>
        </p:spPr>
        <p:txBody>
          <a:bodyPr wrap="square" rtlCol="0" anchor="t">
            <a:spAutoFit/>
          </a:bodyPr>
          <a:lstStyle/>
          <a:p>
            <a:pPr algn="ctr"/>
            <a:r>
              <a:rPr lang="en-AU" sz="5400" b="1" dirty="0"/>
              <a:t>Today – Working Teams + You to help set future vision and strategic priorities</a:t>
            </a:r>
          </a:p>
          <a:p>
            <a:endParaRPr lang="en-AU" sz="2400" b="1" i="1" dirty="0"/>
          </a:p>
        </p:txBody>
      </p:sp>
      <p:sp>
        <p:nvSpPr>
          <p:cNvPr id="3" name="TextBox 2">
            <a:extLst>
              <a:ext uri="{FF2B5EF4-FFF2-40B4-BE49-F238E27FC236}">
                <a16:creationId xmlns:a16="http://schemas.microsoft.com/office/drawing/2014/main" id="{302C6127-E10B-40F0-8CC9-797A784D52E3}"/>
              </a:ext>
            </a:extLst>
          </p:cNvPr>
          <p:cNvSpPr txBox="1"/>
          <p:nvPr/>
        </p:nvSpPr>
        <p:spPr>
          <a:xfrm>
            <a:off x="368650" y="404664"/>
            <a:ext cx="8920528" cy="584775"/>
          </a:xfrm>
          <a:prstGeom prst="rect">
            <a:avLst/>
          </a:prstGeom>
          <a:noFill/>
        </p:spPr>
        <p:txBody>
          <a:bodyPr wrap="square" rtlCol="0" anchor="t">
            <a:spAutoFit/>
          </a:bodyPr>
          <a:lstStyle/>
          <a:p>
            <a:r>
              <a:rPr lang="en-AU" sz="3200" b="1" dirty="0">
                <a:solidFill>
                  <a:srgbClr val="0F793E"/>
                </a:solidFill>
              </a:rPr>
              <a:t>STRATEGIC TIMELINE</a:t>
            </a:r>
          </a:p>
        </p:txBody>
      </p:sp>
    </p:spTree>
    <p:extLst>
      <p:ext uri="{BB962C8B-B14F-4D97-AF65-F5344CB8AC3E}">
        <p14:creationId xmlns:p14="http://schemas.microsoft.com/office/powerpoint/2010/main" val="2350108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8650" y="1170541"/>
            <a:ext cx="9297864" cy="4524315"/>
          </a:xfrm>
          <a:prstGeom prst="rect">
            <a:avLst/>
          </a:prstGeom>
          <a:noFill/>
        </p:spPr>
        <p:txBody>
          <a:bodyPr wrap="square" rtlCol="0" anchor="t">
            <a:spAutoFit/>
          </a:bodyPr>
          <a:lstStyle/>
          <a:p>
            <a:r>
              <a:rPr lang="en-AU" sz="2400" b="1" dirty="0"/>
              <a:t>Last 12 months</a:t>
            </a:r>
          </a:p>
          <a:p>
            <a:endParaRPr lang="en-AU" sz="2400" b="1" i="1" dirty="0"/>
          </a:p>
          <a:p>
            <a:r>
              <a:rPr lang="en-AU" sz="2400" b="1" i="1" dirty="0"/>
              <a:t>-&gt; Our Big Wins</a:t>
            </a:r>
          </a:p>
          <a:p>
            <a:endParaRPr lang="en-AU" sz="2400" b="1" i="1" dirty="0"/>
          </a:p>
          <a:p>
            <a:r>
              <a:rPr lang="en-AU" sz="2400" b="1" i="1" dirty="0"/>
              <a:t>-&gt; Our Improvement Areas</a:t>
            </a:r>
          </a:p>
          <a:p>
            <a:endParaRPr lang="en-AU" sz="2400" b="1" i="1" dirty="0"/>
          </a:p>
          <a:p>
            <a:r>
              <a:rPr lang="en-AU" sz="2400" b="1" i="1" dirty="0"/>
              <a:t>-&gt; Our Goals / Ambitions</a:t>
            </a:r>
          </a:p>
          <a:p>
            <a:endParaRPr lang="en-AU" sz="2400" b="1" i="1" dirty="0"/>
          </a:p>
          <a:p>
            <a:r>
              <a:rPr lang="en-AU" sz="2400" b="1" i="1" dirty="0"/>
              <a:t>Mural</a:t>
            </a:r>
            <a:endParaRPr lang="en-AU" sz="2400" dirty="0"/>
          </a:p>
          <a:p>
            <a:r>
              <a:rPr lang="en-AU" sz="2400" dirty="0"/>
              <a:t> </a:t>
            </a:r>
          </a:p>
          <a:p>
            <a:r>
              <a:rPr lang="en-AU" sz="2400" b="1" dirty="0"/>
              <a:t>LINK</a:t>
            </a:r>
          </a:p>
          <a:p>
            <a:endParaRPr lang="en-AU" sz="2400" b="1" dirty="0"/>
          </a:p>
        </p:txBody>
      </p:sp>
      <p:sp>
        <p:nvSpPr>
          <p:cNvPr id="3" name="TextBox 2">
            <a:extLst>
              <a:ext uri="{FF2B5EF4-FFF2-40B4-BE49-F238E27FC236}">
                <a16:creationId xmlns:a16="http://schemas.microsoft.com/office/drawing/2014/main" id="{302C6127-E10B-40F0-8CC9-797A784D52E3}"/>
              </a:ext>
            </a:extLst>
          </p:cNvPr>
          <p:cNvSpPr txBox="1"/>
          <p:nvPr/>
        </p:nvSpPr>
        <p:spPr>
          <a:xfrm>
            <a:off x="368650" y="404664"/>
            <a:ext cx="8920528" cy="584775"/>
          </a:xfrm>
          <a:prstGeom prst="rect">
            <a:avLst/>
          </a:prstGeom>
          <a:noFill/>
        </p:spPr>
        <p:txBody>
          <a:bodyPr wrap="square" rtlCol="0" anchor="t">
            <a:spAutoFit/>
          </a:bodyPr>
          <a:lstStyle/>
          <a:p>
            <a:r>
              <a:rPr lang="en-AU" sz="3200" b="1" dirty="0">
                <a:solidFill>
                  <a:srgbClr val="0F793E"/>
                </a:solidFill>
              </a:rPr>
              <a:t>EXERCISE</a:t>
            </a:r>
          </a:p>
        </p:txBody>
      </p:sp>
    </p:spTree>
    <p:extLst>
      <p:ext uri="{BB962C8B-B14F-4D97-AF65-F5344CB8AC3E}">
        <p14:creationId xmlns:p14="http://schemas.microsoft.com/office/powerpoint/2010/main" val="30748670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8650" y="1170541"/>
            <a:ext cx="4584350" cy="5386090"/>
          </a:xfrm>
          <a:prstGeom prst="rect">
            <a:avLst/>
          </a:prstGeom>
          <a:noFill/>
        </p:spPr>
        <p:txBody>
          <a:bodyPr wrap="square" rtlCol="0" anchor="t">
            <a:spAutoFit/>
          </a:bodyPr>
          <a:lstStyle/>
          <a:p>
            <a:r>
              <a:rPr lang="en-AU" sz="2800" b="1" dirty="0"/>
              <a:t>Chair</a:t>
            </a:r>
          </a:p>
          <a:p>
            <a:endParaRPr lang="en-AU" sz="2400" b="1" dirty="0"/>
          </a:p>
          <a:p>
            <a:r>
              <a:rPr lang="en-AU" sz="2400" b="1" dirty="0"/>
              <a:t>-&gt; Key themes discussed</a:t>
            </a:r>
          </a:p>
          <a:p>
            <a:endParaRPr lang="en-AU" sz="2400" b="1" dirty="0"/>
          </a:p>
          <a:p>
            <a:r>
              <a:rPr lang="en-AU" sz="2400" b="1" dirty="0"/>
              <a:t>-&gt; Key outcomes / recommendations</a:t>
            </a:r>
          </a:p>
          <a:p>
            <a:endParaRPr lang="en-AU" sz="2400" b="1" dirty="0"/>
          </a:p>
          <a:p>
            <a:r>
              <a:rPr lang="en-AU" sz="2800" b="1" dirty="0"/>
              <a:t>Floor</a:t>
            </a:r>
          </a:p>
          <a:p>
            <a:endParaRPr lang="en-AU" sz="2400" b="1" dirty="0"/>
          </a:p>
          <a:p>
            <a:r>
              <a:rPr lang="en-AU" sz="2400" b="1" dirty="0"/>
              <a:t>-&gt; Points for clarification</a:t>
            </a:r>
          </a:p>
          <a:p>
            <a:endParaRPr lang="en-AU" sz="2400" b="1" dirty="0"/>
          </a:p>
          <a:p>
            <a:endParaRPr lang="en-AU" sz="2400" b="1" dirty="0"/>
          </a:p>
          <a:p>
            <a:endParaRPr lang="en-AU" sz="2400" b="1" i="1" dirty="0"/>
          </a:p>
          <a:p>
            <a:endParaRPr lang="en-AU" sz="2400" b="1" dirty="0"/>
          </a:p>
        </p:txBody>
      </p:sp>
      <p:sp>
        <p:nvSpPr>
          <p:cNvPr id="3" name="TextBox 2">
            <a:extLst>
              <a:ext uri="{FF2B5EF4-FFF2-40B4-BE49-F238E27FC236}">
                <a16:creationId xmlns:a16="http://schemas.microsoft.com/office/drawing/2014/main" id="{302C6127-E10B-40F0-8CC9-797A784D52E3}"/>
              </a:ext>
            </a:extLst>
          </p:cNvPr>
          <p:cNvSpPr txBox="1"/>
          <p:nvPr/>
        </p:nvSpPr>
        <p:spPr>
          <a:xfrm>
            <a:off x="368650" y="404664"/>
            <a:ext cx="8920528" cy="584775"/>
          </a:xfrm>
          <a:prstGeom prst="rect">
            <a:avLst/>
          </a:prstGeom>
          <a:noFill/>
        </p:spPr>
        <p:txBody>
          <a:bodyPr wrap="square" rtlCol="0" anchor="t">
            <a:spAutoFit/>
          </a:bodyPr>
          <a:lstStyle/>
          <a:p>
            <a:r>
              <a:rPr lang="en-AU" sz="3200" b="1" dirty="0">
                <a:solidFill>
                  <a:srgbClr val="0F793E"/>
                </a:solidFill>
              </a:rPr>
              <a:t>WORKING TEAMS</a:t>
            </a:r>
          </a:p>
        </p:txBody>
      </p:sp>
      <p:sp>
        <p:nvSpPr>
          <p:cNvPr id="4" name="TextBox 3">
            <a:extLst>
              <a:ext uri="{FF2B5EF4-FFF2-40B4-BE49-F238E27FC236}">
                <a16:creationId xmlns:a16="http://schemas.microsoft.com/office/drawing/2014/main" id="{FE6C0B5D-4247-2C4F-B7C3-CE7902CE558F}"/>
              </a:ext>
            </a:extLst>
          </p:cNvPr>
          <p:cNvSpPr txBox="1"/>
          <p:nvPr/>
        </p:nvSpPr>
        <p:spPr>
          <a:xfrm>
            <a:off x="5136593" y="1170541"/>
            <a:ext cx="4584350" cy="4585871"/>
          </a:xfrm>
          <a:prstGeom prst="rect">
            <a:avLst/>
          </a:prstGeom>
          <a:noFill/>
        </p:spPr>
        <p:txBody>
          <a:bodyPr wrap="square" rtlCol="0" anchor="t">
            <a:spAutoFit/>
          </a:bodyPr>
          <a:lstStyle/>
          <a:p>
            <a:r>
              <a:rPr lang="en-AU" sz="2800" b="1" dirty="0"/>
              <a:t>Breakout Groups</a:t>
            </a:r>
          </a:p>
          <a:p>
            <a:endParaRPr lang="en-AU" sz="2400" b="1" dirty="0"/>
          </a:p>
          <a:p>
            <a:r>
              <a:rPr lang="en-AU" sz="2400" b="1" dirty="0"/>
              <a:t>-&gt; Points for agreement</a:t>
            </a:r>
          </a:p>
          <a:p>
            <a:endParaRPr lang="en-AU" sz="2400" b="1" dirty="0"/>
          </a:p>
          <a:p>
            <a:r>
              <a:rPr lang="en-AU" sz="2400" b="1" dirty="0"/>
              <a:t>-&gt; Points for consensus / in-principal agreement</a:t>
            </a:r>
          </a:p>
          <a:p>
            <a:endParaRPr lang="en-AU" sz="2400" b="1" dirty="0"/>
          </a:p>
          <a:p>
            <a:r>
              <a:rPr lang="en-AU" sz="2400" b="1" dirty="0"/>
              <a:t>-&gt; Points for further work</a:t>
            </a:r>
          </a:p>
          <a:p>
            <a:endParaRPr lang="en-AU" sz="2400" b="1" dirty="0"/>
          </a:p>
          <a:p>
            <a:endParaRPr lang="en-AU" sz="2400" b="1" dirty="0"/>
          </a:p>
          <a:p>
            <a:endParaRPr lang="en-AU" sz="2400" b="1" i="1" dirty="0"/>
          </a:p>
          <a:p>
            <a:endParaRPr lang="en-AU" sz="2400" b="1" dirty="0"/>
          </a:p>
        </p:txBody>
      </p:sp>
    </p:spTree>
    <p:extLst>
      <p:ext uri="{BB962C8B-B14F-4D97-AF65-F5344CB8AC3E}">
        <p14:creationId xmlns:p14="http://schemas.microsoft.com/office/powerpoint/2010/main" val="32946516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9878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8650" y="1170541"/>
            <a:ext cx="5988607" cy="4893647"/>
          </a:xfrm>
          <a:prstGeom prst="rect">
            <a:avLst/>
          </a:prstGeom>
          <a:noFill/>
        </p:spPr>
        <p:txBody>
          <a:bodyPr wrap="square" rtlCol="0" anchor="t">
            <a:spAutoFit/>
          </a:bodyPr>
          <a:lstStyle/>
          <a:p>
            <a:r>
              <a:rPr lang="en-AU" sz="2400" i="1" dirty="0">
                <a:solidFill>
                  <a:srgbClr val="0F793E"/>
                </a:solidFill>
              </a:rPr>
              <a:t>START</a:t>
            </a:r>
          </a:p>
          <a:p>
            <a:pPr marL="285750" indent="-285750">
              <a:buFont typeface="Arial" panose="020B0604020202020204" pitchFamily="34" charset="0"/>
              <a:buChar char="•"/>
            </a:pPr>
            <a:r>
              <a:rPr lang="en-AU" sz="2400" dirty="0"/>
              <a:t>Values and Behaviours</a:t>
            </a:r>
          </a:p>
          <a:p>
            <a:pPr marL="285750" indent="-285750">
              <a:buFont typeface="Arial" panose="020B0604020202020204" pitchFamily="34" charset="0"/>
              <a:buChar char="•"/>
            </a:pPr>
            <a:r>
              <a:rPr lang="en-AU" sz="2400" dirty="0"/>
              <a:t>General Update and Scene Setting – 1 hr</a:t>
            </a:r>
          </a:p>
          <a:p>
            <a:pPr marL="285750" indent="-285750">
              <a:buFont typeface="Arial" panose="020B0604020202020204" pitchFamily="34" charset="0"/>
              <a:buChar char="•"/>
            </a:pPr>
            <a:endParaRPr lang="en-AU" sz="2400" dirty="0"/>
          </a:p>
          <a:p>
            <a:r>
              <a:rPr lang="en-AU" sz="2400" i="1" dirty="0">
                <a:solidFill>
                  <a:srgbClr val="0F793E"/>
                </a:solidFill>
              </a:rPr>
              <a:t>WORKING TEAMS</a:t>
            </a:r>
          </a:p>
          <a:p>
            <a:pPr marL="285750" indent="-285750">
              <a:buFont typeface="Arial" panose="020B0604020202020204" pitchFamily="34" charset="0"/>
              <a:buChar char="•"/>
            </a:pPr>
            <a:r>
              <a:rPr lang="en-AU" sz="2400" dirty="0"/>
              <a:t>Participation – 1 hr</a:t>
            </a:r>
          </a:p>
          <a:p>
            <a:pPr marL="742950" lvl="1" indent="-285750">
              <a:buFont typeface="Arial" panose="020B0604020202020204" pitchFamily="34" charset="0"/>
              <a:buChar char="•"/>
            </a:pPr>
            <a:r>
              <a:rPr lang="en-AU" sz="2400" dirty="0"/>
              <a:t>High Performance Update – 20 mins</a:t>
            </a:r>
          </a:p>
          <a:p>
            <a:pPr marL="285750" indent="-285750">
              <a:buFont typeface="Arial" panose="020B0604020202020204" pitchFamily="34" charset="0"/>
              <a:buChar char="•"/>
            </a:pPr>
            <a:r>
              <a:rPr lang="en-AU" sz="2400" dirty="0"/>
              <a:t>Profile – 1 hr</a:t>
            </a:r>
          </a:p>
          <a:p>
            <a:pPr marL="285750" indent="-285750">
              <a:buFont typeface="Arial" panose="020B0604020202020204" pitchFamily="34" charset="0"/>
              <a:buChar char="•"/>
            </a:pPr>
            <a:r>
              <a:rPr lang="en-AU" sz="2400" dirty="0"/>
              <a:t>Governance – 1 hr</a:t>
            </a:r>
          </a:p>
          <a:p>
            <a:pPr marL="285750" indent="-285750">
              <a:buFont typeface="Arial" panose="020B0604020202020204" pitchFamily="34" charset="0"/>
              <a:buChar char="•"/>
            </a:pPr>
            <a:endParaRPr lang="en-AU" sz="2400" dirty="0"/>
          </a:p>
          <a:p>
            <a:r>
              <a:rPr lang="en-AU" sz="2400" i="1" dirty="0">
                <a:solidFill>
                  <a:srgbClr val="0F793E"/>
                </a:solidFill>
              </a:rPr>
              <a:t>FINAL ITEMS</a:t>
            </a:r>
          </a:p>
          <a:p>
            <a:pPr marL="285750" indent="-285750">
              <a:buFont typeface="Arial" panose="020B0604020202020204" pitchFamily="34" charset="0"/>
              <a:buChar char="•"/>
            </a:pPr>
            <a:r>
              <a:rPr lang="en-AU" sz="2400" dirty="0"/>
              <a:t>Constitution – 20 mins</a:t>
            </a:r>
          </a:p>
          <a:p>
            <a:pPr marL="285750" indent="-285750">
              <a:buFont typeface="Arial" panose="020B0604020202020204" pitchFamily="34" charset="0"/>
              <a:buChar char="•"/>
            </a:pPr>
            <a:r>
              <a:rPr lang="en-AU" sz="2400" dirty="0"/>
              <a:t>Final Wrap Up</a:t>
            </a:r>
          </a:p>
        </p:txBody>
      </p:sp>
      <p:sp>
        <p:nvSpPr>
          <p:cNvPr id="3" name="TextBox 2">
            <a:extLst>
              <a:ext uri="{FF2B5EF4-FFF2-40B4-BE49-F238E27FC236}">
                <a16:creationId xmlns:a16="http://schemas.microsoft.com/office/drawing/2014/main" id="{302C6127-E10B-40F0-8CC9-797A784D52E3}"/>
              </a:ext>
            </a:extLst>
          </p:cNvPr>
          <p:cNvSpPr txBox="1"/>
          <p:nvPr/>
        </p:nvSpPr>
        <p:spPr>
          <a:xfrm>
            <a:off x="368650" y="404664"/>
            <a:ext cx="8920528" cy="584775"/>
          </a:xfrm>
          <a:prstGeom prst="rect">
            <a:avLst/>
          </a:prstGeom>
          <a:noFill/>
        </p:spPr>
        <p:txBody>
          <a:bodyPr wrap="square" rtlCol="0" anchor="t">
            <a:spAutoFit/>
          </a:bodyPr>
          <a:lstStyle/>
          <a:p>
            <a:r>
              <a:rPr lang="en-AU" sz="3200" b="1" dirty="0">
                <a:solidFill>
                  <a:srgbClr val="0F793E"/>
                </a:solidFill>
              </a:rPr>
              <a:t>AGENDA</a:t>
            </a:r>
          </a:p>
        </p:txBody>
      </p:sp>
      <p:sp>
        <p:nvSpPr>
          <p:cNvPr id="2" name="TextBox 1">
            <a:extLst>
              <a:ext uri="{FF2B5EF4-FFF2-40B4-BE49-F238E27FC236}">
                <a16:creationId xmlns:a16="http://schemas.microsoft.com/office/drawing/2014/main" id="{3FABC054-AA52-9F44-8DBE-31C472236F38}"/>
              </a:ext>
            </a:extLst>
          </p:cNvPr>
          <p:cNvSpPr txBox="1"/>
          <p:nvPr/>
        </p:nvSpPr>
        <p:spPr>
          <a:xfrm>
            <a:off x="7402285" y="3889829"/>
            <a:ext cx="2931886" cy="1477328"/>
          </a:xfrm>
          <a:prstGeom prst="rect">
            <a:avLst/>
          </a:prstGeom>
          <a:noFill/>
        </p:spPr>
        <p:txBody>
          <a:bodyPr wrap="square" rtlCol="0">
            <a:spAutoFit/>
          </a:bodyPr>
          <a:lstStyle/>
          <a:p>
            <a:r>
              <a:rPr lang="en-US" b="1" dirty="0"/>
              <a:t>Finish Time</a:t>
            </a:r>
          </a:p>
          <a:p>
            <a:endParaRPr lang="en-US" dirty="0"/>
          </a:p>
          <a:p>
            <a:r>
              <a:rPr lang="en-US" dirty="0"/>
              <a:t>QLD – 1730</a:t>
            </a:r>
          </a:p>
          <a:p>
            <a:r>
              <a:rPr lang="en-US" dirty="0"/>
              <a:t>SA – 1800</a:t>
            </a:r>
          </a:p>
          <a:p>
            <a:r>
              <a:rPr lang="en-US" dirty="0"/>
              <a:t>NSW - 1830</a:t>
            </a:r>
          </a:p>
        </p:txBody>
      </p:sp>
    </p:spTree>
    <p:extLst>
      <p:ext uri="{BB962C8B-B14F-4D97-AF65-F5344CB8AC3E}">
        <p14:creationId xmlns:p14="http://schemas.microsoft.com/office/powerpoint/2010/main" val="3492105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8650" y="1170541"/>
            <a:ext cx="9297864" cy="4524315"/>
          </a:xfrm>
          <a:prstGeom prst="rect">
            <a:avLst/>
          </a:prstGeom>
          <a:noFill/>
        </p:spPr>
        <p:txBody>
          <a:bodyPr wrap="square" rtlCol="0" anchor="t">
            <a:spAutoFit/>
          </a:bodyPr>
          <a:lstStyle/>
          <a:p>
            <a:r>
              <a:rPr lang="en-AU" b="1" i="1" dirty="0"/>
              <a:t>Collaborative Working Behaviours</a:t>
            </a:r>
            <a:endParaRPr lang="en-AU" sz="2400" dirty="0"/>
          </a:p>
          <a:p>
            <a:br>
              <a:rPr lang="en-AU" sz="2400" dirty="0"/>
            </a:br>
            <a:r>
              <a:rPr lang="en-AU" b="1" dirty="0"/>
              <a:t>Aligned to the Squash Australia Values</a:t>
            </a:r>
            <a:endParaRPr lang="en-AU" sz="2400" dirty="0"/>
          </a:p>
          <a:p>
            <a:br>
              <a:rPr lang="en-AU" sz="2400" dirty="0"/>
            </a:br>
            <a:r>
              <a:rPr lang="en-AU" b="1" i="1" dirty="0"/>
              <a:t>Collaborative: Work together for the good of the sport</a:t>
            </a:r>
            <a:endParaRPr lang="en-AU" sz="2400" dirty="0"/>
          </a:p>
          <a:p>
            <a:r>
              <a:rPr lang="en-AU" dirty="0"/>
              <a:t> </a:t>
            </a:r>
            <a:endParaRPr lang="en-AU" sz="2400" dirty="0"/>
          </a:p>
          <a:p>
            <a:r>
              <a:rPr lang="en-AU" dirty="0"/>
              <a:t>We have an agreed Service Level Agreement to guide our work together and we regularly share and collaborate in line with our agreed governance structure and decision-making framework. </a:t>
            </a:r>
            <a:endParaRPr lang="en-AU" sz="2400" dirty="0"/>
          </a:p>
          <a:p>
            <a:r>
              <a:rPr lang="en-AU" dirty="0"/>
              <a:t> </a:t>
            </a:r>
            <a:endParaRPr lang="en-AU" sz="2400" dirty="0"/>
          </a:p>
          <a:p>
            <a:r>
              <a:rPr lang="en-AU" b="1" i="1" dirty="0"/>
              <a:t>Innovative: Embrace change, be consumer focused and have a growth mindset</a:t>
            </a:r>
            <a:endParaRPr lang="en-AU" sz="2400" dirty="0"/>
          </a:p>
          <a:p>
            <a:r>
              <a:rPr lang="en-AU" dirty="0"/>
              <a:t> </a:t>
            </a:r>
            <a:endParaRPr lang="en-AU" sz="2400" dirty="0"/>
          </a:p>
          <a:p>
            <a:r>
              <a:rPr lang="en-AU" dirty="0"/>
              <a:t>We are open to new ideas and solutions, and understand that we must be the initiators of change, rather than have change happening to us.</a:t>
            </a:r>
            <a:endParaRPr lang="en-AU" sz="2400" dirty="0"/>
          </a:p>
          <a:p>
            <a:r>
              <a:rPr lang="en-AU" dirty="0"/>
              <a:t> </a:t>
            </a:r>
            <a:br>
              <a:rPr lang="en-AU" sz="2400" dirty="0"/>
            </a:br>
            <a:endParaRPr lang="en-AU" sz="2400" dirty="0"/>
          </a:p>
        </p:txBody>
      </p:sp>
      <p:sp>
        <p:nvSpPr>
          <p:cNvPr id="3" name="TextBox 2">
            <a:extLst>
              <a:ext uri="{FF2B5EF4-FFF2-40B4-BE49-F238E27FC236}">
                <a16:creationId xmlns:a16="http://schemas.microsoft.com/office/drawing/2014/main" id="{302C6127-E10B-40F0-8CC9-797A784D52E3}"/>
              </a:ext>
            </a:extLst>
          </p:cNvPr>
          <p:cNvSpPr txBox="1"/>
          <p:nvPr/>
        </p:nvSpPr>
        <p:spPr>
          <a:xfrm>
            <a:off x="368650" y="404664"/>
            <a:ext cx="8920528" cy="584775"/>
          </a:xfrm>
          <a:prstGeom prst="rect">
            <a:avLst/>
          </a:prstGeom>
          <a:noFill/>
        </p:spPr>
        <p:txBody>
          <a:bodyPr wrap="square" rtlCol="0" anchor="t">
            <a:spAutoFit/>
          </a:bodyPr>
          <a:lstStyle/>
          <a:p>
            <a:r>
              <a:rPr lang="en-AU" sz="3200" b="1" dirty="0">
                <a:solidFill>
                  <a:srgbClr val="0F793E"/>
                </a:solidFill>
              </a:rPr>
              <a:t>VALUES AND BEHAVIOURS</a:t>
            </a:r>
          </a:p>
        </p:txBody>
      </p:sp>
    </p:spTree>
    <p:extLst>
      <p:ext uri="{BB962C8B-B14F-4D97-AF65-F5344CB8AC3E}">
        <p14:creationId xmlns:p14="http://schemas.microsoft.com/office/powerpoint/2010/main" val="15801250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8650" y="1170541"/>
            <a:ext cx="9297864" cy="5539978"/>
          </a:xfrm>
          <a:prstGeom prst="rect">
            <a:avLst/>
          </a:prstGeom>
          <a:noFill/>
        </p:spPr>
        <p:txBody>
          <a:bodyPr wrap="square" rtlCol="0" anchor="t">
            <a:spAutoFit/>
          </a:bodyPr>
          <a:lstStyle/>
          <a:p>
            <a:r>
              <a:rPr lang="en-AU" b="1" i="1" dirty="0"/>
              <a:t>Collaborative Working Behaviours</a:t>
            </a:r>
            <a:endParaRPr lang="en-AU" sz="2400" dirty="0"/>
          </a:p>
          <a:p>
            <a:r>
              <a:rPr lang="en-AU" dirty="0"/>
              <a:t> </a:t>
            </a:r>
            <a:endParaRPr lang="en-AU" sz="2400" dirty="0"/>
          </a:p>
          <a:p>
            <a:r>
              <a:rPr lang="en-AU" b="1" i="1" dirty="0"/>
              <a:t>Respectful: Listen, empathise, and be considerate and inclusive of everyone</a:t>
            </a:r>
            <a:endParaRPr lang="en-AU" sz="2400" dirty="0"/>
          </a:p>
          <a:p>
            <a:r>
              <a:rPr lang="en-AU" dirty="0"/>
              <a:t> </a:t>
            </a:r>
            <a:endParaRPr lang="en-AU" sz="2400" dirty="0"/>
          </a:p>
          <a:p>
            <a:r>
              <a:rPr lang="en-AU" dirty="0"/>
              <a:t>We must engage effectively with our stakeholders, to ensure there is buy-in to the vision and strategic actions.</a:t>
            </a:r>
            <a:endParaRPr lang="en-AU" sz="2400" dirty="0"/>
          </a:p>
          <a:p>
            <a:r>
              <a:rPr lang="en-AU" dirty="0"/>
              <a:t> </a:t>
            </a:r>
            <a:endParaRPr lang="en-AU" sz="2400" dirty="0"/>
          </a:p>
          <a:p>
            <a:r>
              <a:rPr lang="en-AU" b="1" i="1" dirty="0"/>
              <a:t>Excellence: Strive for the highest standards and integrity in everything we do</a:t>
            </a:r>
            <a:endParaRPr lang="en-AU" sz="2400" dirty="0"/>
          </a:p>
          <a:p>
            <a:r>
              <a:rPr lang="en-AU" b="1" dirty="0"/>
              <a:t> </a:t>
            </a:r>
            <a:endParaRPr lang="en-AU" sz="2400" dirty="0"/>
          </a:p>
          <a:p>
            <a:r>
              <a:rPr lang="en-AU" dirty="0"/>
              <a:t>We must set clear key performance indicators for our work together and empower our workforce to deliver.</a:t>
            </a:r>
            <a:endParaRPr lang="en-AU" sz="2400" dirty="0"/>
          </a:p>
          <a:p>
            <a:r>
              <a:rPr lang="en-AU" b="1" dirty="0"/>
              <a:t> </a:t>
            </a:r>
            <a:endParaRPr lang="en-AU" sz="2400" dirty="0"/>
          </a:p>
          <a:p>
            <a:r>
              <a:rPr lang="en-AU" b="1" i="1" dirty="0"/>
              <a:t>Transparency: In how we communicate and engage in all we do</a:t>
            </a:r>
            <a:endParaRPr lang="en-AU" sz="2400" dirty="0"/>
          </a:p>
          <a:p>
            <a:r>
              <a:rPr lang="en-AU" b="1" dirty="0"/>
              <a:t> </a:t>
            </a:r>
            <a:endParaRPr lang="en-AU" sz="2400" dirty="0"/>
          </a:p>
          <a:p>
            <a:r>
              <a:rPr lang="en-AU" dirty="0"/>
              <a:t>Squash Australia, the Member States and Territories, and Clubs and Centres all have vast differences in their resources and experience. We will communicate to build trust and collaborate in our discussions to ensure our decisions benefit the sport as a whole.</a:t>
            </a:r>
            <a:endParaRPr lang="en-AU" sz="2400" dirty="0"/>
          </a:p>
          <a:p>
            <a:br>
              <a:rPr lang="en-AU" sz="2400" dirty="0"/>
            </a:br>
            <a:endParaRPr lang="en-AU" sz="2400" dirty="0"/>
          </a:p>
        </p:txBody>
      </p:sp>
      <p:sp>
        <p:nvSpPr>
          <p:cNvPr id="3" name="TextBox 2">
            <a:extLst>
              <a:ext uri="{FF2B5EF4-FFF2-40B4-BE49-F238E27FC236}">
                <a16:creationId xmlns:a16="http://schemas.microsoft.com/office/drawing/2014/main" id="{302C6127-E10B-40F0-8CC9-797A784D52E3}"/>
              </a:ext>
            </a:extLst>
          </p:cNvPr>
          <p:cNvSpPr txBox="1"/>
          <p:nvPr/>
        </p:nvSpPr>
        <p:spPr>
          <a:xfrm>
            <a:off x="368650" y="404664"/>
            <a:ext cx="8920528" cy="584775"/>
          </a:xfrm>
          <a:prstGeom prst="rect">
            <a:avLst/>
          </a:prstGeom>
          <a:noFill/>
        </p:spPr>
        <p:txBody>
          <a:bodyPr wrap="square" rtlCol="0" anchor="t">
            <a:spAutoFit/>
          </a:bodyPr>
          <a:lstStyle/>
          <a:p>
            <a:r>
              <a:rPr lang="en-AU" sz="3200" b="1" dirty="0">
                <a:solidFill>
                  <a:srgbClr val="0F793E"/>
                </a:solidFill>
              </a:rPr>
              <a:t>VALUES AND BEHAVIOURS</a:t>
            </a:r>
          </a:p>
        </p:txBody>
      </p:sp>
    </p:spTree>
    <p:extLst>
      <p:ext uri="{BB962C8B-B14F-4D97-AF65-F5344CB8AC3E}">
        <p14:creationId xmlns:p14="http://schemas.microsoft.com/office/powerpoint/2010/main" val="638993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8650" y="1170541"/>
            <a:ext cx="9297864" cy="5539978"/>
          </a:xfrm>
          <a:prstGeom prst="rect">
            <a:avLst/>
          </a:prstGeom>
          <a:noFill/>
        </p:spPr>
        <p:txBody>
          <a:bodyPr wrap="square" rtlCol="0" anchor="t">
            <a:spAutoFit/>
          </a:bodyPr>
          <a:lstStyle/>
          <a:p>
            <a:r>
              <a:rPr lang="en-AU" b="1" i="1" dirty="0"/>
              <a:t>Collaborative Working Behaviours</a:t>
            </a:r>
            <a:endParaRPr lang="en-AU" sz="2400" dirty="0"/>
          </a:p>
          <a:p>
            <a:r>
              <a:rPr lang="en-AU" dirty="0"/>
              <a:t> </a:t>
            </a:r>
            <a:endParaRPr lang="en-AU" sz="2400" dirty="0"/>
          </a:p>
          <a:p>
            <a:r>
              <a:rPr lang="en-AU" b="1" i="1" dirty="0"/>
              <a:t>Respectful: Listen, empathise, and be considerate and inclusive of everyone</a:t>
            </a:r>
            <a:endParaRPr lang="en-AU" sz="2400" dirty="0"/>
          </a:p>
          <a:p>
            <a:r>
              <a:rPr lang="en-AU" dirty="0"/>
              <a:t> </a:t>
            </a:r>
            <a:endParaRPr lang="en-AU" sz="2400" dirty="0"/>
          </a:p>
          <a:p>
            <a:r>
              <a:rPr lang="en-AU" dirty="0"/>
              <a:t>We must engage effectively with our stakeholders, to ensure there is buy-in to the vision and strategic actions.</a:t>
            </a:r>
            <a:endParaRPr lang="en-AU" sz="2400" dirty="0"/>
          </a:p>
          <a:p>
            <a:r>
              <a:rPr lang="en-AU" dirty="0"/>
              <a:t> </a:t>
            </a:r>
            <a:endParaRPr lang="en-AU" sz="2400" dirty="0"/>
          </a:p>
          <a:p>
            <a:r>
              <a:rPr lang="en-AU" b="1" i="1" dirty="0"/>
              <a:t>Excellence: Strive for the highest standards and integrity in everything we do</a:t>
            </a:r>
            <a:endParaRPr lang="en-AU" sz="2400" dirty="0"/>
          </a:p>
          <a:p>
            <a:r>
              <a:rPr lang="en-AU" b="1" dirty="0"/>
              <a:t> </a:t>
            </a:r>
            <a:endParaRPr lang="en-AU" sz="2400" dirty="0"/>
          </a:p>
          <a:p>
            <a:r>
              <a:rPr lang="en-AU" dirty="0"/>
              <a:t>We must set clear key performance indicators for our work together and empower our workforce to deliver.</a:t>
            </a:r>
            <a:endParaRPr lang="en-AU" sz="2400" dirty="0"/>
          </a:p>
          <a:p>
            <a:r>
              <a:rPr lang="en-AU" b="1" dirty="0"/>
              <a:t> </a:t>
            </a:r>
            <a:endParaRPr lang="en-AU" sz="2400" dirty="0"/>
          </a:p>
          <a:p>
            <a:r>
              <a:rPr lang="en-AU" b="1" i="1" dirty="0"/>
              <a:t>Transparency: In how we communicate and engage in all we do</a:t>
            </a:r>
            <a:endParaRPr lang="en-AU" sz="2400" dirty="0"/>
          </a:p>
          <a:p>
            <a:r>
              <a:rPr lang="en-AU" b="1" dirty="0"/>
              <a:t> </a:t>
            </a:r>
            <a:endParaRPr lang="en-AU" sz="2400" dirty="0"/>
          </a:p>
          <a:p>
            <a:r>
              <a:rPr lang="en-AU" dirty="0"/>
              <a:t>Squash Australia, the Member States and Territories, and Clubs and Centres all have vast differences in their resources and experience. We will communicate to build trust and collaborate in our discussions to ensure our decisions benefit the sport as a whole.</a:t>
            </a:r>
            <a:endParaRPr lang="en-AU" sz="2400" dirty="0"/>
          </a:p>
          <a:p>
            <a:br>
              <a:rPr lang="en-AU" sz="2400" dirty="0"/>
            </a:br>
            <a:endParaRPr lang="en-AU" sz="2400" dirty="0"/>
          </a:p>
        </p:txBody>
      </p:sp>
      <p:sp>
        <p:nvSpPr>
          <p:cNvPr id="3" name="TextBox 2">
            <a:extLst>
              <a:ext uri="{FF2B5EF4-FFF2-40B4-BE49-F238E27FC236}">
                <a16:creationId xmlns:a16="http://schemas.microsoft.com/office/drawing/2014/main" id="{302C6127-E10B-40F0-8CC9-797A784D52E3}"/>
              </a:ext>
            </a:extLst>
          </p:cNvPr>
          <p:cNvSpPr txBox="1"/>
          <p:nvPr/>
        </p:nvSpPr>
        <p:spPr>
          <a:xfrm>
            <a:off x="368650" y="404664"/>
            <a:ext cx="8920528" cy="584775"/>
          </a:xfrm>
          <a:prstGeom prst="rect">
            <a:avLst/>
          </a:prstGeom>
          <a:noFill/>
        </p:spPr>
        <p:txBody>
          <a:bodyPr wrap="square" rtlCol="0" anchor="t">
            <a:spAutoFit/>
          </a:bodyPr>
          <a:lstStyle/>
          <a:p>
            <a:r>
              <a:rPr lang="en-AU" sz="3200" b="1" dirty="0">
                <a:solidFill>
                  <a:srgbClr val="0F793E"/>
                </a:solidFill>
              </a:rPr>
              <a:t>GENERAL UPDATE</a:t>
            </a:r>
          </a:p>
        </p:txBody>
      </p:sp>
    </p:spTree>
    <p:extLst>
      <p:ext uri="{BB962C8B-B14F-4D97-AF65-F5344CB8AC3E}">
        <p14:creationId xmlns:p14="http://schemas.microsoft.com/office/powerpoint/2010/main" val="1455340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8650" y="1170541"/>
            <a:ext cx="9297864" cy="1569660"/>
          </a:xfrm>
          <a:prstGeom prst="rect">
            <a:avLst/>
          </a:prstGeom>
          <a:noFill/>
        </p:spPr>
        <p:txBody>
          <a:bodyPr wrap="square" rtlCol="0" anchor="t">
            <a:spAutoFit/>
          </a:bodyPr>
          <a:lstStyle/>
          <a:p>
            <a:r>
              <a:rPr lang="en-AU" sz="2400" b="1" i="1" dirty="0"/>
              <a:t>Mural</a:t>
            </a:r>
            <a:endParaRPr lang="en-AU" sz="2400" dirty="0"/>
          </a:p>
          <a:p>
            <a:r>
              <a:rPr lang="en-AU" sz="2400" dirty="0"/>
              <a:t> </a:t>
            </a:r>
          </a:p>
          <a:p>
            <a:r>
              <a:rPr lang="en-AU" sz="2400" b="1" dirty="0"/>
              <a:t>LINK</a:t>
            </a:r>
          </a:p>
          <a:p>
            <a:endParaRPr lang="en-AU" sz="2400" b="1" dirty="0"/>
          </a:p>
        </p:txBody>
      </p:sp>
      <p:sp>
        <p:nvSpPr>
          <p:cNvPr id="3" name="TextBox 2">
            <a:extLst>
              <a:ext uri="{FF2B5EF4-FFF2-40B4-BE49-F238E27FC236}">
                <a16:creationId xmlns:a16="http://schemas.microsoft.com/office/drawing/2014/main" id="{302C6127-E10B-40F0-8CC9-797A784D52E3}"/>
              </a:ext>
            </a:extLst>
          </p:cNvPr>
          <p:cNvSpPr txBox="1"/>
          <p:nvPr/>
        </p:nvSpPr>
        <p:spPr>
          <a:xfrm>
            <a:off x="368650" y="404664"/>
            <a:ext cx="8920528" cy="584775"/>
          </a:xfrm>
          <a:prstGeom prst="rect">
            <a:avLst/>
          </a:prstGeom>
          <a:noFill/>
        </p:spPr>
        <p:txBody>
          <a:bodyPr wrap="square" rtlCol="0" anchor="t">
            <a:spAutoFit/>
          </a:bodyPr>
          <a:lstStyle/>
          <a:p>
            <a:r>
              <a:rPr lang="en-AU" sz="3200" b="1" dirty="0">
                <a:solidFill>
                  <a:srgbClr val="0F793E"/>
                </a:solidFill>
              </a:rPr>
              <a:t>EXERCISE</a:t>
            </a:r>
          </a:p>
        </p:txBody>
      </p:sp>
    </p:spTree>
    <p:extLst>
      <p:ext uri="{BB962C8B-B14F-4D97-AF65-F5344CB8AC3E}">
        <p14:creationId xmlns:p14="http://schemas.microsoft.com/office/powerpoint/2010/main" val="2155887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8650" y="1170541"/>
            <a:ext cx="9297864" cy="1938992"/>
          </a:xfrm>
          <a:prstGeom prst="rect">
            <a:avLst/>
          </a:prstGeom>
          <a:noFill/>
        </p:spPr>
        <p:txBody>
          <a:bodyPr wrap="square" rtlCol="0" anchor="t">
            <a:spAutoFit/>
          </a:bodyPr>
          <a:lstStyle/>
          <a:p>
            <a:r>
              <a:rPr lang="en-AU" sz="2400" b="1" i="1" dirty="0"/>
              <a:t>General Questions</a:t>
            </a:r>
            <a:endParaRPr lang="en-AU" sz="2400" dirty="0"/>
          </a:p>
          <a:p>
            <a:r>
              <a:rPr lang="en-AU" sz="2400" dirty="0"/>
              <a:t> </a:t>
            </a:r>
          </a:p>
          <a:p>
            <a:r>
              <a:rPr lang="en-AU" sz="2400" b="1" dirty="0">
                <a:hlinkClick r:id="rId3"/>
              </a:rPr>
              <a:t>app.gosoapbox.com</a:t>
            </a:r>
            <a:endParaRPr lang="en-AU" sz="2400" b="1" dirty="0"/>
          </a:p>
          <a:p>
            <a:endParaRPr lang="en-AU" sz="2400" b="1" dirty="0"/>
          </a:p>
          <a:p>
            <a:pPr fontAlgn="base"/>
            <a:r>
              <a:rPr lang="en-AU" sz="2400" b="1" dirty="0"/>
              <a:t>CODE: 138-426-704</a:t>
            </a:r>
            <a:endParaRPr lang="en-AU" sz="2400" dirty="0"/>
          </a:p>
        </p:txBody>
      </p:sp>
      <p:sp>
        <p:nvSpPr>
          <p:cNvPr id="3" name="TextBox 2">
            <a:extLst>
              <a:ext uri="{FF2B5EF4-FFF2-40B4-BE49-F238E27FC236}">
                <a16:creationId xmlns:a16="http://schemas.microsoft.com/office/drawing/2014/main" id="{302C6127-E10B-40F0-8CC9-797A784D52E3}"/>
              </a:ext>
            </a:extLst>
          </p:cNvPr>
          <p:cNvSpPr txBox="1"/>
          <p:nvPr/>
        </p:nvSpPr>
        <p:spPr>
          <a:xfrm>
            <a:off x="368650" y="404664"/>
            <a:ext cx="8920528" cy="584775"/>
          </a:xfrm>
          <a:prstGeom prst="rect">
            <a:avLst/>
          </a:prstGeom>
          <a:noFill/>
        </p:spPr>
        <p:txBody>
          <a:bodyPr wrap="square" rtlCol="0" anchor="t">
            <a:spAutoFit/>
          </a:bodyPr>
          <a:lstStyle/>
          <a:p>
            <a:r>
              <a:rPr lang="en-AU" sz="3200" b="1" dirty="0">
                <a:solidFill>
                  <a:srgbClr val="0F793E"/>
                </a:solidFill>
              </a:rPr>
              <a:t>GO SOAPBOX</a:t>
            </a:r>
          </a:p>
        </p:txBody>
      </p:sp>
    </p:spTree>
    <p:extLst>
      <p:ext uri="{BB962C8B-B14F-4D97-AF65-F5344CB8AC3E}">
        <p14:creationId xmlns:p14="http://schemas.microsoft.com/office/powerpoint/2010/main" val="4198485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8650" y="1170541"/>
            <a:ext cx="9297864" cy="6001643"/>
          </a:xfrm>
          <a:prstGeom prst="rect">
            <a:avLst/>
          </a:prstGeom>
          <a:noFill/>
        </p:spPr>
        <p:txBody>
          <a:bodyPr wrap="square" rtlCol="0" anchor="t">
            <a:spAutoFit/>
          </a:bodyPr>
          <a:lstStyle/>
          <a:p>
            <a:r>
              <a:rPr lang="en-AU" sz="2400" b="1" dirty="0"/>
              <a:t>Current Strategic Plan Jul 2020 – Jun 2022</a:t>
            </a:r>
          </a:p>
          <a:p>
            <a:endParaRPr lang="en-AU" sz="2400" b="1" i="1" dirty="0"/>
          </a:p>
          <a:p>
            <a:endParaRPr lang="en-AU" sz="2400" b="1" i="1" dirty="0"/>
          </a:p>
          <a:p>
            <a:r>
              <a:rPr lang="en-AU" sz="2400" b="1" i="1" dirty="0"/>
              <a:t>AGM 2021 – STM endorsed Strategic Plan 2022 -&gt;</a:t>
            </a:r>
          </a:p>
          <a:p>
            <a:endParaRPr lang="en-AU" sz="2400" b="1" i="1" dirty="0"/>
          </a:p>
          <a:p>
            <a:r>
              <a:rPr lang="en-AU" sz="2400" b="1" i="1" dirty="0"/>
              <a:t>	- 6 months for </a:t>
            </a:r>
            <a:r>
              <a:rPr lang="en-AU" sz="2400" b="1" i="1" dirty="0" err="1"/>
              <a:t>SqA</a:t>
            </a:r>
            <a:r>
              <a:rPr lang="en-AU" sz="2400" b="1" i="1" dirty="0"/>
              <a:t> Board &amp; staff to finalise, set budgets, </a:t>
            </a:r>
          </a:p>
          <a:p>
            <a:r>
              <a:rPr lang="en-AU" sz="2400" b="1" i="1" dirty="0"/>
              <a:t>	and set operational plan.</a:t>
            </a:r>
          </a:p>
          <a:p>
            <a:endParaRPr lang="en-AU" sz="2400" b="1" i="1" dirty="0"/>
          </a:p>
          <a:p>
            <a:endParaRPr lang="en-AU" sz="2400" b="1" i="1" dirty="0"/>
          </a:p>
          <a:p>
            <a:endParaRPr lang="en-AU" sz="2400" b="1" dirty="0"/>
          </a:p>
          <a:p>
            <a:endParaRPr lang="en-AU" sz="2400" b="1" dirty="0"/>
          </a:p>
          <a:p>
            <a:endParaRPr lang="en-AU" sz="2400" b="1" i="1" dirty="0"/>
          </a:p>
          <a:p>
            <a:endParaRPr lang="en-AU" sz="2400" b="1" i="1" dirty="0"/>
          </a:p>
          <a:p>
            <a:r>
              <a:rPr lang="en-AU" sz="2400" b="1" i="1" dirty="0"/>
              <a:t> </a:t>
            </a:r>
            <a:endParaRPr lang="en-AU" sz="2400" dirty="0"/>
          </a:p>
          <a:p>
            <a:br>
              <a:rPr lang="en-AU" sz="2400" dirty="0"/>
            </a:br>
            <a:endParaRPr lang="en-AU" sz="2400" dirty="0"/>
          </a:p>
        </p:txBody>
      </p:sp>
      <p:sp>
        <p:nvSpPr>
          <p:cNvPr id="3" name="TextBox 2">
            <a:extLst>
              <a:ext uri="{FF2B5EF4-FFF2-40B4-BE49-F238E27FC236}">
                <a16:creationId xmlns:a16="http://schemas.microsoft.com/office/drawing/2014/main" id="{302C6127-E10B-40F0-8CC9-797A784D52E3}"/>
              </a:ext>
            </a:extLst>
          </p:cNvPr>
          <p:cNvSpPr txBox="1"/>
          <p:nvPr/>
        </p:nvSpPr>
        <p:spPr>
          <a:xfrm>
            <a:off x="368650" y="404664"/>
            <a:ext cx="8920528" cy="584775"/>
          </a:xfrm>
          <a:prstGeom prst="rect">
            <a:avLst/>
          </a:prstGeom>
          <a:noFill/>
        </p:spPr>
        <p:txBody>
          <a:bodyPr wrap="square" rtlCol="0" anchor="t">
            <a:spAutoFit/>
          </a:bodyPr>
          <a:lstStyle/>
          <a:p>
            <a:r>
              <a:rPr lang="en-AU" sz="3200" b="1" dirty="0">
                <a:solidFill>
                  <a:srgbClr val="0F793E"/>
                </a:solidFill>
              </a:rPr>
              <a:t>STRATEGIC TIMELINE</a:t>
            </a:r>
          </a:p>
        </p:txBody>
      </p:sp>
    </p:spTree>
    <p:extLst>
      <p:ext uri="{BB962C8B-B14F-4D97-AF65-F5344CB8AC3E}">
        <p14:creationId xmlns:p14="http://schemas.microsoft.com/office/powerpoint/2010/main" val="4259253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8650" y="1170541"/>
            <a:ext cx="9297864" cy="3785652"/>
          </a:xfrm>
          <a:prstGeom prst="rect">
            <a:avLst/>
          </a:prstGeom>
          <a:noFill/>
        </p:spPr>
        <p:txBody>
          <a:bodyPr wrap="square" rtlCol="0" anchor="t">
            <a:spAutoFit/>
          </a:bodyPr>
          <a:lstStyle/>
          <a:p>
            <a:r>
              <a:rPr lang="en-AU" sz="2400" b="1" dirty="0"/>
              <a:t>Next 12 Months</a:t>
            </a:r>
          </a:p>
          <a:p>
            <a:endParaRPr lang="en-AU" sz="2400" b="1" dirty="0"/>
          </a:p>
          <a:p>
            <a:pPr marL="342900" indent="-342900">
              <a:buFontTx/>
              <a:buChar char="-"/>
            </a:pPr>
            <a:r>
              <a:rPr lang="en-AU" sz="2400" b="1" dirty="0"/>
              <a:t>Finalise work of Working Teams</a:t>
            </a:r>
          </a:p>
          <a:p>
            <a:pPr marL="342900" indent="-342900">
              <a:buFontTx/>
              <a:buChar char="-"/>
            </a:pPr>
            <a:endParaRPr lang="en-AU" sz="2400" b="1" dirty="0"/>
          </a:p>
          <a:p>
            <a:pPr marL="342900" indent="-342900">
              <a:buFontTx/>
              <a:buChar char="-"/>
            </a:pPr>
            <a:r>
              <a:rPr lang="en-AU" sz="2400" b="1" dirty="0"/>
              <a:t>Induct new CEO</a:t>
            </a:r>
          </a:p>
          <a:p>
            <a:pPr marL="342900" indent="-342900">
              <a:buFontTx/>
              <a:buChar char="-"/>
            </a:pPr>
            <a:endParaRPr lang="en-AU" sz="2400" b="1" dirty="0"/>
          </a:p>
          <a:p>
            <a:pPr marL="342900" indent="-342900">
              <a:buFontTx/>
              <a:buChar char="-"/>
            </a:pPr>
            <a:r>
              <a:rPr lang="en-AU" sz="2400" b="1" dirty="0"/>
              <a:t>Write new Strategic Plan</a:t>
            </a:r>
          </a:p>
          <a:p>
            <a:pPr marL="342900" indent="-342900">
              <a:buFontTx/>
              <a:buChar char="-"/>
            </a:pPr>
            <a:endParaRPr lang="en-AU" sz="2400" b="1" dirty="0"/>
          </a:p>
          <a:p>
            <a:pPr marL="342900" indent="-342900">
              <a:buFontTx/>
              <a:buChar char="-"/>
            </a:pPr>
            <a:r>
              <a:rPr lang="en-AU" sz="2400" b="1" dirty="0"/>
              <a:t>Collaborate, communicate, agree on the new Strategic Plan</a:t>
            </a:r>
          </a:p>
          <a:p>
            <a:endParaRPr lang="en-AU" sz="2400" b="1" i="1" dirty="0"/>
          </a:p>
        </p:txBody>
      </p:sp>
      <p:sp>
        <p:nvSpPr>
          <p:cNvPr id="3" name="TextBox 2">
            <a:extLst>
              <a:ext uri="{FF2B5EF4-FFF2-40B4-BE49-F238E27FC236}">
                <a16:creationId xmlns:a16="http://schemas.microsoft.com/office/drawing/2014/main" id="{302C6127-E10B-40F0-8CC9-797A784D52E3}"/>
              </a:ext>
            </a:extLst>
          </p:cNvPr>
          <p:cNvSpPr txBox="1"/>
          <p:nvPr/>
        </p:nvSpPr>
        <p:spPr>
          <a:xfrm>
            <a:off x="368650" y="404664"/>
            <a:ext cx="8920528" cy="584775"/>
          </a:xfrm>
          <a:prstGeom prst="rect">
            <a:avLst/>
          </a:prstGeom>
          <a:noFill/>
        </p:spPr>
        <p:txBody>
          <a:bodyPr wrap="square" rtlCol="0" anchor="t">
            <a:spAutoFit/>
          </a:bodyPr>
          <a:lstStyle/>
          <a:p>
            <a:r>
              <a:rPr lang="en-AU" sz="3200" b="1" dirty="0">
                <a:solidFill>
                  <a:srgbClr val="0F793E"/>
                </a:solidFill>
              </a:rPr>
              <a:t>STRATEGIC TIMELINE</a:t>
            </a:r>
          </a:p>
        </p:txBody>
      </p:sp>
    </p:spTree>
    <p:extLst>
      <p:ext uri="{BB962C8B-B14F-4D97-AF65-F5344CB8AC3E}">
        <p14:creationId xmlns:p14="http://schemas.microsoft.com/office/powerpoint/2010/main" val="285652449"/>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5F46DAAC24AA140856699420DB2C548" ma:contentTypeVersion="10" ma:contentTypeDescription="Create a new document." ma:contentTypeScope="" ma:versionID="328b22f3ba7d042623232496204ddf46">
  <xsd:schema xmlns:xsd="http://www.w3.org/2001/XMLSchema" xmlns:xs="http://www.w3.org/2001/XMLSchema" xmlns:p="http://schemas.microsoft.com/office/2006/metadata/properties" xmlns:ns2="dc3a8b03-af27-4c1e-9406-e660ad5e4206" xmlns:ns3="2f7990d2-8cf3-4314-ae82-5ed056bdf6a0" targetNamespace="http://schemas.microsoft.com/office/2006/metadata/properties" ma:root="true" ma:fieldsID="ac99ecccccb701e0ec34288bcfcd307e" ns2:_="" ns3:_="">
    <xsd:import namespace="dc3a8b03-af27-4c1e-9406-e660ad5e4206"/>
    <xsd:import namespace="2f7990d2-8cf3-4314-ae82-5ed056bdf6a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3a8b03-af27-4c1e-9406-e660ad5e420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7990d2-8cf3-4314-ae82-5ed056bdf6a0"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302D789-E559-47FC-B1B5-6F38BDF2962D}">
  <ds:schemaRefs>
    <ds:schemaRef ds:uri="http://www.w3.org/XML/1998/namespace"/>
    <ds:schemaRef ds:uri="dc3a8b03-af27-4c1e-9406-e660ad5e4206"/>
    <ds:schemaRef ds:uri="http://schemas.microsoft.com/office/2006/metadata/properties"/>
    <ds:schemaRef ds:uri="http://schemas.microsoft.com/office/2006/documentManagement/types"/>
    <ds:schemaRef ds:uri="2f7990d2-8cf3-4314-ae82-5ed056bdf6a0"/>
    <ds:schemaRef ds:uri="http://schemas.microsoft.com/office/infopath/2007/PartnerControls"/>
    <ds:schemaRef ds:uri="http://purl.org/dc/elements/1.1/"/>
    <ds:schemaRef ds:uri="http://purl.org/dc/term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801B69AF-942C-4117-B587-2AD8E1F597E6}">
  <ds:schemaRefs>
    <ds:schemaRef ds:uri="http://schemas.microsoft.com/sharepoint/v3/contenttype/forms"/>
  </ds:schemaRefs>
</ds:datastoreItem>
</file>

<file path=customXml/itemProps3.xml><?xml version="1.0" encoding="utf-8"?>
<ds:datastoreItem xmlns:ds="http://schemas.openxmlformats.org/officeDocument/2006/customXml" ds:itemID="{6A74C9FA-261A-4FCA-8D41-1CB6B41468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3a8b03-af27-4c1e-9406-e660ad5e4206"/>
    <ds:schemaRef ds:uri="2f7990d2-8cf3-4314-ae82-5ed056bdf6a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109</TotalTime>
  <Words>792</Words>
  <Application>Microsoft Macintosh PowerPoint</Application>
  <PresentationFormat>A4 Paper (210x297 mm)</PresentationFormat>
  <Paragraphs>169</Paragraphs>
  <Slides>13</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Trev's Work PC</dc:creator>
  <cp:lastModifiedBy>Paul Mead</cp:lastModifiedBy>
  <cp:revision>13</cp:revision>
  <cp:lastPrinted>2016-06-02T00:04:24Z</cp:lastPrinted>
  <dcterms:created xsi:type="dcterms:W3CDTF">2016-05-11T05:21:52Z</dcterms:created>
  <dcterms:modified xsi:type="dcterms:W3CDTF">2020-11-20T12:04:42Z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0x01010015F46DAAC24AA140856699420DB2C548</vt:lpwstr>
  </property>
</Properties>
</file>