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3" r:id="rId2"/>
  </p:sldMasterIdLst>
  <p:notesMasterIdLst>
    <p:notesMasterId r:id="rId10"/>
  </p:notesMasterIdLst>
  <p:sldIdLst>
    <p:sldId id="260" r:id="rId3"/>
    <p:sldId id="275" r:id="rId4"/>
    <p:sldId id="270" r:id="rId5"/>
    <p:sldId id="274" r:id="rId6"/>
    <p:sldId id="272" r:id="rId7"/>
    <p:sldId id="271"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807" autoAdjust="0"/>
  </p:normalViewPr>
  <p:slideViewPr>
    <p:cSldViewPr snapToGrid="0" snapToObjects="1">
      <p:cViewPr varScale="1">
        <p:scale>
          <a:sx n="130" d="100"/>
          <a:sy n="130" d="100"/>
        </p:scale>
        <p:origin x="1074" y="126"/>
      </p:cViewPr>
      <p:guideLst/>
    </p:cSldViewPr>
  </p:slideViewPr>
  <p:notesTextViewPr>
    <p:cViewPr>
      <p:scale>
        <a:sx n="1" d="1"/>
        <a:sy n="1" d="1"/>
      </p:scale>
      <p:origin x="0" y="0"/>
    </p:cViewPr>
  </p:notesTextViewPr>
  <p:notesViewPr>
    <p:cSldViewPr snapToGrid="0" snapToObjects="1">
      <p:cViewPr varScale="1">
        <p:scale>
          <a:sx n="137" d="100"/>
          <a:sy n="137"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98E9A-5199-FC4A-B002-68E65EC2E696}" type="datetimeFigureOut">
              <a:rPr lang="en-US" smtClean="0"/>
              <a:t>10/15/2021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C464F-4ED6-DF48-9EE8-6D5B52DEF4C0}" type="slidenum">
              <a:rPr lang="en-US" smtClean="0"/>
              <a:t>‹#›</a:t>
            </a:fld>
            <a:endParaRPr lang="en-US"/>
          </a:p>
        </p:txBody>
      </p:sp>
    </p:spTree>
    <p:extLst>
      <p:ext uri="{BB962C8B-B14F-4D97-AF65-F5344CB8AC3E}">
        <p14:creationId xmlns:p14="http://schemas.microsoft.com/office/powerpoint/2010/main" val="298280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Madeleine, for setting the stage for this important area.</a:t>
            </a:r>
          </a:p>
          <a:p>
            <a:r>
              <a:rPr lang="en-US" dirty="0"/>
              <a:t>My focus will be on early career leadership and utilizing a CL lens to pursue hospital-level and national leadership roles.</a:t>
            </a:r>
          </a:p>
        </p:txBody>
      </p:sp>
      <p:sp>
        <p:nvSpPr>
          <p:cNvPr id="4" name="Slide Number Placeholder 3"/>
          <p:cNvSpPr>
            <a:spLocks noGrp="1"/>
          </p:cNvSpPr>
          <p:nvPr>
            <p:ph type="sldNum" sz="quarter" idx="5"/>
          </p:nvPr>
        </p:nvSpPr>
        <p:spPr/>
        <p:txBody>
          <a:bodyPr/>
          <a:lstStyle/>
          <a:p>
            <a:fld id="{206C464F-4ED6-DF48-9EE8-6D5B52DEF4C0}" type="slidenum">
              <a:rPr lang="en-US" smtClean="0"/>
              <a:t>1</a:t>
            </a:fld>
            <a:endParaRPr lang="en-US"/>
          </a:p>
        </p:txBody>
      </p:sp>
    </p:spTree>
    <p:extLst>
      <p:ext uri="{BB962C8B-B14F-4D97-AF65-F5344CB8AC3E}">
        <p14:creationId xmlns:p14="http://schemas.microsoft.com/office/powerpoint/2010/main" val="266984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Lancet devoted an entire issue a couple of years ago to women—advancing women in science, medicine and global health</a:t>
            </a:r>
          </a:p>
          <a:p>
            <a:r>
              <a:rPr lang="en-US" dirty="0"/>
              <a:t>So as important as it is for us to listen and learn from each other, we also need to demand that these issues are visible in the literature</a:t>
            </a:r>
          </a:p>
          <a:p>
            <a:r>
              <a:rPr lang="en-US" dirty="0"/>
              <a:t>-welcome to the women listening to this talk and thank you to the men as well for being allies!</a:t>
            </a:r>
          </a:p>
          <a:p>
            <a:endParaRPr lang="en-US" dirty="0"/>
          </a:p>
          <a:p>
            <a:r>
              <a:rPr lang="en-US" dirty="0"/>
              <a:t>-a talk like this can easily devolve into a narcissistic memoir—a talk with too many “I”s and “</a:t>
            </a:r>
            <a:r>
              <a:rPr lang="en-US" dirty="0" err="1"/>
              <a:t>me”s</a:t>
            </a:r>
            <a:endParaRPr lang="en-US" dirty="0"/>
          </a:p>
          <a:p>
            <a:r>
              <a:rPr lang="en-US" dirty="0"/>
              <a:t>-my hope is that in talking about my path, I will focus on what has been helpful to me; with a particular emphasis on early career leadership and how CL expertise can open up doors to follow non-traditional paths</a:t>
            </a:r>
          </a:p>
        </p:txBody>
      </p:sp>
      <p:sp>
        <p:nvSpPr>
          <p:cNvPr id="4" name="Slide Number Placeholder 3"/>
          <p:cNvSpPr>
            <a:spLocks noGrp="1"/>
          </p:cNvSpPr>
          <p:nvPr>
            <p:ph type="sldNum" sz="quarter" idx="5"/>
          </p:nvPr>
        </p:nvSpPr>
        <p:spPr/>
        <p:txBody>
          <a:bodyPr/>
          <a:lstStyle/>
          <a:p>
            <a:fld id="{206C464F-4ED6-DF48-9EE8-6D5B52DEF4C0}" type="slidenum">
              <a:rPr lang="en-US" smtClean="0"/>
              <a:t>2</a:t>
            </a:fld>
            <a:endParaRPr lang="en-US"/>
          </a:p>
        </p:txBody>
      </p:sp>
    </p:spTree>
    <p:extLst>
      <p:ext uri="{BB962C8B-B14F-4D97-AF65-F5344CB8AC3E}">
        <p14:creationId xmlns:p14="http://schemas.microsoft.com/office/powerpoint/2010/main" val="279436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not a natural leader; earlier in my life—tended to shy away from taking the lead—I was very good at following others and abiding by others’ rules</a:t>
            </a:r>
          </a:p>
          <a:p>
            <a:endParaRPr lang="en-US" dirty="0"/>
          </a:p>
          <a:p>
            <a:r>
              <a:rPr lang="en-US" dirty="0"/>
              <a:t>-residency was the first time that I showed an interest in leadership</a:t>
            </a:r>
          </a:p>
          <a:p>
            <a:r>
              <a:rPr lang="en-US" dirty="0"/>
              <a:t>-organizational skills and a big picture view can be translated into leadership: I enjoyed ”making the trains run on time”</a:t>
            </a:r>
          </a:p>
          <a:p>
            <a:r>
              <a:rPr lang="en-US" dirty="0"/>
              <a:t>-found that leadership could make a difference on a larger scale</a:t>
            </a:r>
          </a:p>
          <a:p>
            <a:r>
              <a:rPr lang="en-US" dirty="0"/>
              <a:t>-passion for the clinical work and wanting to inspire others</a:t>
            </a:r>
          </a:p>
          <a:p>
            <a:endParaRPr lang="en-US" dirty="0"/>
          </a:p>
          <a:p>
            <a:r>
              <a:rPr lang="en-US" dirty="0"/>
              <a:t>-took on leadership early in my career</a:t>
            </a:r>
          </a:p>
          <a:p>
            <a:r>
              <a:rPr lang="en-US" dirty="0"/>
              <a:t>-in my first job out of fellowship, I took on positions of assistant director of the CL division and associate program director of the CL fellowship; it was a great melding of my interests in medical education and administration</a:t>
            </a:r>
          </a:p>
          <a:p>
            <a:r>
              <a:rPr lang="en-US" dirty="0"/>
              <a:t>-a less here is don’t shy away from early career leadership</a:t>
            </a:r>
          </a:p>
          <a:p>
            <a:r>
              <a:rPr lang="en-US" dirty="0"/>
              <a:t>-you might hear things like “there’s plenty of time” or “what’s the rush”—I actually heard that from other women; do what is right for you</a:t>
            </a:r>
          </a:p>
          <a:p>
            <a:r>
              <a:rPr lang="en-US" dirty="0"/>
              <a:t>-no magic time when you’re “ready” for leadership; you don’t wake up one day and feel ready </a:t>
            </a:r>
          </a:p>
          <a:p>
            <a:endParaRPr lang="en-US" dirty="0"/>
          </a:p>
          <a:p>
            <a:r>
              <a:rPr lang="en-US" dirty="0"/>
              <a:t>-about 6-7 years into my career, I was asked to take on some hospital administration work which I’ll go into more detail about on the next slide</a:t>
            </a:r>
          </a:p>
          <a:p>
            <a:r>
              <a:rPr lang="en-US" dirty="0"/>
              <a:t>-the important part about leadership that I’ve learned over the years is to show up.  Consistency and a willingness to be present and take on hard challenges is valued.</a:t>
            </a:r>
          </a:p>
          <a:p>
            <a:r>
              <a:rPr lang="en-US" dirty="0"/>
              <a:t>-and the CL lens is invaluable to hospital leadership</a:t>
            </a:r>
          </a:p>
          <a:p>
            <a:endParaRPr lang="en-US" dirty="0"/>
          </a:p>
          <a:p>
            <a:r>
              <a:rPr lang="en-US" dirty="0"/>
              <a:t>-ACLP inspired me to pursue leadership at a national level</a:t>
            </a:r>
          </a:p>
          <a:p>
            <a:r>
              <a:rPr lang="en-US" dirty="0"/>
              <a:t>-I loved collaborating and gaining ideas from colleagues outside my immediate sphere</a:t>
            </a:r>
          </a:p>
          <a:p>
            <a:r>
              <a:rPr lang="en-US" dirty="0"/>
              <a:t>-a couple of years ago, I became the Chair of the American Psychiatric Association Council on Consultation-Liaison Council</a:t>
            </a:r>
          </a:p>
          <a:p>
            <a:r>
              <a:rPr lang="en-US" dirty="0"/>
              <a:t>-it’s been important to me to elevate CL psychiatry on a national level—advocating for our work and our field as well as advocating for our patients</a:t>
            </a:r>
          </a:p>
          <a:p>
            <a:endParaRPr lang="en-US" dirty="0"/>
          </a:p>
        </p:txBody>
      </p:sp>
      <p:sp>
        <p:nvSpPr>
          <p:cNvPr id="4" name="Slide Number Placeholder 3"/>
          <p:cNvSpPr>
            <a:spLocks noGrp="1"/>
          </p:cNvSpPr>
          <p:nvPr>
            <p:ph type="sldNum" sz="quarter" idx="5"/>
          </p:nvPr>
        </p:nvSpPr>
        <p:spPr/>
        <p:txBody>
          <a:bodyPr/>
          <a:lstStyle/>
          <a:p>
            <a:fld id="{206C464F-4ED6-DF48-9EE8-6D5B52DEF4C0}" type="slidenum">
              <a:rPr lang="en-US" smtClean="0"/>
              <a:t>3</a:t>
            </a:fld>
            <a:endParaRPr lang="en-US"/>
          </a:p>
        </p:txBody>
      </p:sp>
    </p:spTree>
    <p:extLst>
      <p:ext uri="{BB962C8B-B14F-4D97-AF65-F5344CB8AC3E}">
        <p14:creationId xmlns:p14="http://schemas.microsoft.com/office/powerpoint/2010/main" val="8096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CL psychiatry—what makes our specific skill-set valuable?</a:t>
            </a:r>
          </a:p>
          <a:p>
            <a:r>
              <a:rPr lang="en-US" dirty="0"/>
              <a:t>-the skills of a CL psychiatrist are invaluable in many areas of medicine—specifically, our knowledge of medical illness and its intersection with not only psychiatric illness but human behavior.  Our knowledge of systems and particularly interventions when systems fail are needed in leadership.  Navigating how to “get to yes” is invaluable.  We have a quality improvement mindset which hospital leadership specifically values.</a:t>
            </a:r>
          </a:p>
          <a:p>
            <a:r>
              <a:rPr lang="en-US" dirty="0"/>
              <a:t>-don’t underestimate that we are the face of psychiatry for a hospital or health system and we are the conduit to the rest of medicine</a:t>
            </a:r>
          </a:p>
          <a:p>
            <a:endParaRPr lang="en-US" dirty="0"/>
          </a:p>
          <a:p>
            <a:r>
              <a:rPr lang="en-US" dirty="0"/>
              <a:t>-Hospital-level leadership: </a:t>
            </a:r>
          </a:p>
          <a:p>
            <a:r>
              <a:rPr lang="en-US" sz="1800" dirty="0">
                <a:effectLst/>
                <a:latin typeface="Calibri" panose="020F0502020204030204" pitchFamily="34" charset="0"/>
                <a:ea typeface="Calibri" panose="020F0502020204030204" pitchFamily="34" charset="0"/>
                <a:cs typeface="Calibri" panose="020F0502020204030204" pitchFamily="34" charset="0"/>
              </a:rPr>
              <a:t>“Patient at Risk Committee” (PARC).  This was commissioned by the CMO and CNO and sits under the Department of Quality and Safety (under the umbrella of a group that works on workplace safety and violence prevention).  The CMO/CNO wanted a CL psychiatrist involved given our understanding of human behavior as well as complex medical illness.  Issues tackled by this multidisciplinary committee include things like violent behavior, threats of violence, sexually inappropriate behavior or harassment/abuse or episodes of explicit racism.</a:t>
            </a:r>
          </a:p>
          <a:p>
            <a:r>
              <a:rPr lang="en-US" sz="1800" dirty="0">
                <a:effectLst/>
                <a:latin typeface="Calibri" panose="020F0502020204030204" pitchFamily="34" charset="0"/>
                <a:ea typeface="Calibri" panose="020F0502020204030204" pitchFamily="34" charset="0"/>
                <a:cs typeface="Calibri" panose="020F0502020204030204" pitchFamily="34" charset="0"/>
              </a:rPr>
              <a:t>Members: nursing, security, physician leadership, risk management, ambulatory care, patient-family relations, psychiatry, social work, emergency medicine and diversity, equity &amp; inclusion leadership</a:t>
            </a:r>
          </a:p>
          <a:p>
            <a:r>
              <a:rPr lang="en-US" sz="1800" dirty="0">
                <a:effectLst/>
                <a:latin typeface="Calibri" panose="020F0502020204030204" pitchFamily="34" charset="0"/>
                <a:ea typeface="Calibri" panose="020F0502020204030204" pitchFamily="34" charset="0"/>
                <a:cs typeface="Calibri" panose="020F0502020204030204" pitchFamily="34" charset="0"/>
              </a:rPr>
              <a:t>-allows me to think about human behavior in a different realm than my usual day-to-day work   </a:t>
            </a:r>
          </a:p>
          <a:p>
            <a:r>
              <a:rPr lang="en-US" sz="1800" dirty="0">
                <a:effectLst/>
                <a:latin typeface="Calibri" panose="020F0502020204030204" pitchFamily="34" charset="0"/>
                <a:ea typeface="Calibri" panose="020F0502020204030204" pitchFamily="34" charset="0"/>
                <a:cs typeface="Calibri" panose="020F0502020204030204" pitchFamily="34" charset="0"/>
              </a:rPr>
              <a:t>-the committee works to advocate for patients to continue receiving care in the safest manner possible; our tolerance for “bad behavior” and being curious about its context serves us well</a:t>
            </a:r>
          </a:p>
          <a:p>
            <a:endParaRPr lang="en-US" sz="1800" dirty="0">
              <a:effectLst/>
              <a:latin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-Many of us are often called up on to provide psychological support across the hospital; I’ve been involved with support surrounding various events such as the Boston Marathon Bombing, a tragic shooting death of a cardiothoracic surgeon at my hospital, an active shooter event just prior to the pandemic and then of course support surrounding the pandemic itself.  </a:t>
            </a:r>
          </a:p>
          <a:p>
            <a:r>
              <a:rPr lang="en-US" sz="1800" dirty="0">
                <a:effectLst/>
                <a:latin typeface="Calibri" panose="020F0502020204030204" pitchFamily="34" charset="0"/>
                <a:cs typeface="Calibri" panose="020F0502020204030204" pitchFamily="34" charset="0"/>
              </a:rPr>
              <a:t>-utilize CL skills to elevate yourself in your own hospital system</a:t>
            </a:r>
          </a:p>
          <a:p>
            <a:endParaRPr lang="en-US" sz="1800" dirty="0">
              <a:effectLst/>
              <a:latin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-More specifically, we set up psychological support in the context of potentially needing to activate crisis standards of care or allocation of scarce resources; CL psychiatry was thought to have the expertise to help support leaders across medicine who would serve on these panels making the decisions to restrict or even intervene to stop care of patients</a:t>
            </a:r>
          </a:p>
          <a:p>
            <a:r>
              <a:rPr lang="en-US" sz="1800" dirty="0">
                <a:effectLst/>
                <a:latin typeface="Calibri" panose="020F0502020204030204" pitchFamily="34" charset="0"/>
                <a:cs typeface="Calibri" panose="020F0502020204030204" pitchFamily="34" charset="0"/>
              </a:rPr>
              <a:t>-so not only was my team at the frontlines of helping to manage the pandemic but also there to support the hospital system as a whole</a:t>
            </a:r>
          </a:p>
          <a:p>
            <a:endParaRPr lang="en-US" sz="1800" dirty="0">
              <a:effectLst/>
              <a:latin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-More recently, I’ve gotten involved with hospital-level policy work related to anti-racism efforts; what to do when patients are overtly racist; how do we manage patients’ biased demands; do we look at a Spanish-speaking patient asking for a Spanish-speaking provider differently than a While male patient asking to only be seen by a white male attending physician?</a:t>
            </a:r>
          </a:p>
          <a:p>
            <a:r>
              <a:rPr lang="en-US" sz="1800" dirty="0">
                <a:effectLst/>
                <a:latin typeface="Calibri" panose="020F0502020204030204" pitchFamily="34" charset="0"/>
                <a:cs typeface="Calibri" panose="020F0502020204030204" pitchFamily="34" charset="0"/>
              </a:rPr>
              <a:t>-again, the CL lens of utilizing liaison skills and managing difficult system-level issues is invaluable</a:t>
            </a:r>
          </a:p>
          <a:p>
            <a:endParaRPr lang="en-US" sz="1800" dirty="0">
              <a:effectLst/>
              <a:latin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And lastly, I am a physician trustee on our physicians’ organization board of trustees.  This allows me the ability to advocate for our most vulnerable patients who have historically been underserved given a lack of resources.  But other roles also involve participation in wellness efforts and program development.  </a:t>
            </a:r>
            <a:endParaRPr lang="en-US" dirty="0"/>
          </a:p>
        </p:txBody>
      </p:sp>
      <p:sp>
        <p:nvSpPr>
          <p:cNvPr id="4" name="Slide Number Placeholder 3"/>
          <p:cNvSpPr>
            <a:spLocks noGrp="1"/>
          </p:cNvSpPr>
          <p:nvPr>
            <p:ph type="sldNum" sz="quarter" idx="5"/>
          </p:nvPr>
        </p:nvSpPr>
        <p:spPr/>
        <p:txBody>
          <a:bodyPr/>
          <a:lstStyle/>
          <a:p>
            <a:fld id="{206C464F-4ED6-DF48-9EE8-6D5B52DEF4C0}" type="slidenum">
              <a:rPr lang="en-US" smtClean="0"/>
              <a:t>4</a:t>
            </a:fld>
            <a:endParaRPr lang="en-US"/>
          </a:p>
        </p:txBody>
      </p:sp>
    </p:spTree>
    <p:extLst>
      <p:ext uri="{BB962C8B-B14F-4D97-AF65-F5344CB8AC3E}">
        <p14:creationId xmlns:p14="http://schemas.microsoft.com/office/powerpoint/2010/main" val="343729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Mentorship is priceless</a:t>
            </a:r>
          </a:p>
          <a:p>
            <a:r>
              <a:rPr lang="en-US" dirty="0"/>
              <a:t>-my primary mentor in CL is a wonderfully selfless man but it took me a few years to understand the importance of seeking out strong female mentorship</a:t>
            </a:r>
          </a:p>
          <a:p>
            <a:r>
              <a:rPr lang="en-US" dirty="0"/>
              <a:t>-even when I was achieving my career goals, I didn’t know what I didn’t know—how to manage some of the challenges that I’ll talk about in the next slide</a:t>
            </a:r>
          </a:p>
          <a:p>
            <a:endParaRPr lang="en-US" dirty="0"/>
          </a:p>
          <a:p>
            <a:r>
              <a:rPr lang="en-US" dirty="0"/>
              <a:t>-overall, choose mentors who push you to pursue challenging things but also allow you to choose your own path rather than the one they think is best for you</a:t>
            </a:r>
          </a:p>
          <a:p>
            <a:r>
              <a:rPr lang="en-US" dirty="0"/>
              <a:t>-identify multiple mentors who can aid you with various aspects of your career; my mentors for leadership in CL are not the same people as those mentors who have guided me in my hospital-level work</a:t>
            </a:r>
          </a:p>
          <a:p>
            <a:endParaRPr lang="en-US" dirty="0"/>
          </a:p>
          <a:p>
            <a:r>
              <a:rPr lang="en-US" dirty="0"/>
              <a:t>Mentorship can take on many forms</a:t>
            </a:r>
          </a:p>
          <a:p>
            <a:r>
              <a:rPr lang="en-US" dirty="0"/>
              <a:t>-expand your skills: participate in leadership courses—this is where I’ve gotten some of my most productive ideas for the teams I work with</a:t>
            </a:r>
          </a:p>
          <a:p>
            <a:r>
              <a:rPr lang="en-US" dirty="0"/>
              <a:t>-a great place to network and be challenged</a:t>
            </a:r>
          </a:p>
          <a:p>
            <a:r>
              <a:rPr lang="en-US" dirty="0"/>
              <a:t>-smaller leadership forums—such as PD workshops highlight the universality of leadership challenges (psychiatry is not unique!)</a:t>
            </a:r>
          </a:p>
        </p:txBody>
      </p:sp>
      <p:sp>
        <p:nvSpPr>
          <p:cNvPr id="4" name="Slide Number Placeholder 3"/>
          <p:cNvSpPr>
            <a:spLocks noGrp="1"/>
          </p:cNvSpPr>
          <p:nvPr>
            <p:ph type="sldNum" sz="quarter" idx="5"/>
          </p:nvPr>
        </p:nvSpPr>
        <p:spPr/>
        <p:txBody>
          <a:bodyPr/>
          <a:lstStyle/>
          <a:p>
            <a:fld id="{206C464F-4ED6-DF48-9EE8-6D5B52DEF4C0}" type="slidenum">
              <a:rPr lang="en-US" smtClean="0"/>
              <a:t>5</a:t>
            </a:fld>
            <a:endParaRPr lang="en-US"/>
          </a:p>
        </p:txBody>
      </p:sp>
    </p:spTree>
    <p:extLst>
      <p:ext uri="{BB962C8B-B14F-4D97-AF65-F5344CB8AC3E}">
        <p14:creationId xmlns:p14="http://schemas.microsoft.com/office/powerpoint/2010/main" val="93515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not without its challenges</a:t>
            </a:r>
          </a:p>
          <a:p>
            <a:r>
              <a:rPr lang="en-US" dirty="0"/>
              <a:t>Some of mine can be captured under the broad umbrella of microaggressions</a:t>
            </a:r>
          </a:p>
          <a:p>
            <a:r>
              <a:rPr lang="en-US" dirty="0"/>
              <a:t>-being a woman and a woman of color</a:t>
            </a:r>
          </a:p>
          <a:p>
            <a:r>
              <a:rPr lang="en-US" dirty="0"/>
              <a:t>-being the youngest person in the room; having to prove your worth; others claiming to know what your path </a:t>
            </a:r>
            <a:r>
              <a:rPr lang="en-US" i="1" dirty="0"/>
              <a:t>should</a:t>
            </a:r>
            <a:r>
              <a:rPr lang="en-US" dirty="0"/>
              <a:t> be</a:t>
            </a:r>
          </a:p>
          <a:p>
            <a:r>
              <a:rPr lang="en-US" dirty="0"/>
              <a:t>-navigating a hierarchical environment</a:t>
            </a:r>
          </a:p>
          <a:p>
            <a:r>
              <a:rPr lang="en-US" dirty="0"/>
              <a:t>Some of the same recommendations stand—show up consistently and those that are your advocates will notice.  Let your work speak for itself.  I spent many years trying to prove myself by noting that I belonged in the room.  I then learned that my work could speak for itself. </a:t>
            </a:r>
          </a:p>
          <a:p>
            <a:endParaRPr lang="en-US" dirty="0"/>
          </a:p>
          <a:p>
            <a:r>
              <a:rPr lang="en-US" dirty="0"/>
              <a:t>-understand your worth—negotiate for time to participate and lead</a:t>
            </a:r>
          </a:p>
          <a:p>
            <a:endParaRPr lang="en-US" dirty="0"/>
          </a:p>
          <a:p>
            <a:r>
              <a:rPr lang="en-US" dirty="0"/>
              <a:t>-You WILL face forks in the road</a:t>
            </a:r>
          </a:p>
          <a:p>
            <a:r>
              <a:rPr lang="en-US" dirty="0"/>
              <a:t>-for me, the question became, am I a psychiatrist in hospital administration or a hospital administrator who happens to be a psychiatrist; my clear conclusion was the former; my identity as a psychiatrist and particularly a CL psychiatrist was and continues to be prominently important to me</a:t>
            </a:r>
          </a:p>
          <a:p>
            <a:endParaRPr lang="en-US" dirty="0"/>
          </a:p>
          <a:p>
            <a:r>
              <a:rPr lang="en-US" dirty="0"/>
              <a:t>-balancing family obligations…aging parents and ensuring that I am managing that while balancing all of my responsibilities at work.  Many of my colleagues know that I’ve had several instances of having to go back and forth to my parents’ home to help take care of them and their various medical issues.  These obligations often fall to women—it’s important to prioritize and find mentors that understand the importance of separating work and personal life; good bosses also understand this.</a:t>
            </a:r>
          </a:p>
        </p:txBody>
      </p:sp>
      <p:sp>
        <p:nvSpPr>
          <p:cNvPr id="4" name="Slide Number Placeholder 3"/>
          <p:cNvSpPr>
            <a:spLocks noGrp="1"/>
          </p:cNvSpPr>
          <p:nvPr>
            <p:ph type="sldNum" sz="quarter" idx="5"/>
          </p:nvPr>
        </p:nvSpPr>
        <p:spPr/>
        <p:txBody>
          <a:bodyPr/>
          <a:lstStyle/>
          <a:p>
            <a:fld id="{206C464F-4ED6-DF48-9EE8-6D5B52DEF4C0}" type="slidenum">
              <a:rPr lang="en-US" smtClean="0"/>
              <a:t>6</a:t>
            </a:fld>
            <a:endParaRPr lang="en-US"/>
          </a:p>
        </p:txBody>
      </p:sp>
    </p:spTree>
    <p:extLst>
      <p:ext uri="{BB962C8B-B14F-4D97-AF65-F5344CB8AC3E}">
        <p14:creationId xmlns:p14="http://schemas.microsoft.com/office/powerpoint/2010/main" val="69878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some final pearls:</a:t>
            </a:r>
          </a:p>
          <a:p>
            <a:r>
              <a:rPr lang="en-US" dirty="0"/>
              <a:t>-leave your comfort zone</a:t>
            </a:r>
          </a:p>
          <a:p>
            <a:r>
              <a:rPr lang="en-US" dirty="0"/>
              <a:t>-it’s okay to fail—allow yourself to do so and forgive yourself for it</a:t>
            </a:r>
          </a:p>
          <a:p>
            <a:r>
              <a:rPr lang="en-US" dirty="0"/>
              <a:t>-it’s okay to be outspoken and have unpopular opinions</a:t>
            </a:r>
          </a:p>
          <a:p>
            <a:endParaRPr lang="en-US" dirty="0"/>
          </a:p>
          <a:p>
            <a:r>
              <a:rPr lang="en-US" dirty="0"/>
              <a:t>-to get noticed and be taken seriously, show up and keep showing up</a:t>
            </a:r>
          </a:p>
          <a:p>
            <a:endParaRPr lang="en-US" dirty="0"/>
          </a:p>
          <a:p>
            <a:r>
              <a:rPr lang="en-US" dirty="0"/>
              <a:t>-know your worth—negotiate for time—for leadership courses, program development and administration/leadership</a:t>
            </a:r>
          </a:p>
          <a:p>
            <a:r>
              <a:rPr lang="en-US" dirty="0"/>
              <a:t>-women tend to volunteer their time, particularly for things they are passionate about</a:t>
            </a:r>
          </a:p>
          <a:p>
            <a:r>
              <a:rPr lang="en-US" dirty="0"/>
              <a:t>-notice what your values are and align them to your work—that passion will drive you</a:t>
            </a:r>
          </a:p>
          <a:p>
            <a:r>
              <a:rPr lang="en-US" dirty="0"/>
              <a:t>-it’s okay to say no to those opportunities that do not align with those values or your interests</a:t>
            </a:r>
          </a:p>
          <a:p>
            <a:endParaRPr lang="en-US" dirty="0"/>
          </a:p>
          <a:p>
            <a:r>
              <a:rPr lang="en-US" dirty="0"/>
              <a:t>-and lastly, mentor others and let trainees follow their own path</a:t>
            </a:r>
          </a:p>
          <a:p>
            <a:endParaRPr lang="en-US" dirty="0"/>
          </a:p>
          <a:p>
            <a:r>
              <a:rPr lang="en-US" dirty="0"/>
              <a:t>-Thank you.  I now want to hand it over to my colleague, Dr. Leena Mittal.</a:t>
            </a:r>
          </a:p>
          <a:p>
            <a:endParaRPr lang="en-US" dirty="0"/>
          </a:p>
        </p:txBody>
      </p:sp>
      <p:sp>
        <p:nvSpPr>
          <p:cNvPr id="4" name="Slide Number Placeholder 3"/>
          <p:cNvSpPr>
            <a:spLocks noGrp="1"/>
          </p:cNvSpPr>
          <p:nvPr>
            <p:ph type="sldNum" sz="quarter" idx="5"/>
          </p:nvPr>
        </p:nvSpPr>
        <p:spPr/>
        <p:txBody>
          <a:bodyPr/>
          <a:lstStyle/>
          <a:p>
            <a:fld id="{206C464F-4ED6-DF48-9EE8-6D5B52DEF4C0}" type="slidenum">
              <a:rPr lang="en-US" smtClean="0"/>
              <a:t>7</a:t>
            </a:fld>
            <a:endParaRPr lang="en-US"/>
          </a:p>
        </p:txBody>
      </p:sp>
    </p:spTree>
    <p:extLst>
      <p:ext uri="{BB962C8B-B14F-4D97-AF65-F5344CB8AC3E}">
        <p14:creationId xmlns:p14="http://schemas.microsoft.com/office/powerpoint/2010/main" val="82899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3BCC1D-D3C6-4286-988C-4F8BBCBCCA9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24947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782220"/>
            <a:ext cx="78867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628650" y="2242720"/>
            <a:ext cx="7886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BCC1D-D3C6-4286-988C-4F8BBCBCCA9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17721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8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078"/>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571578"/>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BCC1D-D3C6-4286-988C-4F8BBCBCCA9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233940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3BCC1D-D3C6-4286-988C-4F8BBCBCCA9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389486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98259"/>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258759"/>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58759"/>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3BCC1D-D3C6-4286-988C-4F8BBCBCCA9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12619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5815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06617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898104"/>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206617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898104"/>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3BCC1D-D3C6-4286-988C-4F8BBCBCCA96}"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189475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175246"/>
            <a:ext cx="78867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33BCC1D-D3C6-4286-988C-4F8BBCBCCA96}"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6025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BCC1D-D3C6-4286-988C-4F8BBCBCCA96}"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151008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BCC1D-D3C6-4286-988C-4F8BBCBCCA9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281411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BCC1D-D3C6-4286-988C-4F8BBCBCCA9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D9EF-FF85-4EC4-81D5-B994CAB412E7}" type="slidenum">
              <a:rPr lang="en-US" smtClean="0"/>
              <a:t>‹#›</a:t>
            </a:fld>
            <a:endParaRPr lang="en-US"/>
          </a:p>
        </p:txBody>
      </p:sp>
    </p:spTree>
    <p:extLst>
      <p:ext uri="{BB962C8B-B14F-4D97-AF65-F5344CB8AC3E}">
        <p14:creationId xmlns:p14="http://schemas.microsoft.com/office/powerpoint/2010/main" val="8556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451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55011"/>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BCC1D-D3C6-4286-988C-4F8BBCBCCA96}" type="datetimeFigureOut">
              <a:rPr lang="en-US" smtClean="0"/>
              <a:t>10/15/2021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8D9EF-FF85-4EC4-81D5-B994CAB412E7}" type="slidenum">
              <a:rPr lang="en-US" smtClean="0"/>
              <a:t>‹#›</a:t>
            </a:fld>
            <a:endParaRPr lang="en-US"/>
          </a:p>
        </p:txBody>
      </p:sp>
      <p:sp>
        <p:nvSpPr>
          <p:cNvPr id="7" name="Rectangle 6"/>
          <p:cNvSpPr/>
          <p:nvPr userDrawn="1"/>
        </p:nvSpPr>
        <p:spPr>
          <a:xfrm>
            <a:off x="305620" y="6025389"/>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NEW_8.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62291" y="6285991"/>
            <a:ext cx="2191637" cy="379975"/>
          </a:xfrm>
          <a:prstGeom prst="rect">
            <a:avLst/>
          </a:prstGeom>
        </p:spPr>
      </p:pic>
      <p:sp>
        <p:nvSpPr>
          <p:cNvPr id="9" name="Rectangle 8"/>
          <p:cNvSpPr/>
          <p:nvPr userDrawn="1"/>
        </p:nvSpPr>
        <p:spPr>
          <a:xfrm>
            <a:off x="0" y="6025388"/>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_BWH.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2172" y="6198103"/>
            <a:ext cx="1868129" cy="537338"/>
          </a:xfrm>
          <a:prstGeom prst="rect">
            <a:avLst/>
          </a:prstGeom>
        </p:spPr>
      </p:pic>
      <p:pic>
        <p:nvPicPr>
          <p:cNvPr id="13" name="Picture 12">
            <a:extLst>
              <a:ext uri="{FF2B5EF4-FFF2-40B4-BE49-F238E27FC236}">
                <a16:creationId xmlns:a16="http://schemas.microsoft.com/office/drawing/2014/main" id="{E93A3543-20E2-B748-8792-1AF6F54AE515}"/>
              </a:ext>
            </a:extLst>
          </p:cNvPr>
          <p:cNvPicPr>
            <a:picLocks noChangeAspect="1"/>
          </p:cNvPicPr>
          <p:nvPr userDrawn="1"/>
        </p:nvPicPr>
        <p:blipFill>
          <a:blip r:embed="rId14"/>
          <a:stretch>
            <a:fillRect/>
          </a:stretch>
        </p:blipFill>
        <p:spPr>
          <a:xfrm>
            <a:off x="6400800" y="6247491"/>
            <a:ext cx="2375635" cy="379974"/>
          </a:xfrm>
          <a:prstGeom prst="rect">
            <a:avLst/>
          </a:prstGeom>
        </p:spPr>
      </p:pic>
    </p:spTree>
    <p:extLst>
      <p:ext uri="{BB962C8B-B14F-4D97-AF65-F5344CB8AC3E}">
        <p14:creationId xmlns:p14="http://schemas.microsoft.com/office/powerpoint/2010/main" val="29826705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43177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lott_Shapiro.jpg"/>
          <p:cNvPicPr>
            <a:picLocks noChangeAspect="1"/>
          </p:cNvPicPr>
          <p:nvPr/>
        </p:nvPicPr>
        <p:blipFill rotWithShape="1">
          <a:blip r:embed="rId3">
            <a:extLst>
              <a:ext uri="{28A0092B-C50C-407E-A947-70E740481C1C}">
                <a14:useLocalDpi xmlns:a14="http://schemas.microsoft.com/office/drawing/2010/main" val="0"/>
              </a:ext>
            </a:extLst>
          </a:blip>
          <a:srcRect l="5699" r="5570"/>
          <a:stretch/>
        </p:blipFill>
        <p:spPr>
          <a:xfrm>
            <a:off x="1" y="0"/>
            <a:ext cx="9144000" cy="6858000"/>
          </a:xfrm>
          <a:prstGeom prst="rect">
            <a:avLst/>
          </a:prstGeom>
        </p:spPr>
      </p:pic>
      <p:sp>
        <p:nvSpPr>
          <p:cNvPr id="3" name="Rectangle 2"/>
          <p:cNvSpPr/>
          <p:nvPr/>
        </p:nvSpPr>
        <p:spPr>
          <a:xfrm>
            <a:off x="3789696" y="5908849"/>
            <a:ext cx="5354304" cy="685970"/>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89696" y="3762375"/>
            <a:ext cx="5354305" cy="1915549"/>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895555" y="4176422"/>
            <a:ext cx="5142585" cy="511650"/>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kern="1200" cap="none">
                <a:solidFill>
                  <a:srgbClr val="003DA6"/>
                </a:solidFill>
                <a:latin typeface="+mj-lt"/>
                <a:ea typeface="+mj-ea"/>
                <a:cs typeface="+mj-cs"/>
              </a:defRPr>
            </a:lvl1pPr>
          </a:lstStyle>
          <a:p>
            <a:pPr algn="ctr"/>
            <a:r>
              <a:rPr lang="en-US" sz="2000" dirty="0">
                <a:solidFill>
                  <a:schemeClr val="bg1"/>
                </a:solidFill>
                <a:latin typeface="Avenir Black"/>
                <a:cs typeface="Avenir Black"/>
              </a:rPr>
              <a:t>Navigating Forks in the Road: Divergent Career Paths of Women Leaders in CL Psychiatry:</a:t>
            </a:r>
          </a:p>
          <a:p>
            <a:pPr algn="ct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Navigating Early Career Leadership and Utilizing the CL Lens</a:t>
            </a:r>
            <a:endParaRPr lang="en-US" sz="1400" dirty="0">
              <a:solidFill>
                <a:schemeClr val="bg1"/>
              </a:solidFill>
              <a:latin typeface="Avenir Black"/>
              <a:cs typeface="Avenir Black"/>
            </a:endParaRPr>
          </a:p>
        </p:txBody>
      </p:sp>
      <p:sp>
        <p:nvSpPr>
          <p:cNvPr id="6" name="Subtitle 2"/>
          <p:cNvSpPr txBox="1">
            <a:spLocks/>
          </p:cNvSpPr>
          <p:nvPr/>
        </p:nvSpPr>
        <p:spPr>
          <a:xfrm>
            <a:off x="3944174" y="4760291"/>
            <a:ext cx="5271625" cy="1379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b="1" dirty="0">
                <a:solidFill>
                  <a:schemeClr val="bg1"/>
                </a:solidFill>
              </a:rPr>
              <a:t>Sejal B. Shah, MD, FACLP</a:t>
            </a:r>
          </a:p>
          <a:p>
            <a:pPr marL="0" indent="0">
              <a:buNone/>
            </a:pPr>
            <a:r>
              <a:rPr lang="en-US" sz="1100" b="1" i="1" dirty="0">
                <a:solidFill>
                  <a:schemeClr val="bg1"/>
                </a:solidFill>
              </a:rPr>
              <a:t>Chief, Division of Medical Psychiatry</a:t>
            </a:r>
          </a:p>
          <a:p>
            <a:pPr marL="0" indent="0">
              <a:buNone/>
            </a:pPr>
            <a:r>
              <a:rPr lang="en-US" sz="1100" b="1" i="1" dirty="0">
                <a:solidFill>
                  <a:schemeClr val="bg1"/>
                </a:solidFill>
              </a:rPr>
              <a:t>Associate Vice Chair, Clinical Consultation Services</a:t>
            </a:r>
          </a:p>
          <a:p>
            <a:pPr marL="0" indent="0">
              <a:buNone/>
            </a:pPr>
            <a:r>
              <a:rPr lang="en-US" sz="1100" b="1" i="1" dirty="0">
                <a:solidFill>
                  <a:schemeClr val="bg1"/>
                </a:solidFill>
              </a:rPr>
              <a:t>Brigham and Women’s Hospital</a:t>
            </a:r>
            <a:endParaRPr lang="en-US" sz="1000" i="1" dirty="0">
              <a:solidFill>
                <a:schemeClr val="bg1"/>
              </a:solidFill>
            </a:endParaRPr>
          </a:p>
        </p:txBody>
      </p:sp>
      <p:sp>
        <p:nvSpPr>
          <p:cNvPr id="7" name="Rectangle 6"/>
          <p:cNvSpPr/>
          <p:nvPr/>
        </p:nvSpPr>
        <p:spPr>
          <a:xfrm>
            <a:off x="0" y="639841"/>
            <a:ext cx="3436534" cy="1018767"/>
          </a:xfrm>
          <a:prstGeom prst="rect">
            <a:avLst/>
          </a:prstGeom>
          <a:solidFill>
            <a:srgbClr val="F1E0C1">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white_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469" y="6053287"/>
            <a:ext cx="2114817" cy="366655"/>
          </a:xfrm>
          <a:prstGeom prst="rect">
            <a:avLst/>
          </a:prstGeom>
        </p:spPr>
      </p:pic>
      <p:pic>
        <p:nvPicPr>
          <p:cNvPr id="9" name="Picture 8" descr="BH_BW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85" y="804933"/>
            <a:ext cx="2656011" cy="763960"/>
          </a:xfrm>
          <a:prstGeom prst="rect">
            <a:avLst/>
          </a:prstGeom>
        </p:spPr>
      </p:pic>
      <p:pic>
        <p:nvPicPr>
          <p:cNvPr id="12" name="Picture 11">
            <a:extLst>
              <a:ext uri="{FF2B5EF4-FFF2-40B4-BE49-F238E27FC236}">
                <a16:creationId xmlns:a16="http://schemas.microsoft.com/office/drawing/2014/main" id="{5F285797-4408-D344-9BD4-91D00F881186}"/>
              </a:ext>
            </a:extLst>
          </p:cNvPr>
          <p:cNvPicPr>
            <a:picLocks noChangeAspect="1"/>
          </p:cNvPicPr>
          <p:nvPr/>
        </p:nvPicPr>
        <p:blipFill>
          <a:blip r:embed="rId6"/>
          <a:stretch>
            <a:fillRect/>
          </a:stretch>
        </p:blipFill>
        <p:spPr>
          <a:xfrm>
            <a:off x="6456641" y="6028825"/>
            <a:ext cx="2445299" cy="391117"/>
          </a:xfrm>
          <a:prstGeom prst="rect">
            <a:avLst/>
          </a:prstGeom>
        </p:spPr>
      </p:pic>
    </p:spTree>
    <p:extLst>
      <p:ext uri="{BB962C8B-B14F-4D97-AF65-F5344CB8AC3E}">
        <p14:creationId xmlns:p14="http://schemas.microsoft.com/office/powerpoint/2010/main" val="190270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215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Advancing women in science, medicine, and global health">
            <a:extLst>
              <a:ext uri="{FF2B5EF4-FFF2-40B4-BE49-F238E27FC236}">
                <a16:creationId xmlns:a16="http://schemas.microsoft.com/office/drawing/2014/main" id="{45BB53CD-1BF4-4E35-A20B-9A6B3494E2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60975" y="1172029"/>
            <a:ext cx="3337230" cy="4513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447BF5-FB0C-496F-9EB8-D20D9F7631EC}"/>
              </a:ext>
            </a:extLst>
          </p:cNvPr>
          <p:cNvSpPr txBox="1"/>
          <p:nvPr/>
        </p:nvSpPr>
        <p:spPr>
          <a:xfrm>
            <a:off x="4739972" y="5920520"/>
            <a:ext cx="2916465" cy="1015663"/>
          </a:xfrm>
          <a:prstGeom prst="rect">
            <a:avLst/>
          </a:prstGeom>
          <a:noFill/>
        </p:spPr>
        <p:txBody>
          <a:bodyPr wrap="square" rtlCol="0">
            <a:spAutoFit/>
          </a:bodyPr>
          <a:lstStyle/>
          <a:p>
            <a:pPr algn="l"/>
            <a:r>
              <a:rPr lang="en-US" sz="1400" b="1" i="0" dirty="0">
                <a:solidFill>
                  <a:srgbClr val="505050"/>
                </a:solidFill>
                <a:effectLst/>
                <a:latin typeface="NexusSans"/>
              </a:rPr>
              <a:t>Volume 393, Issue 10171</a:t>
            </a:r>
          </a:p>
          <a:p>
            <a:pPr algn="l"/>
            <a:r>
              <a:rPr lang="en-US" sz="1400" b="1" i="0" dirty="0">
                <a:solidFill>
                  <a:srgbClr val="505050"/>
                </a:solidFill>
                <a:effectLst/>
                <a:latin typeface="NexusSans"/>
              </a:rPr>
              <a:t>Pages 493-610, e6-e28 (9–15 February 2019)</a:t>
            </a:r>
          </a:p>
          <a:p>
            <a:endParaRPr lang="en-US" dirty="0"/>
          </a:p>
        </p:txBody>
      </p:sp>
    </p:spTree>
    <p:extLst>
      <p:ext uri="{BB962C8B-B14F-4D97-AF65-F5344CB8AC3E}">
        <p14:creationId xmlns:p14="http://schemas.microsoft.com/office/powerpoint/2010/main" val="269842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56A3-D59E-4B95-8905-B79262BC5D0F}"/>
              </a:ext>
            </a:extLst>
          </p:cNvPr>
          <p:cNvSpPr>
            <a:spLocks noGrp="1"/>
          </p:cNvSpPr>
          <p:nvPr>
            <p:ph type="title"/>
          </p:nvPr>
        </p:nvSpPr>
        <p:spPr>
          <a:xfrm>
            <a:off x="704850" y="448296"/>
            <a:ext cx="7886700" cy="1325563"/>
          </a:xfrm>
        </p:spPr>
        <p:txBody>
          <a:bodyPr/>
          <a:lstStyle/>
          <a:p>
            <a:r>
              <a:rPr lang="en-US" dirty="0"/>
              <a:t>My Path</a:t>
            </a:r>
          </a:p>
        </p:txBody>
      </p:sp>
      <p:sp>
        <p:nvSpPr>
          <p:cNvPr id="3" name="Content Placeholder 2">
            <a:extLst>
              <a:ext uri="{FF2B5EF4-FFF2-40B4-BE49-F238E27FC236}">
                <a16:creationId xmlns:a16="http://schemas.microsoft.com/office/drawing/2014/main" id="{A17CD891-FDD0-4FC5-82EE-B506B6920519}"/>
              </a:ext>
            </a:extLst>
          </p:cNvPr>
          <p:cNvSpPr>
            <a:spLocks noGrp="1"/>
          </p:cNvSpPr>
          <p:nvPr>
            <p:ph idx="1"/>
          </p:nvPr>
        </p:nvSpPr>
        <p:spPr>
          <a:xfrm>
            <a:off x="704850" y="1581944"/>
            <a:ext cx="7886700" cy="4351338"/>
          </a:xfrm>
        </p:spPr>
        <p:txBody>
          <a:bodyPr/>
          <a:lstStyle/>
          <a:p>
            <a:r>
              <a:rPr lang="en-US" dirty="0"/>
              <a:t>Chief Residency</a:t>
            </a:r>
          </a:p>
          <a:p>
            <a:r>
              <a:rPr lang="en-US" dirty="0"/>
              <a:t>CL Division Leadership</a:t>
            </a:r>
          </a:p>
          <a:p>
            <a:r>
              <a:rPr lang="en-US" dirty="0"/>
              <a:t>Medical Education Leadership</a:t>
            </a:r>
          </a:p>
          <a:p>
            <a:r>
              <a:rPr lang="en-US" dirty="0"/>
              <a:t>Hospital-Level Leadership</a:t>
            </a:r>
          </a:p>
          <a:p>
            <a:r>
              <a:rPr lang="en-US" dirty="0"/>
              <a:t>National Leadership Positions</a:t>
            </a:r>
          </a:p>
        </p:txBody>
      </p:sp>
    </p:spTree>
    <p:extLst>
      <p:ext uri="{BB962C8B-B14F-4D97-AF65-F5344CB8AC3E}">
        <p14:creationId xmlns:p14="http://schemas.microsoft.com/office/powerpoint/2010/main" val="35878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624E-1093-4E68-831E-2B75E046A3D0}"/>
              </a:ext>
            </a:extLst>
          </p:cNvPr>
          <p:cNvSpPr>
            <a:spLocks noGrp="1"/>
          </p:cNvSpPr>
          <p:nvPr>
            <p:ph type="title"/>
          </p:nvPr>
        </p:nvSpPr>
        <p:spPr>
          <a:xfrm>
            <a:off x="628650" y="375893"/>
            <a:ext cx="7886700" cy="1325563"/>
          </a:xfrm>
        </p:spPr>
        <p:txBody>
          <a:bodyPr/>
          <a:lstStyle/>
          <a:p>
            <a:r>
              <a:rPr lang="en-US" dirty="0"/>
              <a:t>“C-L Lens”</a:t>
            </a:r>
          </a:p>
        </p:txBody>
      </p:sp>
      <p:sp>
        <p:nvSpPr>
          <p:cNvPr id="3" name="Content Placeholder 2">
            <a:extLst>
              <a:ext uri="{FF2B5EF4-FFF2-40B4-BE49-F238E27FC236}">
                <a16:creationId xmlns:a16="http://schemas.microsoft.com/office/drawing/2014/main" id="{306350F2-E070-456D-9CB2-A5CA052E658F}"/>
              </a:ext>
            </a:extLst>
          </p:cNvPr>
          <p:cNvSpPr>
            <a:spLocks noGrp="1"/>
          </p:cNvSpPr>
          <p:nvPr>
            <p:ph idx="1"/>
          </p:nvPr>
        </p:nvSpPr>
        <p:spPr>
          <a:xfrm>
            <a:off x="628650" y="1676228"/>
            <a:ext cx="7886700" cy="4351338"/>
          </a:xfrm>
        </p:spPr>
        <p:txBody>
          <a:bodyPr/>
          <a:lstStyle/>
          <a:p>
            <a:r>
              <a:rPr lang="en-US" dirty="0"/>
              <a:t>Workplace Safety</a:t>
            </a:r>
          </a:p>
          <a:p>
            <a:pPr lvl="1"/>
            <a:r>
              <a:rPr lang="en-US" dirty="0"/>
              <a:t>Patient at Risk Committee</a:t>
            </a:r>
          </a:p>
          <a:p>
            <a:r>
              <a:rPr lang="en-US" dirty="0"/>
              <a:t>Hospital Psychological Support</a:t>
            </a:r>
          </a:p>
          <a:p>
            <a:r>
              <a:rPr lang="en-US" dirty="0"/>
              <a:t>SARS-CoV-2 Pandemic: Crisis Standards of Care</a:t>
            </a:r>
          </a:p>
          <a:p>
            <a:r>
              <a:rPr lang="en-US" dirty="0"/>
              <a:t>Hospital-Level Policy Work</a:t>
            </a:r>
          </a:p>
          <a:p>
            <a:r>
              <a:rPr lang="en-US" dirty="0"/>
              <a:t>Physicians’ Organization Board of Trustees</a:t>
            </a:r>
          </a:p>
        </p:txBody>
      </p:sp>
    </p:spTree>
    <p:extLst>
      <p:ext uri="{BB962C8B-B14F-4D97-AF65-F5344CB8AC3E}">
        <p14:creationId xmlns:p14="http://schemas.microsoft.com/office/powerpoint/2010/main" val="29241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9659-BB02-40C6-BE28-FAF23415BF1D}"/>
              </a:ext>
            </a:extLst>
          </p:cNvPr>
          <p:cNvSpPr>
            <a:spLocks noGrp="1"/>
          </p:cNvSpPr>
          <p:nvPr>
            <p:ph type="title"/>
          </p:nvPr>
        </p:nvSpPr>
        <p:spPr>
          <a:xfrm>
            <a:off x="628650" y="448296"/>
            <a:ext cx="7886700" cy="1325563"/>
          </a:xfrm>
        </p:spPr>
        <p:txBody>
          <a:bodyPr/>
          <a:lstStyle/>
          <a:p>
            <a:r>
              <a:rPr lang="en-US" dirty="0"/>
              <a:t>Importance of Mentorship</a:t>
            </a:r>
          </a:p>
        </p:txBody>
      </p:sp>
      <p:sp>
        <p:nvSpPr>
          <p:cNvPr id="3" name="Content Placeholder 2">
            <a:extLst>
              <a:ext uri="{FF2B5EF4-FFF2-40B4-BE49-F238E27FC236}">
                <a16:creationId xmlns:a16="http://schemas.microsoft.com/office/drawing/2014/main" id="{3C0B4653-170C-4BF7-8FFD-FA66F4B4D7B4}"/>
              </a:ext>
            </a:extLst>
          </p:cNvPr>
          <p:cNvSpPr>
            <a:spLocks noGrp="1"/>
          </p:cNvSpPr>
          <p:nvPr>
            <p:ph idx="1"/>
          </p:nvPr>
        </p:nvSpPr>
        <p:spPr>
          <a:xfrm>
            <a:off x="628650" y="1648619"/>
            <a:ext cx="7886700" cy="4351338"/>
          </a:xfrm>
        </p:spPr>
        <p:txBody>
          <a:bodyPr/>
          <a:lstStyle/>
          <a:p>
            <a:r>
              <a:rPr lang="en-US" dirty="0"/>
              <a:t>Strong Female Mentorship</a:t>
            </a:r>
          </a:p>
          <a:p>
            <a:r>
              <a:rPr lang="en-US" dirty="0"/>
              <a:t>Leadership Courses</a:t>
            </a:r>
          </a:p>
          <a:p>
            <a:r>
              <a:rPr lang="en-US" dirty="0"/>
              <a:t>Networking</a:t>
            </a:r>
          </a:p>
        </p:txBody>
      </p:sp>
      <p:pic>
        <p:nvPicPr>
          <p:cNvPr id="2050" name="Picture 2" descr="The Value of Mentorship in Business – Elevanta">
            <a:extLst>
              <a:ext uri="{FF2B5EF4-FFF2-40B4-BE49-F238E27FC236}">
                <a16:creationId xmlns:a16="http://schemas.microsoft.com/office/drawing/2014/main" id="{A882D189-7807-4C83-A33B-CF6B26B56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76538"/>
            <a:ext cx="4186237" cy="308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0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B88969A-FC38-4E9C-8F36-C3D1C1975D9D}"/>
              </a:ext>
            </a:extLst>
          </p:cNvPr>
          <p:cNvSpPr txBox="1">
            <a:spLocks/>
          </p:cNvSpPr>
          <p:nvPr/>
        </p:nvSpPr>
        <p:spPr>
          <a:xfrm>
            <a:off x="480060" y="1195416"/>
            <a:ext cx="3276451" cy="10348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700" dirty="0"/>
              <a:t>Challenges</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F081CA-AA35-4594-9E76-466C9F657E3D}"/>
              </a:ext>
            </a:extLst>
          </p:cNvPr>
          <p:cNvSpPr>
            <a:spLocks noGrp="1"/>
          </p:cNvSpPr>
          <p:nvPr>
            <p:ph idx="1"/>
          </p:nvPr>
        </p:nvSpPr>
        <p:spPr>
          <a:xfrm>
            <a:off x="433179" y="2844596"/>
            <a:ext cx="4444365" cy="3728688"/>
          </a:xfrm>
        </p:spPr>
        <p:txBody>
          <a:bodyPr vert="horz" lIns="91440" tIns="45720" rIns="91440" bIns="45720" rtlCol="0">
            <a:normAutofit lnSpcReduction="10000"/>
          </a:bodyPr>
          <a:lstStyle/>
          <a:p>
            <a:r>
              <a:rPr lang="en-US" dirty="0"/>
              <a:t>Microaggressions</a:t>
            </a:r>
          </a:p>
          <a:p>
            <a:pPr lvl="1"/>
            <a:r>
              <a:rPr lang="en-US" sz="2800" dirty="0"/>
              <a:t>Race/Ethnicity</a:t>
            </a:r>
          </a:p>
          <a:p>
            <a:pPr lvl="1"/>
            <a:r>
              <a:rPr lang="en-US" sz="2800" dirty="0"/>
              <a:t>Age</a:t>
            </a:r>
          </a:p>
          <a:p>
            <a:pPr lvl="1"/>
            <a:r>
              <a:rPr lang="en-US" sz="2800" dirty="0"/>
              <a:t>Gender</a:t>
            </a:r>
          </a:p>
          <a:p>
            <a:r>
              <a:rPr lang="en-US" dirty="0"/>
              <a:t>Value Yourself—</a:t>
            </a:r>
            <a:br>
              <a:rPr lang="en-US" dirty="0"/>
            </a:br>
            <a:r>
              <a:rPr lang="en-US" dirty="0"/>
              <a:t>Negotiate!</a:t>
            </a:r>
          </a:p>
          <a:p>
            <a:r>
              <a:rPr lang="en-US" dirty="0"/>
              <a:t>Choosing a “Path”</a:t>
            </a:r>
          </a:p>
          <a:p>
            <a:r>
              <a:rPr lang="en-US" dirty="0"/>
              <a:t>Family Obligations</a:t>
            </a:r>
          </a:p>
        </p:txBody>
      </p:sp>
      <p:pic>
        <p:nvPicPr>
          <p:cNvPr id="3074" name="Picture 2" descr="Coronavirus and the media - challenges and opportunities - FIPP">
            <a:extLst>
              <a:ext uri="{FF2B5EF4-FFF2-40B4-BE49-F238E27FC236}">
                <a16:creationId xmlns:a16="http://schemas.microsoft.com/office/drawing/2014/main" id="{1EA8ECFA-CD77-4C16-A25A-A8EA20FF8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821" r="3616"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F87F-A593-4BE3-BB68-1389C7122038}"/>
              </a:ext>
            </a:extLst>
          </p:cNvPr>
          <p:cNvSpPr>
            <a:spLocks noGrp="1"/>
          </p:cNvSpPr>
          <p:nvPr>
            <p:ph type="title"/>
          </p:nvPr>
        </p:nvSpPr>
        <p:spPr>
          <a:xfrm>
            <a:off x="628650" y="448296"/>
            <a:ext cx="7886700" cy="1325563"/>
          </a:xfrm>
        </p:spPr>
        <p:txBody>
          <a:bodyPr/>
          <a:lstStyle/>
          <a:p>
            <a:r>
              <a:rPr lang="en-US" dirty="0"/>
              <a:t>Pearls</a:t>
            </a:r>
          </a:p>
        </p:txBody>
      </p:sp>
      <p:sp>
        <p:nvSpPr>
          <p:cNvPr id="3" name="Content Placeholder 2">
            <a:extLst>
              <a:ext uri="{FF2B5EF4-FFF2-40B4-BE49-F238E27FC236}">
                <a16:creationId xmlns:a16="http://schemas.microsoft.com/office/drawing/2014/main" id="{1FA60CBE-AF94-44B2-B59E-BA1A6E7C49DB}"/>
              </a:ext>
            </a:extLst>
          </p:cNvPr>
          <p:cNvSpPr>
            <a:spLocks noGrp="1"/>
          </p:cNvSpPr>
          <p:nvPr>
            <p:ph idx="1"/>
          </p:nvPr>
        </p:nvSpPr>
        <p:spPr>
          <a:xfrm>
            <a:off x="628650" y="1514303"/>
            <a:ext cx="7886700" cy="4351338"/>
          </a:xfrm>
        </p:spPr>
        <p:txBody>
          <a:bodyPr/>
          <a:lstStyle/>
          <a:p>
            <a:r>
              <a:rPr lang="en-US" dirty="0"/>
              <a:t>Pursue Challenging Opportunities</a:t>
            </a:r>
          </a:p>
          <a:p>
            <a:r>
              <a:rPr lang="en-US" dirty="0"/>
              <a:t>Allow Yourself to Fail</a:t>
            </a:r>
          </a:p>
          <a:p>
            <a:r>
              <a:rPr lang="en-US" dirty="0"/>
              <a:t>Show Up!</a:t>
            </a:r>
          </a:p>
          <a:p>
            <a:r>
              <a:rPr lang="en-US" dirty="0"/>
              <a:t>Know Your Worth</a:t>
            </a:r>
          </a:p>
          <a:p>
            <a:pPr lvl="1"/>
            <a:r>
              <a:rPr lang="en-US" dirty="0"/>
              <a:t>It’s Okay to Say No</a:t>
            </a:r>
          </a:p>
          <a:p>
            <a:r>
              <a:rPr lang="en-US" dirty="0"/>
              <a:t>Align Leadership Opportunities with Your Values</a:t>
            </a:r>
          </a:p>
          <a:p>
            <a:r>
              <a:rPr lang="en-US" dirty="0"/>
              <a:t>Pay It Forward!</a:t>
            </a:r>
          </a:p>
        </p:txBody>
      </p:sp>
    </p:spTree>
    <p:extLst>
      <p:ext uri="{BB962C8B-B14F-4D97-AF65-F5344CB8AC3E}">
        <p14:creationId xmlns:p14="http://schemas.microsoft.com/office/powerpoint/2010/main" val="464843618"/>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1911</Words>
  <Application>Microsoft Office PowerPoint</Application>
  <PresentationFormat>On-screen Show (4:3)</PresentationFormat>
  <Paragraphs>136</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Avenir Black</vt:lpstr>
      <vt:lpstr>Calibri</vt:lpstr>
      <vt:lpstr>Calibri Light</vt:lpstr>
      <vt:lpstr>NexusSans</vt:lpstr>
      <vt:lpstr>2_Custom Design</vt:lpstr>
      <vt:lpstr>Custom Design</vt:lpstr>
      <vt:lpstr>PowerPoint Presentation</vt:lpstr>
      <vt:lpstr>PowerPoint Presentation</vt:lpstr>
      <vt:lpstr>My Path</vt:lpstr>
      <vt:lpstr>“C-L Lens”</vt:lpstr>
      <vt:lpstr>Importance of Mentorship</vt:lpstr>
      <vt:lpstr>PowerPoint Presentation</vt:lpstr>
      <vt:lpstr>Pearls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Johanna</dc:creator>
  <cp:lastModifiedBy>Shah, Sejal B.,M.D.</cp:lastModifiedBy>
  <cp:revision>75</cp:revision>
  <dcterms:created xsi:type="dcterms:W3CDTF">2018-04-25T15:48:02Z</dcterms:created>
  <dcterms:modified xsi:type="dcterms:W3CDTF">2021-10-15T16:52:16Z</dcterms:modified>
</cp:coreProperties>
</file>