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7" r:id="rId1"/>
  </p:sldMasterIdLst>
  <p:notesMasterIdLst>
    <p:notesMasterId r:id="rId26"/>
  </p:notesMasterIdLst>
  <p:sldIdLst>
    <p:sldId id="926" r:id="rId2"/>
    <p:sldId id="928" r:id="rId3"/>
    <p:sldId id="916" r:id="rId4"/>
    <p:sldId id="927" r:id="rId5"/>
    <p:sldId id="913" r:id="rId6"/>
    <p:sldId id="950" r:id="rId7"/>
    <p:sldId id="956" r:id="rId8"/>
    <p:sldId id="957" r:id="rId9"/>
    <p:sldId id="959" r:id="rId10"/>
    <p:sldId id="962" r:id="rId11"/>
    <p:sldId id="929" r:id="rId12"/>
    <p:sldId id="932" r:id="rId13"/>
    <p:sldId id="944" r:id="rId14"/>
    <p:sldId id="923" r:id="rId15"/>
    <p:sldId id="933" r:id="rId16"/>
    <p:sldId id="937" r:id="rId17"/>
    <p:sldId id="945" r:id="rId18"/>
    <p:sldId id="946" r:id="rId19"/>
    <p:sldId id="947" r:id="rId20"/>
    <p:sldId id="948" r:id="rId21"/>
    <p:sldId id="949" r:id="rId22"/>
    <p:sldId id="939" r:id="rId23"/>
    <p:sldId id="936" r:id="rId24"/>
    <p:sldId id="935"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e, Kewchang" initials="LK" lastIdx="0" clrIdx="0"/>
  <p:cmAuthor id="2" name="Kevin De Yager" initials="KDY" lastIdx="14" clrIdx="1">
    <p:extLst>
      <p:ext uri="{19B8F6BF-5375-455C-9EA6-DF929625EA0E}">
        <p15:presenceInfo xmlns:p15="http://schemas.microsoft.com/office/powerpoint/2012/main" userId="S::kdeyager@guidewire.com::91d97b2b-0247-4d20-a68d-2507adb2690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CBE"/>
    <a:srgbClr val="0520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718" autoAdjust="0"/>
    <p:restoredTop sz="80638" autoAdjust="0"/>
  </p:normalViewPr>
  <p:slideViewPr>
    <p:cSldViewPr>
      <p:cViewPr varScale="1">
        <p:scale>
          <a:sx n="88" d="100"/>
          <a:sy n="88" d="100"/>
        </p:scale>
        <p:origin x="1072" y="184"/>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62BF14-19A9-4E05-87BF-12FF567EF0DF}" type="datetimeFigureOut">
              <a:rPr lang="en-US" smtClean="0"/>
              <a:t>10/12/21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B5DD09-4174-418B-B58D-356C4CD75EAC}" type="slidenum">
              <a:rPr lang="en-US" smtClean="0"/>
              <a:t>‹#›</a:t>
            </a:fld>
            <a:endParaRPr lang="en-US"/>
          </a:p>
        </p:txBody>
      </p:sp>
    </p:spTree>
    <p:extLst>
      <p:ext uri="{BB962C8B-B14F-4D97-AF65-F5344CB8AC3E}">
        <p14:creationId xmlns:p14="http://schemas.microsoft.com/office/powerpoint/2010/main" val="37386458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B5DD09-4174-418B-B58D-356C4CD75EAC}" type="slidenum">
              <a:rPr lang="en-US" smtClean="0"/>
              <a:t>1</a:t>
            </a:fld>
            <a:endParaRPr lang="en-US"/>
          </a:p>
        </p:txBody>
      </p:sp>
    </p:spTree>
    <p:extLst>
      <p:ext uri="{BB962C8B-B14F-4D97-AF65-F5344CB8AC3E}">
        <p14:creationId xmlns:p14="http://schemas.microsoft.com/office/powerpoint/2010/main" val="26072705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B5DD09-4174-418B-B58D-356C4CD75EAC}" type="slidenum">
              <a:rPr lang="en-US" smtClean="0"/>
              <a:t>4</a:t>
            </a:fld>
            <a:endParaRPr lang="en-US"/>
          </a:p>
        </p:txBody>
      </p:sp>
    </p:spTree>
    <p:extLst>
      <p:ext uri="{BB962C8B-B14F-4D97-AF65-F5344CB8AC3E}">
        <p14:creationId xmlns:p14="http://schemas.microsoft.com/office/powerpoint/2010/main" val="13293140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B5DD09-4174-418B-B58D-356C4CD75EAC}" type="slidenum">
              <a:rPr lang="en-US" smtClean="0"/>
              <a:t>11</a:t>
            </a:fld>
            <a:endParaRPr lang="en-US"/>
          </a:p>
        </p:txBody>
      </p:sp>
    </p:spTree>
    <p:extLst>
      <p:ext uri="{BB962C8B-B14F-4D97-AF65-F5344CB8AC3E}">
        <p14:creationId xmlns:p14="http://schemas.microsoft.com/office/powerpoint/2010/main" val="3585368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B5DD09-4174-418B-B58D-356C4CD75EAC}" type="slidenum">
              <a:rPr lang="en-US" smtClean="0"/>
              <a:t>15</a:t>
            </a:fld>
            <a:endParaRPr lang="en-US"/>
          </a:p>
        </p:txBody>
      </p:sp>
    </p:spTree>
    <p:extLst>
      <p:ext uri="{BB962C8B-B14F-4D97-AF65-F5344CB8AC3E}">
        <p14:creationId xmlns:p14="http://schemas.microsoft.com/office/powerpoint/2010/main" val="37599443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B5DD09-4174-418B-B58D-356C4CD75EAC}" type="slidenum">
              <a:rPr lang="en-US" smtClean="0"/>
              <a:t>18</a:t>
            </a:fld>
            <a:endParaRPr lang="en-US"/>
          </a:p>
        </p:txBody>
      </p:sp>
    </p:spTree>
    <p:extLst>
      <p:ext uri="{BB962C8B-B14F-4D97-AF65-F5344CB8AC3E}">
        <p14:creationId xmlns:p14="http://schemas.microsoft.com/office/powerpoint/2010/main" val="39878349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B5DD09-4174-418B-B58D-356C4CD75EAC}" type="slidenum">
              <a:rPr lang="en-US" smtClean="0"/>
              <a:t>22</a:t>
            </a:fld>
            <a:endParaRPr lang="en-US"/>
          </a:p>
        </p:txBody>
      </p:sp>
    </p:spTree>
    <p:extLst>
      <p:ext uri="{BB962C8B-B14F-4D97-AF65-F5344CB8AC3E}">
        <p14:creationId xmlns:p14="http://schemas.microsoft.com/office/powerpoint/2010/main" val="18379861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B5DD09-4174-418B-B58D-356C4CD75EAC}" type="slidenum">
              <a:rPr lang="en-US" smtClean="0"/>
              <a:t>23</a:t>
            </a:fld>
            <a:endParaRPr lang="en-US"/>
          </a:p>
        </p:txBody>
      </p:sp>
    </p:spTree>
    <p:extLst>
      <p:ext uri="{BB962C8B-B14F-4D97-AF65-F5344CB8AC3E}">
        <p14:creationId xmlns:p14="http://schemas.microsoft.com/office/powerpoint/2010/main" val="23738040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fld id="{A6602B63-5F12-42FC-B0DA-80DCAAEA820E}" type="datetimeFigureOut">
              <a:rPr lang="en-US" smtClean="0"/>
              <a:pPr>
                <a:defRPr/>
              </a:pPr>
              <a:t>10/12/21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58651E1-FC6D-4606-8CA3-C6A172F270D7}" type="slidenum">
              <a:rPr lang="en-US" altLang="en-US" smtClean="0"/>
              <a:pPr>
                <a:defRPr/>
              </a:pPr>
              <a:t>‹#›</a:t>
            </a:fld>
            <a:endParaRPr lang="en-US" altLang="en-US"/>
          </a:p>
        </p:txBody>
      </p:sp>
    </p:spTree>
    <p:extLst>
      <p:ext uri="{BB962C8B-B14F-4D97-AF65-F5344CB8AC3E}">
        <p14:creationId xmlns:p14="http://schemas.microsoft.com/office/powerpoint/2010/main" val="117652119"/>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496D7CE9-3709-45B3-88E1-BC0B503C7A25}" type="datetimeFigureOut">
              <a:rPr lang="en-US" smtClean="0"/>
              <a:pPr>
                <a:defRPr/>
              </a:pPr>
              <a:t>10/12/21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FFF9AAD-8F78-4906-BA56-53CA2E57A136}" type="slidenum">
              <a:rPr lang="en-US" altLang="en-US" smtClean="0"/>
              <a:pPr>
                <a:defRPr/>
              </a:pPr>
              <a:t>‹#›</a:t>
            </a:fld>
            <a:endParaRPr lang="en-US" altLang="en-US"/>
          </a:p>
        </p:txBody>
      </p:sp>
    </p:spTree>
    <p:extLst>
      <p:ext uri="{BB962C8B-B14F-4D97-AF65-F5344CB8AC3E}">
        <p14:creationId xmlns:p14="http://schemas.microsoft.com/office/powerpoint/2010/main" val="30606963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496D7CE9-3709-45B3-88E1-BC0B503C7A25}" type="datetimeFigureOut">
              <a:rPr lang="en-US" smtClean="0"/>
              <a:pPr>
                <a:defRPr/>
              </a:pPr>
              <a:t>10/12/21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FFF9AAD-8F78-4906-BA56-53CA2E57A136}" type="slidenum">
              <a:rPr lang="en-US" altLang="en-US" smtClean="0"/>
              <a:pPr>
                <a:defRPr/>
              </a:pPr>
              <a:t>‹#›</a:t>
            </a:fld>
            <a:endParaRPr lang="en-US" altLang="en-US"/>
          </a:p>
        </p:txBody>
      </p:sp>
    </p:spTree>
    <p:extLst>
      <p:ext uri="{BB962C8B-B14F-4D97-AF65-F5344CB8AC3E}">
        <p14:creationId xmlns:p14="http://schemas.microsoft.com/office/powerpoint/2010/main" val="4843922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ubtitl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EB96F-DEBA-4235-AD51-DF72EE4A0283}"/>
              </a:ext>
            </a:extLst>
          </p:cNvPr>
          <p:cNvSpPr>
            <a:spLocks noGrp="1"/>
          </p:cNvSpPr>
          <p:nvPr>
            <p:ph type="title"/>
          </p:nvPr>
        </p:nvSpPr>
        <p:spPr>
          <a:xfrm>
            <a:off x="838200" y="365127"/>
            <a:ext cx="10515600" cy="1325563"/>
          </a:xfrm>
        </p:spPr>
        <p:txBody>
          <a:bodyPr/>
          <a:lstStyle>
            <a:lvl1pPr>
              <a:defRPr b="1">
                <a:solidFill>
                  <a:schemeClr val="accent4"/>
                </a:solidFill>
                <a:latin typeface="+mn-lt"/>
              </a:defRPr>
            </a:lvl1pPr>
          </a:lstStyle>
          <a:p>
            <a:r>
              <a:rPr lang="en-US" dirty="0"/>
              <a:t>Click to edit Master title style</a:t>
            </a:r>
          </a:p>
        </p:txBody>
      </p:sp>
      <p:sp>
        <p:nvSpPr>
          <p:cNvPr id="3" name="Date Placeholder 2">
            <a:extLst>
              <a:ext uri="{FF2B5EF4-FFF2-40B4-BE49-F238E27FC236}">
                <a16:creationId xmlns:a16="http://schemas.microsoft.com/office/drawing/2014/main" id="{BEFDD05F-84D1-468D-AE1A-A94989CC1181}"/>
              </a:ext>
            </a:extLst>
          </p:cNvPr>
          <p:cNvSpPr>
            <a:spLocks noGrp="1"/>
          </p:cNvSpPr>
          <p:nvPr>
            <p:ph type="dt" sz="half" idx="10"/>
          </p:nvPr>
        </p:nvSpPr>
        <p:spPr/>
        <p:txBody>
          <a:bodyPr/>
          <a:lstStyle/>
          <a:p>
            <a:pPr>
              <a:defRPr/>
            </a:pPr>
            <a:fld id="{496D7CE9-3709-45B3-88E1-BC0B503C7A25}" type="datetimeFigureOut">
              <a:rPr lang="en-US" smtClean="0"/>
              <a:pPr>
                <a:defRPr/>
              </a:pPr>
              <a:t>10/12/21</a:t>
            </a:fld>
            <a:endParaRPr lang="en-US"/>
          </a:p>
        </p:txBody>
      </p:sp>
      <p:sp>
        <p:nvSpPr>
          <p:cNvPr id="4" name="Footer Placeholder 3">
            <a:extLst>
              <a:ext uri="{FF2B5EF4-FFF2-40B4-BE49-F238E27FC236}">
                <a16:creationId xmlns:a16="http://schemas.microsoft.com/office/drawing/2014/main" id="{89745C0A-33E4-41E2-A734-8217F550768E}"/>
              </a:ext>
            </a:extLst>
          </p:cNvPr>
          <p:cNvSpPr>
            <a:spLocks noGrp="1"/>
          </p:cNvSpPr>
          <p:nvPr>
            <p:ph type="ftr" sz="quarter" idx="11"/>
          </p:nvPr>
        </p:nvSpPr>
        <p:spPr/>
        <p:txBody>
          <a:bodyPr/>
          <a:lstStyle/>
          <a:p>
            <a:pPr>
              <a:defRPr/>
            </a:pPr>
            <a:endParaRPr lang="en-US"/>
          </a:p>
        </p:txBody>
      </p:sp>
      <p:sp>
        <p:nvSpPr>
          <p:cNvPr id="5" name="Slide Number Placeholder 4">
            <a:extLst>
              <a:ext uri="{FF2B5EF4-FFF2-40B4-BE49-F238E27FC236}">
                <a16:creationId xmlns:a16="http://schemas.microsoft.com/office/drawing/2014/main" id="{891BDE5E-C29E-4276-BFD9-F795E4CB6935}"/>
              </a:ext>
            </a:extLst>
          </p:cNvPr>
          <p:cNvSpPr>
            <a:spLocks noGrp="1"/>
          </p:cNvSpPr>
          <p:nvPr>
            <p:ph type="sldNum" sz="quarter" idx="12"/>
          </p:nvPr>
        </p:nvSpPr>
        <p:spPr/>
        <p:txBody>
          <a:bodyPr/>
          <a:lstStyle/>
          <a:p>
            <a:pPr>
              <a:defRPr/>
            </a:pPr>
            <a:fld id="{6FFF9AAD-8F78-4906-BA56-53CA2E57A136}" type="slidenum">
              <a:rPr lang="en-US" altLang="en-US" smtClean="0"/>
              <a:pPr>
                <a:defRPr/>
              </a:pPr>
              <a:t>‹#›</a:t>
            </a:fld>
            <a:endParaRPr lang="en-US" altLang="en-US"/>
          </a:p>
        </p:txBody>
      </p:sp>
      <p:sp>
        <p:nvSpPr>
          <p:cNvPr id="7" name="Text Placeholder 6">
            <a:extLst>
              <a:ext uri="{FF2B5EF4-FFF2-40B4-BE49-F238E27FC236}">
                <a16:creationId xmlns:a16="http://schemas.microsoft.com/office/drawing/2014/main" id="{07D99B49-24FE-46F5-AB1D-D37143EC68E4}"/>
              </a:ext>
            </a:extLst>
          </p:cNvPr>
          <p:cNvSpPr>
            <a:spLocks noGrp="1"/>
          </p:cNvSpPr>
          <p:nvPr>
            <p:ph type="body" sz="quarter" idx="13"/>
          </p:nvPr>
        </p:nvSpPr>
        <p:spPr>
          <a:xfrm>
            <a:off x="838200" y="1371600"/>
            <a:ext cx="10515600" cy="609600"/>
          </a:xfrm>
        </p:spPr>
        <p:txBody>
          <a:bodyPr>
            <a:normAutofit/>
          </a:bodyPr>
          <a:lstStyle>
            <a:lvl1pPr marL="0" indent="0">
              <a:buNone/>
              <a:defRPr sz="3600" b="1"/>
            </a:lvl1pPr>
          </a:lstStyle>
          <a:p>
            <a:pPr lvl="0"/>
            <a:r>
              <a:rPr lang="en-US" dirty="0"/>
              <a:t>Edit Master text styles</a:t>
            </a:r>
          </a:p>
        </p:txBody>
      </p:sp>
      <p:sp>
        <p:nvSpPr>
          <p:cNvPr id="9" name="Text Placeholder 8">
            <a:extLst>
              <a:ext uri="{FF2B5EF4-FFF2-40B4-BE49-F238E27FC236}">
                <a16:creationId xmlns:a16="http://schemas.microsoft.com/office/drawing/2014/main" id="{6FCC99BD-443B-45E4-8D88-6D87E895E5A6}"/>
              </a:ext>
            </a:extLst>
          </p:cNvPr>
          <p:cNvSpPr>
            <a:spLocks noGrp="1"/>
          </p:cNvSpPr>
          <p:nvPr>
            <p:ph type="body" sz="quarter" idx="14"/>
          </p:nvPr>
        </p:nvSpPr>
        <p:spPr>
          <a:xfrm>
            <a:off x="838200" y="1981200"/>
            <a:ext cx="10515600" cy="40846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092438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7C4A401F-19FD-40F3-8E92-DAEBB6CC62FC}"/>
              </a:ext>
            </a:extLst>
          </p:cNvPr>
          <p:cNvSpPr>
            <a:spLocks noGrp="1"/>
          </p:cNvSpPr>
          <p:nvPr>
            <p:ph type="dt" sz="half" idx="10"/>
          </p:nvPr>
        </p:nvSpPr>
        <p:spPr/>
        <p:txBody>
          <a:bodyPr/>
          <a:lstStyle/>
          <a:p>
            <a:pPr>
              <a:defRPr/>
            </a:pPr>
            <a:fld id="{496D7CE9-3709-45B3-88E1-BC0B503C7A25}" type="datetimeFigureOut">
              <a:rPr lang="en-US" smtClean="0"/>
              <a:pPr>
                <a:defRPr/>
              </a:pPr>
              <a:t>10/12/21</a:t>
            </a:fld>
            <a:endParaRPr lang="en-US"/>
          </a:p>
        </p:txBody>
      </p:sp>
      <p:sp>
        <p:nvSpPr>
          <p:cNvPr id="4" name="Footer Placeholder 3">
            <a:extLst>
              <a:ext uri="{FF2B5EF4-FFF2-40B4-BE49-F238E27FC236}">
                <a16:creationId xmlns:a16="http://schemas.microsoft.com/office/drawing/2014/main" id="{8FF437D1-71A9-44C1-A52C-48DBC4421103}"/>
              </a:ext>
            </a:extLst>
          </p:cNvPr>
          <p:cNvSpPr>
            <a:spLocks noGrp="1"/>
          </p:cNvSpPr>
          <p:nvPr>
            <p:ph type="ftr" sz="quarter" idx="11"/>
          </p:nvPr>
        </p:nvSpPr>
        <p:spPr/>
        <p:txBody>
          <a:bodyPr/>
          <a:lstStyle/>
          <a:p>
            <a:pPr>
              <a:defRPr/>
            </a:pPr>
            <a:endParaRPr lang="en-US"/>
          </a:p>
        </p:txBody>
      </p:sp>
      <p:sp>
        <p:nvSpPr>
          <p:cNvPr id="5" name="Slide Number Placeholder 4">
            <a:extLst>
              <a:ext uri="{FF2B5EF4-FFF2-40B4-BE49-F238E27FC236}">
                <a16:creationId xmlns:a16="http://schemas.microsoft.com/office/drawing/2014/main" id="{B7739078-FC41-4A5E-ADCC-22BDA8B704D9}"/>
              </a:ext>
            </a:extLst>
          </p:cNvPr>
          <p:cNvSpPr>
            <a:spLocks noGrp="1"/>
          </p:cNvSpPr>
          <p:nvPr>
            <p:ph type="sldNum" sz="quarter" idx="12"/>
          </p:nvPr>
        </p:nvSpPr>
        <p:spPr/>
        <p:txBody>
          <a:bodyPr/>
          <a:lstStyle/>
          <a:p>
            <a:pPr>
              <a:defRPr/>
            </a:pPr>
            <a:fld id="{6FFF9AAD-8F78-4906-BA56-53CA2E57A136}" type="slidenum">
              <a:rPr lang="en-US" altLang="en-US" smtClean="0"/>
              <a:pPr>
                <a:defRPr/>
              </a:pPr>
              <a:t>‹#›</a:t>
            </a:fld>
            <a:endParaRPr lang="en-US" altLang="en-US"/>
          </a:p>
        </p:txBody>
      </p:sp>
      <p:sp>
        <p:nvSpPr>
          <p:cNvPr id="6" name="Rectangle 5">
            <a:extLst>
              <a:ext uri="{FF2B5EF4-FFF2-40B4-BE49-F238E27FC236}">
                <a16:creationId xmlns:a16="http://schemas.microsoft.com/office/drawing/2014/main" id="{503358C1-4D2B-4A79-A325-DEA7D38A6DFD}"/>
              </a:ext>
            </a:extLst>
          </p:cNvPr>
          <p:cNvSpPr/>
          <p:nvPr userDrawn="1"/>
        </p:nvSpPr>
        <p:spPr>
          <a:xfrm>
            <a:off x="0" y="2209800"/>
            <a:ext cx="12192000" cy="205740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25DCA642-D934-46D9-BCA8-FB68E826BBDC}"/>
              </a:ext>
            </a:extLst>
          </p:cNvPr>
          <p:cNvSpPr>
            <a:spLocks noGrp="1"/>
          </p:cNvSpPr>
          <p:nvPr>
            <p:ph type="title"/>
          </p:nvPr>
        </p:nvSpPr>
        <p:spPr>
          <a:xfrm>
            <a:off x="711200" y="2560638"/>
            <a:ext cx="10515600" cy="1325563"/>
          </a:xfrm>
        </p:spPr>
        <p:txBody>
          <a:bodyPr>
            <a:noAutofit/>
          </a:bodyPr>
          <a:lstStyle>
            <a:lvl1pPr algn="ctr">
              <a:defRPr sz="4400" b="1">
                <a:solidFill>
                  <a:schemeClr val="bg1"/>
                </a:solidFill>
                <a:latin typeface="Calibri" panose="020F0502020204030204" pitchFamily="34" charset="0"/>
                <a:cs typeface="Calibri" panose="020F0502020204030204" pitchFamily="34" charset="0"/>
              </a:defRPr>
            </a:lvl1pPr>
          </a:lstStyle>
          <a:p>
            <a:r>
              <a:rPr lang="en-US" dirty="0"/>
              <a:t>Click to edit Master title style</a:t>
            </a:r>
          </a:p>
        </p:txBody>
      </p:sp>
    </p:spTree>
    <p:extLst>
      <p:ext uri="{BB962C8B-B14F-4D97-AF65-F5344CB8AC3E}">
        <p14:creationId xmlns:p14="http://schemas.microsoft.com/office/powerpoint/2010/main" val="1232645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496D7CE9-3709-45B3-88E1-BC0B503C7A25}" type="datetimeFigureOut">
              <a:rPr lang="en-US" smtClean="0"/>
              <a:pPr>
                <a:defRPr/>
              </a:pPr>
              <a:t>10/12/21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FFF9AAD-8F78-4906-BA56-53CA2E57A136}" type="slidenum">
              <a:rPr lang="en-US" altLang="en-US" smtClean="0"/>
              <a:pPr>
                <a:defRPr/>
              </a:pPr>
              <a:t>‹#›</a:t>
            </a:fld>
            <a:endParaRPr lang="en-US" altLang="en-US"/>
          </a:p>
        </p:txBody>
      </p:sp>
    </p:spTree>
    <p:extLst>
      <p:ext uri="{BB962C8B-B14F-4D97-AF65-F5344CB8AC3E}">
        <p14:creationId xmlns:p14="http://schemas.microsoft.com/office/powerpoint/2010/main" val="28276027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BB5BA7B8-8BBF-48AD-BEC6-FDE6A53595B6}" type="datetimeFigureOut">
              <a:rPr lang="en-US" smtClean="0"/>
              <a:pPr>
                <a:defRPr/>
              </a:pPr>
              <a:t>10/12/21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A4DAA28-43AB-4E5E-BB75-CDE826493B9C}" type="slidenum">
              <a:rPr lang="en-US" altLang="en-US" smtClean="0"/>
              <a:pPr>
                <a:defRPr/>
              </a:pPr>
              <a:t>‹#›</a:t>
            </a:fld>
            <a:endParaRPr lang="en-US" altLang="en-US"/>
          </a:p>
        </p:txBody>
      </p:sp>
    </p:spTree>
    <p:extLst>
      <p:ext uri="{BB962C8B-B14F-4D97-AF65-F5344CB8AC3E}">
        <p14:creationId xmlns:p14="http://schemas.microsoft.com/office/powerpoint/2010/main" val="260989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496D7CE9-3709-45B3-88E1-BC0B503C7A25}" type="datetimeFigureOut">
              <a:rPr lang="en-US" smtClean="0"/>
              <a:pPr>
                <a:defRPr/>
              </a:pPr>
              <a:t>10/12/21</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FFF9AAD-8F78-4906-BA56-53CA2E57A136}" type="slidenum">
              <a:rPr lang="en-US" altLang="en-US" smtClean="0"/>
              <a:pPr>
                <a:defRPr/>
              </a:pPr>
              <a:t>‹#›</a:t>
            </a:fld>
            <a:endParaRPr lang="en-US" altLang="en-US"/>
          </a:p>
        </p:txBody>
      </p:sp>
    </p:spTree>
    <p:extLst>
      <p:ext uri="{BB962C8B-B14F-4D97-AF65-F5344CB8AC3E}">
        <p14:creationId xmlns:p14="http://schemas.microsoft.com/office/powerpoint/2010/main" val="2014626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496D7CE9-3709-45B3-88E1-BC0B503C7A25}" type="datetimeFigureOut">
              <a:rPr lang="en-US" smtClean="0"/>
              <a:pPr>
                <a:defRPr/>
              </a:pPr>
              <a:t>10/12/21</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6FFF9AAD-8F78-4906-BA56-53CA2E57A136}" type="slidenum">
              <a:rPr lang="en-US" altLang="en-US" smtClean="0"/>
              <a:pPr>
                <a:defRPr/>
              </a:pPr>
              <a:t>‹#›</a:t>
            </a:fld>
            <a:endParaRPr lang="en-US" altLang="en-US"/>
          </a:p>
        </p:txBody>
      </p:sp>
    </p:spTree>
    <p:extLst>
      <p:ext uri="{BB962C8B-B14F-4D97-AF65-F5344CB8AC3E}">
        <p14:creationId xmlns:p14="http://schemas.microsoft.com/office/powerpoint/2010/main" val="17480611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496D7CE9-3709-45B3-88E1-BC0B503C7A25}" type="datetimeFigureOut">
              <a:rPr lang="en-US" smtClean="0"/>
              <a:pPr>
                <a:defRPr/>
              </a:pPr>
              <a:t>10/12/21</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6FFF9AAD-8F78-4906-BA56-53CA2E57A136}" type="slidenum">
              <a:rPr lang="en-US" altLang="en-US" smtClean="0"/>
              <a:pPr>
                <a:defRPr/>
              </a:pPr>
              <a:t>‹#›</a:t>
            </a:fld>
            <a:endParaRPr lang="en-US" altLang="en-US"/>
          </a:p>
        </p:txBody>
      </p:sp>
    </p:spTree>
    <p:extLst>
      <p:ext uri="{BB962C8B-B14F-4D97-AF65-F5344CB8AC3E}">
        <p14:creationId xmlns:p14="http://schemas.microsoft.com/office/powerpoint/2010/main" val="41599616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496D7CE9-3709-45B3-88E1-BC0B503C7A25}" type="datetimeFigureOut">
              <a:rPr lang="en-US" smtClean="0"/>
              <a:pPr>
                <a:defRPr/>
              </a:pPr>
              <a:t>10/12/21</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6FFF9AAD-8F78-4906-BA56-53CA2E57A136}" type="slidenum">
              <a:rPr lang="en-US" altLang="en-US" smtClean="0"/>
              <a:pPr>
                <a:defRPr/>
              </a:pPr>
              <a:t>‹#›</a:t>
            </a:fld>
            <a:endParaRPr lang="en-US" altLang="en-US"/>
          </a:p>
        </p:txBody>
      </p:sp>
    </p:spTree>
    <p:extLst>
      <p:ext uri="{BB962C8B-B14F-4D97-AF65-F5344CB8AC3E}">
        <p14:creationId xmlns:p14="http://schemas.microsoft.com/office/powerpoint/2010/main" val="1296062428"/>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496D7CE9-3709-45B3-88E1-BC0B503C7A25}" type="datetimeFigureOut">
              <a:rPr lang="en-US" smtClean="0"/>
              <a:pPr>
                <a:defRPr/>
              </a:pPr>
              <a:t>10/12/21</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FFF9AAD-8F78-4906-BA56-53CA2E57A136}" type="slidenum">
              <a:rPr lang="en-US" altLang="en-US" smtClean="0"/>
              <a:pPr>
                <a:defRPr/>
              </a:pPr>
              <a:t>‹#›</a:t>
            </a:fld>
            <a:endParaRPr lang="en-US" altLang="en-US"/>
          </a:p>
        </p:txBody>
      </p:sp>
    </p:spTree>
    <p:extLst>
      <p:ext uri="{BB962C8B-B14F-4D97-AF65-F5344CB8AC3E}">
        <p14:creationId xmlns:p14="http://schemas.microsoft.com/office/powerpoint/2010/main" val="2299324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496D7CE9-3709-45B3-88E1-BC0B503C7A25}" type="datetimeFigureOut">
              <a:rPr lang="en-US" smtClean="0"/>
              <a:pPr>
                <a:defRPr/>
              </a:pPr>
              <a:t>10/12/21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defRPr/>
            </a:pPr>
            <a:fld id="{6FFF9AAD-8F78-4906-BA56-53CA2E57A136}" type="slidenum">
              <a:rPr lang="en-US" altLang="en-US" smtClean="0"/>
              <a:pPr>
                <a:defRPr/>
              </a:pPr>
              <a:t>‹#›</a:t>
            </a:fld>
            <a:endParaRPr lang="en-US" altLang="en-US"/>
          </a:p>
        </p:txBody>
      </p:sp>
    </p:spTree>
    <p:extLst>
      <p:ext uri="{BB962C8B-B14F-4D97-AF65-F5344CB8AC3E}">
        <p14:creationId xmlns:p14="http://schemas.microsoft.com/office/powerpoint/2010/main" val="29209872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496D7CE9-3709-45B3-88E1-BC0B503C7A25}" type="datetimeFigureOut">
              <a:rPr lang="en-US" smtClean="0"/>
              <a:pPr>
                <a:defRPr/>
              </a:pPr>
              <a:t>10/12/21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6FFF9AAD-8F78-4906-BA56-53CA2E57A136}" type="slidenum">
              <a:rPr lang="en-US" altLang="en-US" smtClean="0"/>
              <a:pPr>
                <a:defRPr/>
              </a:pPr>
              <a:t>‹#›</a:t>
            </a:fld>
            <a:endParaRPr lang="en-US" altLang="en-US"/>
          </a:p>
        </p:txBody>
      </p:sp>
    </p:spTree>
    <p:extLst>
      <p:ext uri="{BB962C8B-B14F-4D97-AF65-F5344CB8AC3E}">
        <p14:creationId xmlns:p14="http://schemas.microsoft.com/office/powerpoint/2010/main" val="1817853875"/>
      </p:ext>
    </p:extLst>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 id="2147483679" r:id="rId12"/>
    <p:sldLayoutId id="2147483680" r:id="rId13"/>
  </p:sldLayoutIdLst>
  <p:txStyles>
    <p:titleStyle>
      <a:lvl1pPr algn="l" defTabSz="914400" rtl="0" eaLnBrk="1" latinLnBrk="0" hangingPunct="1">
        <a:lnSpc>
          <a:spcPct val="90000"/>
        </a:lnSpc>
        <a:spcBef>
          <a:spcPct val="0"/>
        </a:spcBef>
        <a:buNone/>
        <a:defRPr sz="4400" b="1" kern="1200">
          <a:solidFill>
            <a:srgbClr val="007CBE"/>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83" name="Rectangle 77">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0" name="Picture 6" descr="How diversity and inclusion can add value in accounting | Praxity">
            <a:extLst>
              <a:ext uri="{FF2B5EF4-FFF2-40B4-BE49-F238E27FC236}">
                <a16:creationId xmlns:a16="http://schemas.microsoft.com/office/drawing/2014/main" id="{2126D834-4F1B-D640-B34C-7D97E676EBC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252" t="3205" r="29573" b="-1"/>
          <a:stretch/>
        </p:blipFill>
        <p:spPr bwMode="auto">
          <a:xfrm>
            <a:off x="3523488" y="10"/>
            <a:ext cx="8668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7184" name="Rectangle 79">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D25193E-9813-4360-B533-042E2CEF93FF}"/>
              </a:ext>
            </a:extLst>
          </p:cNvPr>
          <p:cNvSpPr>
            <a:spLocks noGrp="1"/>
          </p:cNvSpPr>
          <p:nvPr>
            <p:ph type="ctrTitle"/>
          </p:nvPr>
        </p:nvSpPr>
        <p:spPr>
          <a:xfrm>
            <a:off x="477981" y="899308"/>
            <a:ext cx="4023360" cy="3520291"/>
          </a:xfrm>
        </p:spPr>
        <p:txBody>
          <a:bodyPr vert="horz" lIns="91440" tIns="45720" rIns="91440" bIns="45720" rtlCol="0" anchor="b">
            <a:normAutofit/>
          </a:bodyPr>
          <a:lstStyle/>
          <a:p>
            <a:pPr algn="l"/>
            <a:r>
              <a:rPr lang="en-US" sz="3000" kern="1200" dirty="0">
                <a:latin typeface="+mj-lt"/>
                <a:ea typeface="+mj-ea"/>
                <a:cs typeface="+mj-cs"/>
              </a:rPr>
              <a:t>The ACLP Diversity, Equity, and Inclusion Task Force: Promoting Critical Change for Our Trainees, Members, Patients, and Field</a:t>
            </a:r>
          </a:p>
        </p:txBody>
      </p:sp>
      <p:sp>
        <p:nvSpPr>
          <p:cNvPr id="3" name="Subtitle 2">
            <a:extLst>
              <a:ext uri="{FF2B5EF4-FFF2-40B4-BE49-F238E27FC236}">
                <a16:creationId xmlns:a16="http://schemas.microsoft.com/office/drawing/2014/main" id="{2A7E48BB-2E4F-490C-8C7A-8476B89B67CB}"/>
              </a:ext>
            </a:extLst>
          </p:cNvPr>
          <p:cNvSpPr>
            <a:spLocks noGrp="1"/>
          </p:cNvSpPr>
          <p:nvPr>
            <p:ph type="subTitle" idx="1"/>
          </p:nvPr>
        </p:nvSpPr>
        <p:spPr>
          <a:xfrm>
            <a:off x="477980" y="4656647"/>
            <a:ext cx="4023359" cy="1575669"/>
          </a:xfrm>
        </p:spPr>
        <p:txBody>
          <a:bodyPr vert="horz" lIns="91440" tIns="45720" rIns="91440" bIns="45720" rtlCol="0">
            <a:normAutofit lnSpcReduction="10000"/>
          </a:bodyPr>
          <a:lstStyle/>
          <a:p>
            <a:pPr algn="l"/>
            <a:r>
              <a:rPr lang="en-US" sz="1200" b="1" dirty="0"/>
              <a:t>Kewchang Lee, M.D.</a:t>
            </a:r>
          </a:p>
          <a:p>
            <a:pPr algn="l"/>
            <a:r>
              <a:rPr lang="en-US" sz="1200" b="1" dirty="0"/>
              <a:t>Clinical Professor, Department of Psychiatry and Behavioral Sciences, University of California, San Francisco (UCSF)</a:t>
            </a:r>
          </a:p>
          <a:p>
            <a:pPr algn="l"/>
            <a:r>
              <a:rPr lang="en-US" sz="1200" b="1" dirty="0"/>
              <a:t>Program Director, Consultation-Liaison Psychiatry Fellowship, UCSF</a:t>
            </a:r>
          </a:p>
          <a:p>
            <a:pPr algn="l"/>
            <a:r>
              <a:rPr lang="en-US" sz="1200" b="1" dirty="0"/>
              <a:t>Director, Psychiatry Consultation, San Francisco VA Health Care System</a:t>
            </a:r>
          </a:p>
          <a:p>
            <a:pPr algn="l"/>
            <a:endParaRPr lang="en-US" sz="1000" dirty="0"/>
          </a:p>
        </p:txBody>
      </p:sp>
      <p:sp>
        <p:nvSpPr>
          <p:cNvPr id="7185" name="Rectangle 81">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186" name="Rectangle 83">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52331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381BE-BBF9-5046-99EE-BD97E103A95D}"/>
              </a:ext>
            </a:extLst>
          </p:cNvPr>
          <p:cNvSpPr>
            <a:spLocks noGrp="1"/>
          </p:cNvSpPr>
          <p:nvPr>
            <p:ph type="title"/>
          </p:nvPr>
        </p:nvSpPr>
        <p:spPr/>
        <p:txBody>
          <a:bodyPr/>
          <a:lstStyle/>
          <a:p>
            <a:r>
              <a:rPr lang="en-US" dirty="0"/>
              <a:t>Task Force Membership</a:t>
            </a:r>
          </a:p>
        </p:txBody>
      </p:sp>
      <p:pic>
        <p:nvPicPr>
          <p:cNvPr id="3" name="Picture 4">
            <a:extLst>
              <a:ext uri="{FF2B5EF4-FFF2-40B4-BE49-F238E27FC236}">
                <a16:creationId xmlns:a16="http://schemas.microsoft.com/office/drawing/2014/main" id="{000A9214-53D1-004F-98BE-8614491618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4294" y="1682666"/>
            <a:ext cx="1945106" cy="212733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15CF0FF-48F1-5C47-818E-32CDD8663BD5}"/>
              </a:ext>
            </a:extLst>
          </p:cNvPr>
          <p:cNvSpPr txBox="1"/>
          <p:nvPr/>
        </p:nvSpPr>
        <p:spPr>
          <a:xfrm>
            <a:off x="3200400" y="2423166"/>
            <a:ext cx="6096000" cy="646331"/>
          </a:xfrm>
          <a:prstGeom prst="rect">
            <a:avLst/>
          </a:prstGeom>
          <a:noFill/>
        </p:spPr>
        <p:txBody>
          <a:bodyPr wrap="square">
            <a:spAutoFit/>
          </a:bodyPr>
          <a:lstStyle/>
          <a:p>
            <a:r>
              <a:rPr lang="en-US" dirty="0"/>
              <a:t>Sejal Shah, MD, FACLP, Brigham and Women’s Hospital &amp; Harvard University</a:t>
            </a:r>
          </a:p>
        </p:txBody>
      </p:sp>
      <p:pic>
        <p:nvPicPr>
          <p:cNvPr id="6" name="Picture 2">
            <a:extLst>
              <a:ext uri="{FF2B5EF4-FFF2-40B4-BE49-F238E27FC236}">
                <a16:creationId xmlns:a16="http://schemas.microsoft.com/office/drawing/2014/main" id="{7301F3FE-50B8-8242-AA27-F455A94749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4046453"/>
            <a:ext cx="1981200" cy="212733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0EEF8B47-BDF9-A441-923C-8589E49C0AF5}"/>
              </a:ext>
            </a:extLst>
          </p:cNvPr>
          <p:cNvSpPr txBox="1"/>
          <p:nvPr/>
        </p:nvSpPr>
        <p:spPr>
          <a:xfrm>
            <a:off x="3208421" y="4786954"/>
            <a:ext cx="6096000" cy="646331"/>
          </a:xfrm>
          <a:prstGeom prst="rect">
            <a:avLst/>
          </a:prstGeom>
          <a:noFill/>
        </p:spPr>
        <p:txBody>
          <a:bodyPr wrap="square">
            <a:spAutoFit/>
          </a:bodyPr>
          <a:lstStyle/>
          <a:p>
            <a:r>
              <a:rPr lang="en-US" dirty="0"/>
              <a:t>Raymond Young, Jr., MD, FACLP, Emory Healthcare System &amp; Emory University </a:t>
            </a:r>
          </a:p>
        </p:txBody>
      </p:sp>
    </p:spTree>
    <p:extLst>
      <p:ext uri="{BB962C8B-B14F-4D97-AF65-F5344CB8AC3E}">
        <p14:creationId xmlns:p14="http://schemas.microsoft.com/office/powerpoint/2010/main" val="10344161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B4030-4D1A-C34B-A594-4F4EDBC2225E}"/>
              </a:ext>
            </a:extLst>
          </p:cNvPr>
          <p:cNvSpPr>
            <a:spLocks noGrp="1"/>
          </p:cNvSpPr>
          <p:nvPr>
            <p:ph type="title"/>
          </p:nvPr>
        </p:nvSpPr>
        <p:spPr/>
        <p:txBody>
          <a:bodyPr/>
          <a:lstStyle/>
          <a:p>
            <a:r>
              <a:rPr lang="en-US" dirty="0"/>
              <a:t>Precepts of the Task Force’s Work</a:t>
            </a:r>
          </a:p>
        </p:txBody>
      </p:sp>
      <p:sp>
        <p:nvSpPr>
          <p:cNvPr id="3" name="Content Placeholder 2">
            <a:extLst>
              <a:ext uri="{FF2B5EF4-FFF2-40B4-BE49-F238E27FC236}">
                <a16:creationId xmlns:a16="http://schemas.microsoft.com/office/drawing/2014/main" id="{2BF98A1E-08BA-4141-82E2-F3AFAF87AA89}"/>
              </a:ext>
            </a:extLst>
          </p:cNvPr>
          <p:cNvSpPr>
            <a:spLocks noGrp="1"/>
          </p:cNvSpPr>
          <p:nvPr>
            <p:ph idx="1"/>
          </p:nvPr>
        </p:nvSpPr>
        <p:spPr/>
        <p:txBody>
          <a:bodyPr>
            <a:normAutofit/>
          </a:bodyPr>
          <a:lstStyle/>
          <a:p>
            <a:r>
              <a:rPr lang="en-US" dirty="0"/>
              <a:t>Systemic bias and discrimination have demonstrably adverse health effects on our patients and reduce the professional and training opportunities available to our members</a:t>
            </a:r>
          </a:p>
          <a:p>
            <a:r>
              <a:rPr lang="en-US" dirty="0"/>
              <a:t>C-L psychiatrists play a key role in translating our understanding of the psychological and structural harms of systemic bias into positive changes in medical practice, education, and systems of care</a:t>
            </a:r>
          </a:p>
          <a:p>
            <a:r>
              <a:rPr lang="en-US" dirty="0"/>
              <a:t>It is critical to ensure the sustainability of the implementation of the task force’s recommendations across multiple dimensions of diversity</a:t>
            </a:r>
            <a:r>
              <a:rPr lang="en-US" sz="2400" dirty="0"/>
              <a:t> </a:t>
            </a:r>
          </a:p>
          <a:p>
            <a:r>
              <a:rPr lang="en-US" dirty="0"/>
              <a:t>We must acknowledge the intersectionality of these dimensions for  C-L psychiatrists, our trainees, and our patients</a:t>
            </a:r>
          </a:p>
        </p:txBody>
      </p:sp>
      <p:sp>
        <p:nvSpPr>
          <p:cNvPr id="4" name="TextBox 3">
            <a:extLst>
              <a:ext uri="{FF2B5EF4-FFF2-40B4-BE49-F238E27FC236}">
                <a16:creationId xmlns:a16="http://schemas.microsoft.com/office/drawing/2014/main" id="{8188233D-2B92-EB42-B20D-1410A891C3CA}"/>
              </a:ext>
            </a:extLst>
          </p:cNvPr>
          <p:cNvSpPr txBox="1"/>
          <p:nvPr/>
        </p:nvSpPr>
        <p:spPr>
          <a:xfrm>
            <a:off x="4343400" y="6324601"/>
            <a:ext cx="6629400" cy="369332"/>
          </a:xfrm>
          <a:prstGeom prst="rect">
            <a:avLst/>
          </a:prstGeom>
          <a:noFill/>
        </p:spPr>
        <p:txBody>
          <a:bodyPr wrap="square" rtlCol="0">
            <a:spAutoFit/>
          </a:bodyPr>
          <a:lstStyle/>
          <a:p>
            <a:endParaRPr lang="en-US" i="1" dirty="0"/>
          </a:p>
        </p:txBody>
      </p:sp>
    </p:spTree>
    <p:extLst>
      <p:ext uri="{BB962C8B-B14F-4D97-AF65-F5344CB8AC3E}">
        <p14:creationId xmlns:p14="http://schemas.microsoft.com/office/powerpoint/2010/main" val="630134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963D5-86FC-124D-84DC-25A17181C7F1}"/>
              </a:ext>
            </a:extLst>
          </p:cNvPr>
          <p:cNvSpPr>
            <a:spLocks noGrp="1"/>
          </p:cNvSpPr>
          <p:nvPr>
            <p:ph type="title"/>
          </p:nvPr>
        </p:nvSpPr>
        <p:spPr/>
        <p:txBody>
          <a:bodyPr/>
          <a:lstStyle/>
          <a:p>
            <a:r>
              <a:rPr lang="en-US" dirty="0"/>
              <a:t>Precepts of the Task Force’s Work</a:t>
            </a:r>
          </a:p>
        </p:txBody>
      </p:sp>
      <p:sp>
        <p:nvSpPr>
          <p:cNvPr id="3" name="Content Placeholder 2">
            <a:extLst>
              <a:ext uri="{FF2B5EF4-FFF2-40B4-BE49-F238E27FC236}">
                <a16:creationId xmlns:a16="http://schemas.microsoft.com/office/drawing/2014/main" id="{06BC52BE-399A-564D-9F7F-FC5D1F8DAC6B}"/>
              </a:ext>
            </a:extLst>
          </p:cNvPr>
          <p:cNvSpPr>
            <a:spLocks noGrp="1"/>
          </p:cNvSpPr>
          <p:nvPr>
            <p:ph idx="1"/>
          </p:nvPr>
        </p:nvSpPr>
        <p:spPr/>
        <p:txBody>
          <a:bodyPr>
            <a:normAutofit/>
          </a:bodyPr>
          <a:lstStyle/>
          <a:p>
            <a:r>
              <a:rPr lang="en-US" dirty="0"/>
              <a:t>We must emphasize the importance of implementing the task force’s recommendations to create a culture that fosters a sense of belonging and inclusion, regardless of how members identify</a:t>
            </a:r>
          </a:p>
          <a:p>
            <a:r>
              <a:rPr lang="en-US" dirty="0"/>
              <a:t>DEI is relevant to multiple aspects of our field, including our work as educators recruiting trainees, as members of an organization seeking to recruit a more diverse membership, and as researchers and clinicians seeking to reduce health care disparities among our patients who come to us with diverse backgrounds and identities and varying degrees of disenfranchisement</a:t>
            </a:r>
          </a:p>
          <a:p>
            <a:pPr marL="457200" lvl="1" indent="0">
              <a:buNone/>
            </a:pPr>
            <a:endParaRPr lang="en-US" dirty="0"/>
          </a:p>
        </p:txBody>
      </p:sp>
    </p:spTree>
    <p:extLst>
      <p:ext uri="{BB962C8B-B14F-4D97-AF65-F5344CB8AC3E}">
        <p14:creationId xmlns:p14="http://schemas.microsoft.com/office/powerpoint/2010/main" val="5323260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02D07-8832-3643-B314-EE2E25FF9089}"/>
              </a:ext>
            </a:extLst>
          </p:cNvPr>
          <p:cNvSpPr>
            <a:spLocks noGrp="1"/>
          </p:cNvSpPr>
          <p:nvPr>
            <p:ph type="title"/>
          </p:nvPr>
        </p:nvSpPr>
        <p:spPr/>
        <p:txBody>
          <a:bodyPr/>
          <a:lstStyle/>
          <a:p>
            <a:r>
              <a:rPr lang="en-US" dirty="0"/>
              <a:t>Task Force Process: September 2020 - January 2021</a:t>
            </a:r>
          </a:p>
        </p:txBody>
      </p:sp>
      <p:sp>
        <p:nvSpPr>
          <p:cNvPr id="3" name="Content Placeholder 2">
            <a:extLst>
              <a:ext uri="{FF2B5EF4-FFF2-40B4-BE49-F238E27FC236}">
                <a16:creationId xmlns:a16="http://schemas.microsoft.com/office/drawing/2014/main" id="{E6BD74A7-CC48-714E-89FC-5005C94C06DF}"/>
              </a:ext>
            </a:extLst>
          </p:cNvPr>
          <p:cNvSpPr>
            <a:spLocks noGrp="1"/>
          </p:cNvSpPr>
          <p:nvPr>
            <p:ph idx="1"/>
          </p:nvPr>
        </p:nvSpPr>
        <p:spPr/>
        <p:txBody>
          <a:bodyPr>
            <a:normAutofit lnSpcReduction="10000"/>
          </a:bodyPr>
          <a:lstStyle/>
          <a:p>
            <a:r>
              <a:rPr lang="en-US" dirty="0"/>
              <a:t>Monthly task force meetings</a:t>
            </a:r>
          </a:p>
          <a:p>
            <a:r>
              <a:rPr lang="en-US" dirty="0"/>
              <a:t>Creation of subgroups to develop proposals on:</a:t>
            </a:r>
          </a:p>
          <a:p>
            <a:pPr lvl="1"/>
            <a:r>
              <a:rPr lang="en-US" dirty="0"/>
              <a:t>How to enhance DEI in ACLP membership, recruitment, leadership, and its governance structure</a:t>
            </a:r>
          </a:p>
          <a:p>
            <a:pPr lvl="1"/>
            <a:r>
              <a:rPr lang="en-US" dirty="0"/>
              <a:t>How to institute pipeline and underrepresented-in-medicine (URM) mentorship programs</a:t>
            </a:r>
          </a:p>
          <a:p>
            <a:pPr lvl="1"/>
            <a:r>
              <a:rPr lang="en-US" dirty="0"/>
              <a:t>How to incorporate DEI into webinars, trainee and member curricula and education, and faculty development</a:t>
            </a:r>
          </a:p>
          <a:p>
            <a:pPr lvl="1"/>
            <a:r>
              <a:rPr lang="en-US" dirty="0"/>
              <a:t>How to further develop C-L psychiatry’s scientific contributions to research and other scholarship regarding the role of systemic bias in health outcomes</a:t>
            </a:r>
          </a:p>
          <a:p>
            <a:r>
              <a:rPr lang="en-US" dirty="0"/>
              <a:t>Creation of subgroup to find out how other organizations were addressing DEI</a:t>
            </a:r>
          </a:p>
          <a:p>
            <a:pPr marL="0" lvl="0" indent="0">
              <a:buNone/>
            </a:pPr>
            <a:endParaRPr lang="en-US" dirty="0"/>
          </a:p>
        </p:txBody>
      </p:sp>
    </p:spTree>
    <p:extLst>
      <p:ext uri="{BB962C8B-B14F-4D97-AF65-F5344CB8AC3E}">
        <p14:creationId xmlns:p14="http://schemas.microsoft.com/office/powerpoint/2010/main" val="28910889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60AF4-463A-46B4-BF68-BDDC544A97E2}"/>
              </a:ext>
            </a:extLst>
          </p:cNvPr>
          <p:cNvSpPr>
            <a:spLocks noGrp="1"/>
          </p:cNvSpPr>
          <p:nvPr>
            <p:ph type="title"/>
          </p:nvPr>
        </p:nvSpPr>
        <p:spPr/>
        <p:txBody>
          <a:bodyPr/>
          <a:lstStyle/>
          <a:p>
            <a:r>
              <a:rPr lang="en-US" dirty="0"/>
              <a:t>Task Force Process: September 2020 – January 2021</a:t>
            </a:r>
          </a:p>
        </p:txBody>
      </p:sp>
      <p:sp>
        <p:nvSpPr>
          <p:cNvPr id="3" name="Content Placeholder 2">
            <a:extLst>
              <a:ext uri="{FF2B5EF4-FFF2-40B4-BE49-F238E27FC236}">
                <a16:creationId xmlns:a16="http://schemas.microsoft.com/office/drawing/2014/main" id="{705BCEE5-1BEE-4C41-B04B-4802FEE08F51}"/>
              </a:ext>
            </a:extLst>
          </p:cNvPr>
          <p:cNvSpPr>
            <a:spLocks noGrp="1"/>
          </p:cNvSpPr>
          <p:nvPr>
            <p:ph idx="1"/>
          </p:nvPr>
        </p:nvSpPr>
        <p:spPr>
          <a:xfrm>
            <a:off x="838200" y="1825625"/>
            <a:ext cx="7010400" cy="4667250"/>
          </a:xfrm>
        </p:spPr>
        <p:txBody>
          <a:bodyPr>
            <a:normAutofit fontScale="92500" lnSpcReduction="10000"/>
          </a:bodyPr>
          <a:lstStyle/>
          <a:p>
            <a:r>
              <a:rPr lang="en-US" sz="3200" dirty="0"/>
              <a:t>Input sought from Chairs and Vice-Chairs of committees, subcommittees, SIGs</a:t>
            </a:r>
          </a:p>
          <a:p>
            <a:r>
              <a:rPr lang="en-US" sz="3200" dirty="0"/>
              <a:t>Feedback received from:</a:t>
            </a:r>
          </a:p>
          <a:p>
            <a:pPr marL="800100" lvl="1" indent="-342900"/>
            <a:r>
              <a:rPr lang="en-US" sz="2800" dirty="0"/>
              <a:t>Audit Committee</a:t>
            </a:r>
          </a:p>
          <a:p>
            <a:pPr marL="800100" lvl="1" indent="-342900"/>
            <a:r>
              <a:rPr lang="en-US" sz="2800" dirty="0"/>
              <a:t>Governance Committee</a:t>
            </a:r>
          </a:p>
          <a:p>
            <a:pPr marL="800100" lvl="1" indent="-342900"/>
            <a:r>
              <a:rPr lang="en-US" sz="2800" dirty="0"/>
              <a:t>Research &amp; Evidence-Based Practice Committee</a:t>
            </a:r>
          </a:p>
          <a:p>
            <a:pPr marL="1257300" lvl="2" indent="-342900"/>
            <a:r>
              <a:rPr lang="en-US" sz="2400" dirty="0"/>
              <a:t>Guidelines &amp; Evidence-Based Medicine Subcommittee</a:t>
            </a:r>
          </a:p>
          <a:p>
            <a:pPr marL="1257300" lvl="2" indent="-342900"/>
            <a:r>
              <a:rPr lang="en-US" sz="2400" dirty="0"/>
              <a:t>Research Subcommittee</a:t>
            </a:r>
          </a:p>
          <a:p>
            <a:pPr marL="800100" lvl="1" indent="-342900"/>
            <a:r>
              <a:rPr lang="en-US" sz="2800" dirty="0"/>
              <a:t>Residency Education Subcommittee</a:t>
            </a:r>
          </a:p>
          <a:p>
            <a:pPr marL="800100" lvl="1" indent="-342900"/>
            <a:r>
              <a:rPr lang="en-US" sz="2800"/>
              <a:t>Women’s Network</a:t>
            </a:r>
            <a:endParaRPr lang="en-US" sz="2800" dirty="0"/>
          </a:p>
          <a:p>
            <a:pPr marL="342900" indent="-342900"/>
            <a:endParaRPr lang="en-US" sz="3200" dirty="0"/>
          </a:p>
          <a:p>
            <a:endParaRPr lang="en-US" dirty="0"/>
          </a:p>
        </p:txBody>
      </p:sp>
      <p:pic>
        <p:nvPicPr>
          <p:cNvPr id="4098" name="Picture 2" descr="What is the Governance Committee and What It Does It Do? - Azeus Convene">
            <a:extLst>
              <a:ext uri="{FF2B5EF4-FFF2-40B4-BE49-F238E27FC236}">
                <a16:creationId xmlns:a16="http://schemas.microsoft.com/office/drawing/2014/main" id="{C08163E3-F973-A545-899E-176C89B0BB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0" y="4137479"/>
            <a:ext cx="4254500" cy="2214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09234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D91ED-838C-1A48-8DC5-EC050FFA2F0D}"/>
              </a:ext>
            </a:extLst>
          </p:cNvPr>
          <p:cNvSpPr>
            <a:spLocks noGrp="1"/>
          </p:cNvSpPr>
          <p:nvPr>
            <p:ph type="title"/>
          </p:nvPr>
        </p:nvSpPr>
        <p:spPr/>
        <p:txBody>
          <a:bodyPr/>
          <a:lstStyle/>
          <a:p>
            <a:r>
              <a:rPr lang="en-US"/>
              <a:t>Specific Challenges</a:t>
            </a:r>
            <a:endParaRPr lang="en-US" dirty="0"/>
          </a:p>
        </p:txBody>
      </p:sp>
      <p:sp>
        <p:nvSpPr>
          <p:cNvPr id="3" name="Content Placeholder 2">
            <a:extLst>
              <a:ext uri="{FF2B5EF4-FFF2-40B4-BE49-F238E27FC236}">
                <a16:creationId xmlns:a16="http://schemas.microsoft.com/office/drawing/2014/main" id="{D45B3130-62E4-0F4F-8655-87FEA37FEC70}"/>
              </a:ext>
            </a:extLst>
          </p:cNvPr>
          <p:cNvSpPr>
            <a:spLocks noGrp="1"/>
          </p:cNvSpPr>
          <p:nvPr>
            <p:ph idx="1"/>
          </p:nvPr>
        </p:nvSpPr>
        <p:spPr>
          <a:xfrm>
            <a:off x="838200" y="1825625"/>
            <a:ext cx="7696200" cy="4351338"/>
          </a:xfrm>
        </p:spPr>
        <p:txBody>
          <a:bodyPr>
            <a:normAutofit/>
          </a:bodyPr>
          <a:lstStyle/>
          <a:p>
            <a:r>
              <a:rPr lang="en-US" dirty="0"/>
              <a:t>DEI Committee vs. Subcommittee: Standing Committee formation process</a:t>
            </a:r>
          </a:p>
          <a:p>
            <a:pPr lvl="1"/>
            <a:r>
              <a:rPr lang="en-US" dirty="0"/>
              <a:t>Proposal made to the Governance Committee</a:t>
            </a:r>
          </a:p>
          <a:p>
            <a:pPr lvl="1"/>
            <a:r>
              <a:rPr lang="en-US" dirty="0"/>
              <a:t>Governance Committee approves =&gt; proposal to the Board</a:t>
            </a:r>
          </a:p>
          <a:p>
            <a:pPr lvl="1"/>
            <a:r>
              <a:rPr lang="en-US" dirty="0"/>
              <a:t>Discussion among Board members and between Board and Governance Committee</a:t>
            </a:r>
          </a:p>
          <a:p>
            <a:pPr lvl="1"/>
            <a:r>
              <a:rPr lang="en-US" dirty="0"/>
              <a:t>Board approves =&gt; ACLP membership votes on proposal</a:t>
            </a:r>
          </a:p>
          <a:p>
            <a:pPr lvl="1"/>
            <a:r>
              <a:rPr lang="en-US" dirty="0"/>
              <a:t>Membership approves =&gt; vote to change bylaws at Annual Meeting</a:t>
            </a:r>
          </a:p>
          <a:p>
            <a:pPr lvl="1"/>
            <a:endParaRPr lang="en-US" dirty="0"/>
          </a:p>
          <a:p>
            <a:pPr marL="0" indent="0">
              <a:buNone/>
            </a:pPr>
            <a:endParaRPr lang="en-US" dirty="0"/>
          </a:p>
          <a:p>
            <a:endParaRPr lang="en-US" dirty="0"/>
          </a:p>
        </p:txBody>
      </p:sp>
      <p:pic>
        <p:nvPicPr>
          <p:cNvPr id="5" name="Picture 2" descr="ECIU challenges">
            <a:extLst>
              <a:ext uri="{FF2B5EF4-FFF2-40B4-BE49-F238E27FC236}">
                <a16:creationId xmlns:a16="http://schemas.microsoft.com/office/drawing/2014/main" id="{9422365F-3EBB-DA49-AD8C-C08412B0EB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10600" y="2667000"/>
            <a:ext cx="2971800" cy="32931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75690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DABA3-4E84-7C40-A7C6-086D4A1BC31A}"/>
              </a:ext>
            </a:extLst>
          </p:cNvPr>
          <p:cNvSpPr>
            <a:spLocks noGrp="1"/>
          </p:cNvSpPr>
          <p:nvPr>
            <p:ph type="title"/>
          </p:nvPr>
        </p:nvSpPr>
        <p:spPr/>
        <p:txBody>
          <a:bodyPr/>
          <a:lstStyle/>
          <a:p>
            <a:r>
              <a:rPr lang="en-US" dirty="0"/>
              <a:t>Specific Challenges</a:t>
            </a:r>
          </a:p>
        </p:txBody>
      </p:sp>
      <p:sp>
        <p:nvSpPr>
          <p:cNvPr id="3" name="Content Placeholder 2">
            <a:extLst>
              <a:ext uri="{FF2B5EF4-FFF2-40B4-BE49-F238E27FC236}">
                <a16:creationId xmlns:a16="http://schemas.microsoft.com/office/drawing/2014/main" id="{A817445D-A1B7-344C-8FCB-D980F3F3AFDE}"/>
              </a:ext>
            </a:extLst>
          </p:cNvPr>
          <p:cNvSpPr>
            <a:spLocks noGrp="1"/>
          </p:cNvSpPr>
          <p:nvPr>
            <p:ph idx="1"/>
          </p:nvPr>
        </p:nvSpPr>
        <p:spPr/>
        <p:txBody>
          <a:bodyPr>
            <a:normAutofit lnSpcReduction="10000"/>
          </a:bodyPr>
          <a:lstStyle/>
          <a:p>
            <a:r>
              <a:rPr lang="en-US" dirty="0"/>
              <a:t>Cultural competence vs. structural competency</a:t>
            </a:r>
          </a:p>
          <a:p>
            <a:pPr lvl="1"/>
            <a:r>
              <a:rPr lang="en-US" sz="2600" dirty="0"/>
              <a:t>Structural competency:</a:t>
            </a:r>
          </a:p>
          <a:p>
            <a:pPr lvl="2"/>
            <a:r>
              <a:rPr lang="en-US" sz="2400" dirty="0"/>
              <a:t>Can be conceptualized as the “trained ability to discern how a host of issues defined clinically as symptoms, attitudes, or disease also represent the downstream implications of a number of upstream” social determinants of health  </a:t>
            </a:r>
          </a:p>
          <a:p>
            <a:pPr lvl="2"/>
            <a:r>
              <a:rPr lang="en-US" sz="2400" dirty="0"/>
              <a:t>Builds upon existing curricula on social determinants of health, cultural competency, and cultural humility and pays “attention to forces that influence health outcomes at levels above individual interactions”</a:t>
            </a:r>
          </a:p>
          <a:p>
            <a:r>
              <a:rPr lang="en-US" dirty="0"/>
              <a:t>Scope</a:t>
            </a:r>
          </a:p>
          <a:p>
            <a:pPr lvl="1"/>
            <a:r>
              <a:rPr lang="en-US" sz="2600" dirty="0"/>
              <a:t>Anti-racism</a:t>
            </a:r>
          </a:p>
          <a:p>
            <a:pPr lvl="1"/>
            <a:r>
              <a:rPr lang="en-US" sz="2600" dirty="0"/>
              <a:t>Health care disparities</a:t>
            </a:r>
          </a:p>
        </p:txBody>
      </p:sp>
      <p:sp>
        <p:nvSpPr>
          <p:cNvPr id="5" name="TextBox 4">
            <a:extLst>
              <a:ext uri="{FF2B5EF4-FFF2-40B4-BE49-F238E27FC236}">
                <a16:creationId xmlns:a16="http://schemas.microsoft.com/office/drawing/2014/main" id="{308F9F56-13F9-2A46-9E99-D1A902CB4672}"/>
              </a:ext>
            </a:extLst>
          </p:cNvPr>
          <p:cNvSpPr txBox="1"/>
          <p:nvPr/>
        </p:nvSpPr>
        <p:spPr>
          <a:xfrm>
            <a:off x="7391400" y="6176963"/>
            <a:ext cx="3733800" cy="923330"/>
          </a:xfrm>
          <a:prstGeom prst="rect">
            <a:avLst/>
          </a:prstGeom>
          <a:noFill/>
        </p:spPr>
        <p:txBody>
          <a:bodyPr wrap="square" rtlCol="0">
            <a:spAutoFit/>
          </a:bodyPr>
          <a:lstStyle/>
          <a:p>
            <a:r>
              <a:rPr lang="en-US" i="1" dirty="0"/>
              <a:t>Metzl JM, Hansen H, 2014; Neff J, Holmes SM, et al, 2020</a:t>
            </a:r>
          </a:p>
          <a:p>
            <a:endParaRPr lang="en-US" dirty="0"/>
          </a:p>
        </p:txBody>
      </p:sp>
    </p:spTree>
    <p:extLst>
      <p:ext uri="{BB962C8B-B14F-4D97-AF65-F5344CB8AC3E}">
        <p14:creationId xmlns:p14="http://schemas.microsoft.com/office/powerpoint/2010/main" val="32343241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6AE6E-6642-B640-98CB-9AB88625BD0E}"/>
              </a:ext>
            </a:extLst>
          </p:cNvPr>
          <p:cNvSpPr>
            <a:spLocks noGrp="1"/>
          </p:cNvSpPr>
          <p:nvPr>
            <p:ph type="title"/>
          </p:nvPr>
        </p:nvSpPr>
        <p:spPr/>
        <p:txBody>
          <a:bodyPr/>
          <a:lstStyle/>
          <a:p>
            <a:r>
              <a:rPr lang="en-US" dirty="0"/>
              <a:t>Immediate Action Items</a:t>
            </a:r>
          </a:p>
        </p:txBody>
      </p:sp>
      <p:sp>
        <p:nvSpPr>
          <p:cNvPr id="3" name="Content Placeholder 2">
            <a:extLst>
              <a:ext uri="{FF2B5EF4-FFF2-40B4-BE49-F238E27FC236}">
                <a16:creationId xmlns:a16="http://schemas.microsoft.com/office/drawing/2014/main" id="{20937253-072B-4E48-8246-E3979A19951E}"/>
              </a:ext>
            </a:extLst>
          </p:cNvPr>
          <p:cNvSpPr>
            <a:spLocks noGrp="1"/>
          </p:cNvSpPr>
          <p:nvPr>
            <p:ph idx="1"/>
          </p:nvPr>
        </p:nvSpPr>
        <p:spPr/>
        <p:txBody>
          <a:bodyPr>
            <a:normAutofit lnSpcReduction="10000"/>
          </a:bodyPr>
          <a:lstStyle/>
          <a:p>
            <a:pPr lvl="0"/>
            <a:r>
              <a:rPr lang="en-US" dirty="0"/>
              <a:t>Establish a standing DEI Committee</a:t>
            </a:r>
          </a:p>
          <a:p>
            <a:pPr lvl="0"/>
            <a:r>
              <a:rPr lang="en-US" dirty="0"/>
              <a:t>Establish a temporary DEI Subcommittee that reports to the Membership Committee while pursual of a standing DEI Committee takes place</a:t>
            </a:r>
          </a:p>
          <a:p>
            <a:pPr lvl="0"/>
            <a:r>
              <a:rPr lang="en-US" dirty="0"/>
              <a:t>Develop and implement a survey and conduct focus groups on DEI with the assistance of a consultant</a:t>
            </a:r>
          </a:p>
          <a:p>
            <a:pPr lvl="0"/>
            <a:r>
              <a:rPr lang="en-US" dirty="0"/>
              <a:t>Task all committees and subcommittees to develop a plan to focus on DEI issues relevant to their mission</a:t>
            </a:r>
          </a:p>
          <a:p>
            <a:pPr lvl="0"/>
            <a:r>
              <a:rPr lang="en-US" dirty="0"/>
              <a:t>Establish a DEI track at this year’s Annual Meeting </a:t>
            </a:r>
          </a:p>
          <a:p>
            <a:pPr lvl="0"/>
            <a:r>
              <a:rPr lang="en-US" dirty="0"/>
              <a:t>Pursue funding for a URM pipeline program</a:t>
            </a:r>
          </a:p>
          <a:p>
            <a:pPr marL="0" indent="0">
              <a:buNone/>
            </a:pPr>
            <a:endParaRPr lang="en-US" dirty="0"/>
          </a:p>
          <a:p>
            <a:endParaRPr lang="en-US" dirty="0"/>
          </a:p>
        </p:txBody>
      </p:sp>
    </p:spTree>
    <p:extLst>
      <p:ext uri="{BB962C8B-B14F-4D97-AF65-F5344CB8AC3E}">
        <p14:creationId xmlns:p14="http://schemas.microsoft.com/office/powerpoint/2010/main" val="2882217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B39CC-000B-224D-A64D-344969CFAD42}"/>
              </a:ext>
            </a:extLst>
          </p:cNvPr>
          <p:cNvSpPr>
            <a:spLocks noGrp="1"/>
          </p:cNvSpPr>
          <p:nvPr>
            <p:ph type="title"/>
          </p:nvPr>
        </p:nvSpPr>
        <p:spPr/>
        <p:txBody>
          <a:bodyPr/>
          <a:lstStyle/>
          <a:p>
            <a:r>
              <a:rPr lang="en-US" dirty="0"/>
              <a:t>Actions to Date	</a:t>
            </a:r>
          </a:p>
        </p:txBody>
      </p:sp>
      <p:sp>
        <p:nvSpPr>
          <p:cNvPr id="3" name="Content Placeholder 2">
            <a:extLst>
              <a:ext uri="{FF2B5EF4-FFF2-40B4-BE49-F238E27FC236}">
                <a16:creationId xmlns:a16="http://schemas.microsoft.com/office/drawing/2014/main" id="{7A15298D-F13F-0346-AE5D-853C82E03F1D}"/>
              </a:ext>
            </a:extLst>
          </p:cNvPr>
          <p:cNvSpPr>
            <a:spLocks noGrp="1"/>
          </p:cNvSpPr>
          <p:nvPr>
            <p:ph idx="1"/>
          </p:nvPr>
        </p:nvSpPr>
        <p:spPr>
          <a:xfrm>
            <a:off x="838200" y="1447800"/>
            <a:ext cx="10515600" cy="4729163"/>
          </a:xfrm>
        </p:spPr>
        <p:txBody>
          <a:bodyPr/>
          <a:lstStyle/>
          <a:p>
            <a:r>
              <a:rPr lang="en-US" dirty="0"/>
              <a:t>Board approval for consultant for DEI survey/focus groups</a:t>
            </a:r>
          </a:p>
          <a:p>
            <a:r>
              <a:rPr lang="en-US" dirty="0"/>
              <a:t>Identification of workshops in Annual Meeting as DEI-relevant</a:t>
            </a:r>
          </a:p>
          <a:p>
            <a:r>
              <a:rPr lang="en-US" dirty="0"/>
              <a:t>Formation of DEI Subcommittee under Leena Mittal, MD</a:t>
            </a:r>
          </a:p>
          <a:p>
            <a:pPr lvl="1"/>
            <a:r>
              <a:rPr lang="en-US" dirty="0"/>
              <a:t>Discussing choice of consultant for DEI survey</a:t>
            </a:r>
          </a:p>
          <a:p>
            <a:pPr lvl="1"/>
            <a:r>
              <a:rPr lang="en-US" dirty="0"/>
              <a:t>Planning for the coming year, with particular focus on education, Annual Meeting, liaising with committees and subcommittees, possible URM caucus formation</a:t>
            </a:r>
          </a:p>
        </p:txBody>
      </p:sp>
      <p:pic>
        <p:nvPicPr>
          <p:cNvPr id="1026" name="Picture 2" descr="YOUR ACTION MATTERS THE MOST. {AN ORIGINAL POETRY}">
            <a:extLst>
              <a:ext uri="{FF2B5EF4-FFF2-40B4-BE49-F238E27FC236}">
                <a16:creationId xmlns:a16="http://schemas.microsoft.com/office/drawing/2014/main" id="{91012DA0-02F7-ED46-B464-E7D803E6FF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763" y="4343400"/>
            <a:ext cx="11164887" cy="251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82203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1AB09-888C-D64A-BD62-B91FFA20E602}"/>
              </a:ext>
            </a:extLst>
          </p:cNvPr>
          <p:cNvSpPr>
            <a:spLocks noGrp="1"/>
          </p:cNvSpPr>
          <p:nvPr>
            <p:ph type="title"/>
          </p:nvPr>
        </p:nvSpPr>
        <p:spPr/>
        <p:txBody>
          <a:bodyPr/>
          <a:lstStyle/>
          <a:p>
            <a:r>
              <a:rPr lang="en-US" dirty="0"/>
              <a:t>Future Directions: Annual Meeting</a:t>
            </a:r>
          </a:p>
        </p:txBody>
      </p:sp>
      <p:sp>
        <p:nvSpPr>
          <p:cNvPr id="3" name="Content Placeholder 2">
            <a:extLst>
              <a:ext uri="{FF2B5EF4-FFF2-40B4-BE49-F238E27FC236}">
                <a16:creationId xmlns:a16="http://schemas.microsoft.com/office/drawing/2014/main" id="{62D3F5A4-24F4-7D4E-8AA4-9639E50D7FF0}"/>
              </a:ext>
            </a:extLst>
          </p:cNvPr>
          <p:cNvSpPr>
            <a:spLocks noGrp="1"/>
          </p:cNvSpPr>
          <p:nvPr>
            <p:ph idx="1"/>
          </p:nvPr>
        </p:nvSpPr>
        <p:spPr/>
        <p:txBody>
          <a:bodyPr>
            <a:normAutofit/>
          </a:bodyPr>
          <a:lstStyle/>
          <a:p>
            <a:r>
              <a:rPr lang="en-US" dirty="0"/>
              <a:t>DEI Track </a:t>
            </a:r>
          </a:p>
          <a:p>
            <a:r>
              <a:rPr lang="en-US" dirty="0"/>
              <a:t>DEI Plenary Session </a:t>
            </a:r>
          </a:p>
          <a:p>
            <a:r>
              <a:rPr lang="en-US" dirty="0"/>
              <a:t>More content on structural competency and health care disparities, e.g., systems issues as they relate to reproductive psychiatry</a:t>
            </a:r>
          </a:p>
          <a:p>
            <a:r>
              <a:rPr lang="en-US" dirty="0"/>
              <a:t>Inclusion of topics on DEI and health care disparities in pre-conference courses and sessions</a:t>
            </a:r>
          </a:p>
          <a:p>
            <a:r>
              <a:rPr lang="en-US" dirty="0"/>
              <a:t>Implicit bias training</a:t>
            </a:r>
          </a:p>
          <a:p>
            <a:r>
              <a:rPr lang="en-US" dirty="0"/>
              <a:t>Networking opportunities for URM trainees and mentors</a:t>
            </a:r>
          </a:p>
          <a:p>
            <a:endParaRPr lang="en-US" dirty="0"/>
          </a:p>
          <a:p>
            <a:endParaRPr lang="en-US" dirty="0"/>
          </a:p>
        </p:txBody>
      </p:sp>
    </p:spTree>
    <p:extLst>
      <p:ext uri="{BB962C8B-B14F-4D97-AF65-F5344CB8AC3E}">
        <p14:creationId xmlns:p14="http://schemas.microsoft.com/office/powerpoint/2010/main" val="14088626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272A2-13A3-0A4E-A26B-D0C3EAFC922F}"/>
              </a:ext>
            </a:extLst>
          </p:cNvPr>
          <p:cNvSpPr>
            <a:spLocks noGrp="1"/>
          </p:cNvSpPr>
          <p:nvPr>
            <p:ph type="title"/>
          </p:nvPr>
        </p:nvSpPr>
        <p:spPr/>
        <p:txBody>
          <a:bodyPr/>
          <a:lstStyle/>
          <a:p>
            <a:pPr algn="ctr"/>
            <a:r>
              <a:rPr lang="en-US" dirty="0"/>
              <a:t>CLP 2021</a:t>
            </a:r>
            <a:br>
              <a:rPr lang="en-US" dirty="0"/>
            </a:br>
            <a:r>
              <a:rPr lang="en-US" dirty="0"/>
              <a:t>Kewchang Lee, M.D.</a:t>
            </a:r>
          </a:p>
        </p:txBody>
      </p:sp>
      <p:sp>
        <p:nvSpPr>
          <p:cNvPr id="3" name="Content Placeholder 2">
            <a:extLst>
              <a:ext uri="{FF2B5EF4-FFF2-40B4-BE49-F238E27FC236}">
                <a16:creationId xmlns:a16="http://schemas.microsoft.com/office/drawing/2014/main" id="{F4EE49D5-58B6-054F-BDF1-3006E1CC965B}"/>
              </a:ext>
            </a:extLst>
          </p:cNvPr>
          <p:cNvSpPr>
            <a:spLocks noGrp="1"/>
          </p:cNvSpPr>
          <p:nvPr>
            <p:ph idx="1"/>
          </p:nvPr>
        </p:nvSpPr>
        <p:spPr/>
        <p:txBody>
          <a:bodyPr/>
          <a:lstStyle/>
          <a:p>
            <a:pPr marL="0" indent="0" algn="ctr">
              <a:buNone/>
            </a:pPr>
            <a:r>
              <a:rPr lang="en-US" sz="3600" dirty="0"/>
              <a:t>With respect to the following presentation, there has been no relevant (direct or indirect) financial relationship between the party listed above (and/or his husband) and any for-profit company which could be considered a conflict of interest.</a:t>
            </a:r>
          </a:p>
          <a:p>
            <a:endParaRPr lang="en-US" dirty="0"/>
          </a:p>
        </p:txBody>
      </p:sp>
    </p:spTree>
    <p:extLst>
      <p:ext uri="{BB962C8B-B14F-4D97-AF65-F5344CB8AC3E}">
        <p14:creationId xmlns:p14="http://schemas.microsoft.com/office/powerpoint/2010/main" val="29919583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C51C3-0EE7-2941-A9DC-B68F4C0C27E5}"/>
              </a:ext>
            </a:extLst>
          </p:cNvPr>
          <p:cNvSpPr>
            <a:spLocks noGrp="1"/>
          </p:cNvSpPr>
          <p:nvPr>
            <p:ph type="title"/>
          </p:nvPr>
        </p:nvSpPr>
        <p:spPr/>
        <p:txBody>
          <a:bodyPr/>
          <a:lstStyle/>
          <a:p>
            <a:r>
              <a:rPr lang="en-US" dirty="0"/>
              <a:t>Future Directions: Awards</a:t>
            </a:r>
          </a:p>
        </p:txBody>
      </p:sp>
      <p:sp>
        <p:nvSpPr>
          <p:cNvPr id="3" name="Content Placeholder 2">
            <a:extLst>
              <a:ext uri="{FF2B5EF4-FFF2-40B4-BE49-F238E27FC236}">
                <a16:creationId xmlns:a16="http://schemas.microsoft.com/office/drawing/2014/main" id="{C15CC1AD-7339-164B-9240-0F9EB0568CE6}"/>
              </a:ext>
            </a:extLst>
          </p:cNvPr>
          <p:cNvSpPr>
            <a:spLocks noGrp="1"/>
          </p:cNvSpPr>
          <p:nvPr>
            <p:ph idx="1"/>
          </p:nvPr>
        </p:nvSpPr>
        <p:spPr>
          <a:xfrm>
            <a:off x="2795662" y="1825625"/>
            <a:ext cx="8558137" cy="4351338"/>
          </a:xfrm>
        </p:spPr>
        <p:txBody>
          <a:bodyPr/>
          <a:lstStyle/>
          <a:p>
            <a:r>
              <a:rPr lang="en-US" dirty="0"/>
              <a:t>Highlighting awards in DEI-related venues </a:t>
            </a:r>
          </a:p>
          <a:p>
            <a:r>
              <a:rPr lang="en-US" dirty="0"/>
              <a:t>Identifying ways that ACLP awards procedures may precipitate or perpetuate gaps with respect to DEI, as well as developing strategies for addressing such</a:t>
            </a:r>
          </a:p>
          <a:p>
            <a:r>
              <a:rPr lang="en-US" dirty="0"/>
              <a:t>Initiating awards for health equity and DEI work, perhaps akin to the ACLP Foundation Research Professor and Early Career Research Mentee Awards</a:t>
            </a:r>
          </a:p>
          <a:p>
            <a:pPr marL="0" indent="0">
              <a:buNone/>
            </a:pPr>
            <a:endParaRPr lang="en-US" dirty="0"/>
          </a:p>
          <a:p>
            <a:endParaRPr lang="en-US" dirty="0"/>
          </a:p>
          <a:p>
            <a:pPr marL="0" indent="0">
              <a:buNone/>
            </a:pPr>
            <a:endParaRPr lang="en-US" dirty="0"/>
          </a:p>
        </p:txBody>
      </p:sp>
      <p:pic>
        <p:nvPicPr>
          <p:cNvPr id="2050" name="Picture 2" descr="47th NAACP Image Awards, Replica NAACP Image Awards Trophy, 2016 NAACP  Image Awards|award trophy|trophy awardtrophy trophies - AliExpress">
            <a:extLst>
              <a:ext uri="{FF2B5EF4-FFF2-40B4-BE49-F238E27FC236}">
                <a16:creationId xmlns:a16="http://schemas.microsoft.com/office/drawing/2014/main" id="{25F30AFB-1EE0-3246-B85D-3DFFC8219A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599" y="1485900"/>
            <a:ext cx="2186063" cy="388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62875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28855-F1E3-3145-9F69-D076833FD539}"/>
              </a:ext>
            </a:extLst>
          </p:cNvPr>
          <p:cNvSpPr>
            <a:spLocks noGrp="1"/>
          </p:cNvSpPr>
          <p:nvPr>
            <p:ph type="title"/>
          </p:nvPr>
        </p:nvSpPr>
        <p:spPr>
          <a:xfrm>
            <a:off x="4965430" y="629268"/>
            <a:ext cx="6586491" cy="1286160"/>
          </a:xfrm>
        </p:spPr>
        <p:txBody>
          <a:bodyPr anchor="b">
            <a:normAutofit/>
          </a:bodyPr>
          <a:lstStyle/>
          <a:p>
            <a:r>
              <a:rPr lang="en-US" sz="4100" dirty="0"/>
              <a:t>Future Directions: Journal of the ACLP</a:t>
            </a:r>
          </a:p>
        </p:txBody>
      </p:sp>
      <p:sp>
        <p:nvSpPr>
          <p:cNvPr id="3" name="Content Placeholder 2">
            <a:extLst>
              <a:ext uri="{FF2B5EF4-FFF2-40B4-BE49-F238E27FC236}">
                <a16:creationId xmlns:a16="http://schemas.microsoft.com/office/drawing/2014/main" id="{454EA127-8F2A-F740-BFD9-D2061155CEF2}"/>
              </a:ext>
            </a:extLst>
          </p:cNvPr>
          <p:cNvSpPr>
            <a:spLocks noGrp="1"/>
          </p:cNvSpPr>
          <p:nvPr>
            <p:ph idx="1"/>
          </p:nvPr>
        </p:nvSpPr>
        <p:spPr>
          <a:xfrm>
            <a:off x="4965431" y="2438400"/>
            <a:ext cx="6586489" cy="3785419"/>
          </a:xfrm>
        </p:spPr>
        <p:txBody>
          <a:bodyPr>
            <a:normAutofit/>
          </a:bodyPr>
          <a:lstStyle/>
          <a:p>
            <a:pPr lvl="0"/>
            <a:r>
              <a:rPr lang="en-US" sz="2400" dirty="0"/>
              <a:t>Adding DEI, anti-racism, health care disparities, and cultural and structural competencies as “particular areas of interest” in the journal’s online mission statement</a:t>
            </a:r>
          </a:p>
          <a:p>
            <a:pPr lvl="0"/>
            <a:r>
              <a:rPr lang="en-US" sz="2400" dirty="0"/>
              <a:t>Devoting special issues to the above areas</a:t>
            </a:r>
          </a:p>
          <a:p>
            <a:pPr lvl="0"/>
            <a:r>
              <a:rPr lang="en-US" sz="2400" dirty="0"/>
              <a:t>Reviewing articles for use of pronouns and non-stigmatizing, non-biased language</a:t>
            </a:r>
          </a:p>
          <a:p>
            <a:pPr lvl="0"/>
            <a:r>
              <a:rPr lang="en-US" sz="2400" dirty="0"/>
              <a:t>Assessing articles for the risk of bias and for generalizability to underserved communities </a:t>
            </a:r>
          </a:p>
          <a:p>
            <a:pPr marL="0" indent="0">
              <a:buNone/>
            </a:pPr>
            <a:endParaRPr lang="en-US" sz="2000" dirty="0"/>
          </a:p>
        </p:txBody>
      </p:sp>
      <p:pic>
        <p:nvPicPr>
          <p:cNvPr id="3074" name="Picture 2" descr="Academy of Consultation-Liaison Psychiatry">
            <a:extLst>
              <a:ext uri="{FF2B5EF4-FFF2-40B4-BE49-F238E27FC236}">
                <a16:creationId xmlns:a16="http://schemas.microsoft.com/office/drawing/2014/main" id="{10ECA685-4173-3249-83C0-C1A53995BB9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099" r="6475"/>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71" name="Straight Connector 70">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02B04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21705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E4677-E329-B04A-9D50-2434A04780B5}"/>
              </a:ext>
            </a:extLst>
          </p:cNvPr>
          <p:cNvSpPr>
            <a:spLocks noGrp="1"/>
          </p:cNvSpPr>
          <p:nvPr>
            <p:ph type="title"/>
          </p:nvPr>
        </p:nvSpPr>
        <p:spPr/>
        <p:txBody>
          <a:bodyPr/>
          <a:lstStyle/>
          <a:p>
            <a:r>
              <a:rPr lang="en-US" dirty="0"/>
              <a:t>Link to the DEI Task Force Report</a:t>
            </a:r>
          </a:p>
        </p:txBody>
      </p:sp>
      <p:sp>
        <p:nvSpPr>
          <p:cNvPr id="3" name="Content Placeholder 2">
            <a:extLst>
              <a:ext uri="{FF2B5EF4-FFF2-40B4-BE49-F238E27FC236}">
                <a16:creationId xmlns:a16="http://schemas.microsoft.com/office/drawing/2014/main" id="{DB6D0A2A-ACAB-944D-B749-3BDE4F127210}"/>
              </a:ext>
            </a:extLst>
          </p:cNvPr>
          <p:cNvSpPr>
            <a:spLocks noGrp="1"/>
          </p:cNvSpPr>
          <p:nvPr>
            <p:ph idx="1"/>
          </p:nvPr>
        </p:nvSpPr>
        <p:spPr/>
        <p:txBody>
          <a:bodyPr/>
          <a:lstStyle/>
          <a:p>
            <a:r>
              <a:rPr lang="en-US" dirty="0"/>
              <a:t>https://www.clpsychiatry.org/news/academys-</a:t>
            </a:r>
            <a:r>
              <a:rPr lang="en-US" dirty="0" err="1"/>
              <a:t>dei</a:t>
            </a:r>
            <a:r>
              <a:rPr lang="en-US" dirty="0"/>
              <a:t>-task-force-report-published/</a:t>
            </a:r>
          </a:p>
        </p:txBody>
      </p:sp>
      <p:pic>
        <p:nvPicPr>
          <p:cNvPr id="7170" name="Picture 2" descr="What Is Diversity, Equity &amp;amp; Inclusion (DEI)?">
            <a:extLst>
              <a:ext uri="{FF2B5EF4-FFF2-40B4-BE49-F238E27FC236}">
                <a16:creationId xmlns:a16="http://schemas.microsoft.com/office/drawing/2014/main" id="{E2EBF946-9464-C547-99CF-2A5874A9A3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4999" y="3124200"/>
            <a:ext cx="8534401" cy="3733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26205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A7358-18AF-2E4B-99B6-30268B7D2681}"/>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C87BD1E6-4D6E-CB4D-895D-39CDEBB4E456}"/>
              </a:ext>
            </a:extLst>
          </p:cNvPr>
          <p:cNvSpPr>
            <a:spLocks noGrp="1"/>
          </p:cNvSpPr>
          <p:nvPr>
            <p:ph idx="1"/>
          </p:nvPr>
        </p:nvSpPr>
        <p:spPr/>
        <p:txBody>
          <a:bodyPr>
            <a:normAutofit/>
          </a:bodyPr>
          <a:lstStyle/>
          <a:p>
            <a:pPr marL="514350" indent="-514350">
              <a:buFont typeface="+mj-lt"/>
              <a:buAutoNum type="arabicPeriod"/>
            </a:pPr>
            <a:r>
              <a:rPr lang="en-US" dirty="0"/>
              <a:t>Metzl JM, Hansen H. Structural competency: theorizing a new medical engagement with stigma and inequality. </a:t>
            </a:r>
            <a:r>
              <a:rPr lang="en-US" i="1" dirty="0"/>
              <a:t>Soc Sci Med.</a:t>
            </a:r>
            <a:r>
              <a:rPr lang="en-US" dirty="0"/>
              <a:t> 2014;103:126-133.</a:t>
            </a:r>
          </a:p>
          <a:p>
            <a:pPr marL="514350" indent="-514350">
              <a:buFont typeface="+mj-lt"/>
              <a:buAutoNum type="arabicPeriod"/>
            </a:pPr>
            <a:r>
              <a:rPr lang="en-US" dirty="0"/>
              <a:t>Neff J, Holmes SM, et al. Structural competency: a curriculum for medical students, residents, and interprofessional teams on the structural factors that produce health disparities. </a:t>
            </a:r>
            <a:r>
              <a:rPr lang="en-US" i="1" dirty="0"/>
              <a:t>MedEdPORTAL.</a:t>
            </a:r>
            <a:r>
              <a:rPr lang="en-US" dirty="0"/>
              <a:t> 2020 Mar 13;16:10888. </a:t>
            </a:r>
          </a:p>
        </p:txBody>
      </p:sp>
    </p:spTree>
    <p:extLst>
      <p:ext uri="{BB962C8B-B14F-4D97-AF65-F5344CB8AC3E}">
        <p14:creationId xmlns:p14="http://schemas.microsoft.com/office/powerpoint/2010/main" val="19990017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8FAB7-891C-AB47-BABA-CC0E3D0B7572}"/>
              </a:ext>
            </a:extLst>
          </p:cNvPr>
          <p:cNvSpPr>
            <a:spLocks noGrp="1"/>
          </p:cNvSpPr>
          <p:nvPr>
            <p:ph type="title"/>
          </p:nvPr>
        </p:nvSpPr>
        <p:spPr/>
        <p:txBody>
          <a:bodyPr/>
          <a:lstStyle/>
          <a:p>
            <a:r>
              <a:rPr lang="en-US"/>
              <a:t>Thank You!</a:t>
            </a:r>
            <a:endParaRPr lang="en-US" dirty="0"/>
          </a:p>
        </p:txBody>
      </p:sp>
      <p:pic>
        <p:nvPicPr>
          <p:cNvPr id="4098" name="Picture 2" descr="1,925 BEST Thank You In Different Languages IMAGES, STOCK PHOTOS &amp;amp; VECTORS  | Adobe Stock">
            <a:extLst>
              <a:ext uri="{FF2B5EF4-FFF2-40B4-BE49-F238E27FC236}">
                <a16:creationId xmlns:a16="http://schemas.microsoft.com/office/drawing/2014/main" id="{4B7EA41A-2B1E-7B4A-80E3-E192DD9E0E2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71600" y="1690687"/>
            <a:ext cx="9372600" cy="48021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73904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DBD8D-ED91-40C5-95D5-8F144833AD7F}"/>
              </a:ext>
            </a:extLst>
          </p:cNvPr>
          <p:cNvSpPr>
            <a:spLocks noGrp="1"/>
          </p:cNvSpPr>
          <p:nvPr>
            <p:ph type="title"/>
          </p:nvPr>
        </p:nvSpPr>
        <p:spPr/>
        <p:txBody>
          <a:bodyPr/>
          <a:lstStyle/>
          <a:p>
            <a:r>
              <a:rPr lang="en-US" dirty="0"/>
              <a:t>Learning Objectives</a:t>
            </a:r>
          </a:p>
        </p:txBody>
      </p:sp>
      <p:sp>
        <p:nvSpPr>
          <p:cNvPr id="3" name="Content Placeholder 2">
            <a:extLst>
              <a:ext uri="{FF2B5EF4-FFF2-40B4-BE49-F238E27FC236}">
                <a16:creationId xmlns:a16="http://schemas.microsoft.com/office/drawing/2014/main" id="{03C157F7-6F0A-48B4-9F83-F1DFE626952A}"/>
              </a:ext>
            </a:extLst>
          </p:cNvPr>
          <p:cNvSpPr>
            <a:spLocks noGrp="1"/>
          </p:cNvSpPr>
          <p:nvPr>
            <p:ph idx="1"/>
          </p:nvPr>
        </p:nvSpPr>
        <p:spPr/>
        <p:txBody>
          <a:bodyPr>
            <a:normAutofit/>
          </a:bodyPr>
          <a:lstStyle/>
          <a:p>
            <a:r>
              <a:rPr lang="en-US" sz="3200" dirty="0"/>
              <a:t>Develop a greater understanding of how diversity, equity, </a:t>
            </a:r>
            <a:r>
              <a:rPr lang="en-US" sz="3200"/>
              <a:t>and inclusion (DEI) </a:t>
            </a:r>
            <a:r>
              <a:rPr lang="en-US" sz="3200" dirty="0"/>
              <a:t>can be promoted in multiple aspects of ACLP</a:t>
            </a:r>
          </a:p>
          <a:p>
            <a:pPr lvl="0"/>
            <a:r>
              <a:rPr lang="en-US" sz="3200" dirty="0"/>
              <a:t>Understand the process of how the ACLP DEI Presidential Task Force developed its recommendations and report</a:t>
            </a:r>
          </a:p>
          <a:p>
            <a:pPr lvl="0"/>
            <a:r>
              <a:rPr lang="en-US" sz="3200" dirty="0"/>
              <a:t>Appreciate the implications of the task force’s recommendations with respect to future DEI efforts within ACLP</a:t>
            </a:r>
          </a:p>
          <a:p>
            <a:endParaRPr lang="en-US" sz="3200" dirty="0">
              <a:solidFill>
                <a:srgbClr val="000000"/>
              </a:solidFill>
            </a:endParaRPr>
          </a:p>
          <a:p>
            <a:endParaRPr lang="en-US" sz="3200" dirty="0">
              <a:solidFill>
                <a:srgbClr val="000000"/>
              </a:solidFill>
            </a:endParaRPr>
          </a:p>
          <a:p>
            <a:endParaRPr lang="en-US" dirty="0"/>
          </a:p>
        </p:txBody>
      </p:sp>
    </p:spTree>
    <p:extLst>
      <p:ext uri="{BB962C8B-B14F-4D97-AF65-F5344CB8AC3E}">
        <p14:creationId xmlns:p14="http://schemas.microsoft.com/office/powerpoint/2010/main" val="16237432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19">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3" name="Arc 21">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4D9DE9D-7488-483C-B0AB-6E7AFC8D1201}"/>
              </a:ext>
            </a:extLst>
          </p:cNvPr>
          <p:cNvSpPr>
            <a:spLocks noGrp="1"/>
          </p:cNvSpPr>
          <p:nvPr>
            <p:ph type="title"/>
          </p:nvPr>
        </p:nvSpPr>
        <p:spPr>
          <a:xfrm>
            <a:off x="5894962" y="479493"/>
            <a:ext cx="5458838" cy="1325563"/>
          </a:xfrm>
        </p:spPr>
        <p:txBody>
          <a:bodyPr>
            <a:normAutofit/>
          </a:bodyPr>
          <a:lstStyle/>
          <a:p>
            <a:r>
              <a:rPr lang="en-US" dirty="0"/>
              <a:t>Process:  Spring/Summer 2020</a:t>
            </a:r>
          </a:p>
        </p:txBody>
      </p:sp>
      <p:sp>
        <p:nvSpPr>
          <p:cNvPr id="34" name="Freeform: Shape 23">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2" descr="Business Process Re-Engineering - Rizing">
            <a:extLst>
              <a:ext uri="{FF2B5EF4-FFF2-40B4-BE49-F238E27FC236}">
                <a16:creationId xmlns:a16="http://schemas.microsoft.com/office/drawing/2014/main" id="{62986638-3C50-4B44-9A19-D19B0B7E536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085" r="5721" b="-6"/>
          <a:stretch/>
        </p:blipFill>
        <p:spPr bwMode="auto">
          <a:xfrm>
            <a:off x="703182" y="665883"/>
            <a:ext cx="4777381" cy="5356489"/>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5BA54F11-5AA7-4687-B34D-F5FFB87A2C26}"/>
              </a:ext>
            </a:extLst>
          </p:cNvPr>
          <p:cNvSpPr>
            <a:spLocks noGrp="1"/>
          </p:cNvSpPr>
          <p:nvPr>
            <p:ph idx="1"/>
          </p:nvPr>
        </p:nvSpPr>
        <p:spPr>
          <a:xfrm>
            <a:off x="5894962" y="1984443"/>
            <a:ext cx="5458838" cy="4192520"/>
          </a:xfrm>
        </p:spPr>
        <p:txBody>
          <a:bodyPr>
            <a:normAutofit/>
          </a:bodyPr>
          <a:lstStyle/>
          <a:p>
            <a:r>
              <a:rPr lang="en-US" dirty="0"/>
              <a:t>ACLP Board of Directors approves formation of DEI Presidential Task Force</a:t>
            </a:r>
          </a:p>
          <a:p>
            <a:r>
              <a:rPr lang="en-US" dirty="0"/>
              <a:t>Maria Tiamson-Kassab asks Kewchang Lee to chair</a:t>
            </a:r>
          </a:p>
          <a:p>
            <a:r>
              <a:rPr lang="en-US" dirty="0"/>
              <a:t>We meet with Michael Sharpe and James Vrac to discuss charge and membership</a:t>
            </a:r>
          </a:p>
        </p:txBody>
      </p:sp>
    </p:spTree>
    <p:extLst>
      <p:ext uri="{BB962C8B-B14F-4D97-AF65-F5344CB8AC3E}">
        <p14:creationId xmlns:p14="http://schemas.microsoft.com/office/powerpoint/2010/main" val="40397867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72F4A6-6C34-4497-9583-D5F6666E9461}"/>
              </a:ext>
            </a:extLst>
          </p:cNvPr>
          <p:cNvSpPr>
            <a:spLocks noGrp="1"/>
          </p:cNvSpPr>
          <p:nvPr>
            <p:ph type="title"/>
          </p:nvPr>
        </p:nvSpPr>
        <p:spPr/>
        <p:txBody>
          <a:bodyPr/>
          <a:lstStyle/>
          <a:p>
            <a:r>
              <a:rPr lang="en-US" dirty="0"/>
              <a:t>Task Force Charge from Dr. Sharpe</a:t>
            </a:r>
          </a:p>
        </p:txBody>
      </p:sp>
      <p:sp>
        <p:nvSpPr>
          <p:cNvPr id="3" name="Content Placeholder 2">
            <a:extLst>
              <a:ext uri="{FF2B5EF4-FFF2-40B4-BE49-F238E27FC236}">
                <a16:creationId xmlns:a16="http://schemas.microsoft.com/office/drawing/2014/main" id="{9FD95FDA-4BDB-485F-9AB3-1E93FB9C3A9E}"/>
              </a:ext>
            </a:extLst>
          </p:cNvPr>
          <p:cNvSpPr>
            <a:spLocks noGrp="1"/>
          </p:cNvSpPr>
          <p:nvPr>
            <p:ph idx="1"/>
          </p:nvPr>
        </p:nvSpPr>
        <p:spPr>
          <a:xfrm>
            <a:off x="838200" y="1825625"/>
            <a:ext cx="7162800" cy="4351338"/>
          </a:xfrm>
        </p:spPr>
        <p:txBody>
          <a:bodyPr>
            <a:normAutofit/>
          </a:bodyPr>
          <a:lstStyle/>
          <a:p>
            <a:r>
              <a:rPr lang="en-US" sz="3200" dirty="0">
                <a:solidFill>
                  <a:srgbClr val="000000"/>
                </a:solidFill>
              </a:rPr>
              <a:t>To identify areas of improvement and make recommendations to the </a:t>
            </a:r>
            <a:r>
              <a:rPr lang="en-US" sz="3200">
                <a:solidFill>
                  <a:srgbClr val="000000"/>
                </a:solidFill>
              </a:rPr>
              <a:t>Board regarding DEI in:</a:t>
            </a:r>
            <a:endParaRPr lang="en-US" sz="3200" dirty="0">
              <a:solidFill>
                <a:srgbClr val="000000"/>
              </a:solidFill>
            </a:endParaRPr>
          </a:p>
          <a:p>
            <a:pPr lvl="1"/>
            <a:r>
              <a:rPr lang="en-US" dirty="0">
                <a:solidFill>
                  <a:srgbClr val="000000"/>
                </a:solidFill>
              </a:rPr>
              <a:t>Membership and fellowship recruitment</a:t>
            </a:r>
          </a:p>
          <a:p>
            <a:pPr lvl="1"/>
            <a:r>
              <a:rPr lang="en-US" dirty="0">
                <a:solidFill>
                  <a:srgbClr val="000000"/>
                </a:solidFill>
              </a:rPr>
              <a:t>Committee and subcommittee appointments</a:t>
            </a:r>
          </a:p>
          <a:p>
            <a:pPr lvl="1"/>
            <a:r>
              <a:rPr lang="en-US" dirty="0">
                <a:solidFill>
                  <a:srgbClr val="000000"/>
                </a:solidFill>
              </a:rPr>
              <a:t>Board and Executive Committee appointments</a:t>
            </a:r>
          </a:p>
          <a:p>
            <a:pPr lvl="1"/>
            <a:r>
              <a:rPr lang="en-US" dirty="0">
                <a:solidFill>
                  <a:srgbClr val="000000"/>
                </a:solidFill>
              </a:rPr>
              <a:t>Annual Meeting</a:t>
            </a:r>
          </a:p>
          <a:p>
            <a:pPr lvl="1"/>
            <a:r>
              <a:rPr lang="en-US" dirty="0">
                <a:solidFill>
                  <a:srgbClr val="000000"/>
                </a:solidFill>
              </a:rPr>
              <a:t>Awards</a:t>
            </a:r>
          </a:p>
          <a:p>
            <a:pPr lvl="1"/>
            <a:r>
              <a:rPr lang="en-US" dirty="0">
                <a:solidFill>
                  <a:srgbClr val="000000"/>
                </a:solidFill>
              </a:rPr>
              <a:t>Journal</a:t>
            </a:r>
          </a:p>
          <a:p>
            <a:endParaRPr lang="en-US" dirty="0"/>
          </a:p>
        </p:txBody>
      </p:sp>
      <p:pic>
        <p:nvPicPr>
          <p:cNvPr id="1026" name="Picture 2">
            <a:extLst>
              <a:ext uri="{FF2B5EF4-FFF2-40B4-BE49-F238E27FC236}">
                <a16:creationId xmlns:a16="http://schemas.microsoft.com/office/drawing/2014/main" id="{E70A6834-D119-3A40-83D6-BCA67D7D57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8001000" y="2057400"/>
            <a:ext cx="3508376" cy="3508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51190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7846C-7006-584D-9E46-39F3AF6702F5}"/>
              </a:ext>
            </a:extLst>
          </p:cNvPr>
          <p:cNvSpPr>
            <a:spLocks noGrp="1"/>
          </p:cNvSpPr>
          <p:nvPr>
            <p:ph type="title"/>
          </p:nvPr>
        </p:nvSpPr>
        <p:spPr/>
        <p:txBody>
          <a:bodyPr/>
          <a:lstStyle/>
          <a:p>
            <a:r>
              <a:rPr lang="en-US" dirty="0"/>
              <a:t>Task Force Membership</a:t>
            </a:r>
          </a:p>
        </p:txBody>
      </p:sp>
      <p:pic>
        <p:nvPicPr>
          <p:cNvPr id="4098" name="Picture 2">
            <a:extLst>
              <a:ext uri="{FF2B5EF4-FFF2-40B4-BE49-F238E27FC236}">
                <a16:creationId xmlns:a16="http://schemas.microsoft.com/office/drawing/2014/main" id="{C43BE63B-C2C6-4F40-8783-464396E763A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02105" y="1828800"/>
            <a:ext cx="1941095" cy="2133599"/>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C4FEEB74-F54B-BF4B-B02B-6FCA673426E4}"/>
              </a:ext>
            </a:extLst>
          </p:cNvPr>
          <p:cNvSpPr txBox="1"/>
          <p:nvPr/>
        </p:nvSpPr>
        <p:spPr>
          <a:xfrm>
            <a:off x="3080084" y="2572433"/>
            <a:ext cx="6096000" cy="646331"/>
          </a:xfrm>
          <a:prstGeom prst="rect">
            <a:avLst/>
          </a:prstGeom>
          <a:noFill/>
        </p:spPr>
        <p:txBody>
          <a:bodyPr wrap="square">
            <a:spAutoFit/>
          </a:bodyPr>
          <a:lstStyle/>
          <a:p>
            <a:r>
              <a:rPr lang="en-US" dirty="0"/>
              <a:t>Kenneth Ashley, MD, FACLP, Mount Sinai Beth Israel Hospital &amp; Icahn School of Medicine at Mount Sinai </a:t>
            </a:r>
          </a:p>
        </p:txBody>
      </p:sp>
      <p:pic>
        <p:nvPicPr>
          <p:cNvPr id="11" name="Picture 2">
            <a:extLst>
              <a:ext uri="{FF2B5EF4-FFF2-40B4-BE49-F238E27FC236}">
                <a16:creationId xmlns:a16="http://schemas.microsoft.com/office/drawing/2014/main" id="{76FB65C3-094D-C845-B100-419B67D71A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105" y="4136672"/>
            <a:ext cx="1941094" cy="2133599"/>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22C9F719-FC26-AF46-9ECE-FF47C4BED677}"/>
              </a:ext>
            </a:extLst>
          </p:cNvPr>
          <p:cNvSpPr txBox="1"/>
          <p:nvPr/>
        </p:nvSpPr>
        <p:spPr>
          <a:xfrm>
            <a:off x="3080084" y="4844146"/>
            <a:ext cx="6096000" cy="646331"/>
          </a:xfrm>
          <a:prstGeom prst="rect">
            <a:avLst/>
          </a:prstGeom>
          <a:noFill/>
        </p:spPr>
        <p:txBody>
          <a:bodyPr wrap="square">
            <a:spAutoFit/>
          </a:bodyPr>
          <a:lstStyle/>
          <a:p>
            <a:r>
              <a:rPr lang="en-US" dirty="0"/>
              <a:t>Kristin Beizai, MD, FACLP, VA San Diego Healthcare System &amp; University of California, San Diego</a:t>
            </a:r>
          </a:p>
        </p:txBody>
      </p:sp>
    </p:spTree>
    <p:extLst>
      <p:ext uri="{BB962C8B-B14F-4D97-AF65-F5344CB8AC3E}">
        <p14:creationId xmlns:p14="http://schemas.microsoft.com/office/powerpoint/2010/main" val="24304474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6A0A5E-431A-FB40-8FCC-AE6FBE246E4A}"/>
              </a:ext>
            </a:extLst>
          </p:cNvPr>
          <p:cNvSpPr>
            <a:spLocks noGrp="1"/>
          </p:cNvSpPr>
          <p:nvPr>
            <p:ph type="title"/>
          </p:nvPr>
        </p:nvSpPr>
        <p:spPr/>
        <p:txBody>
          <a:bodyPr/>
          <a:lstStyle/>
          <a:p>
            <a:r>
              <a:rPr lang="en-US" dirty="0"/>
              <a:t>Task Force Membership</a:t>
            </a:r>
          </a:p>
        </p:txBody>
      </p:sp>
      <p:pic>
        <p:nvPicPr>
          <p:cNvPr id="4" name="Picture 4">
            <a:extLst>
              <a:ext uri="{FF2B5EF4-FFF2-40B4-BE49-F238E27FC236}">
                <a16:creationId xmlns:a16="http://schemas.microsoft.com/office/drawing/2014/main" id="{BDA80002-0C8C-A34A-AA91-414175ACB19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1" y="1828800"/>
            <a:ext cx="1900988" cy="211931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C3BC32CD-E9F6-FA42-8A81-3A945005589B}"/>
              </a:ext>
            </a:extLst>
          </p:cNvPr>
          <p:cNvSpPr txBox="1"/>
          <p:nvPr/>
        </p:nvSpPr>
        <p:spPr>
          <a:xfrm>
            <a:off x="3140242" y="2610534"/>
            <a:ext cx="6096000" cy="646331"/>
          </a:xfrm>
          <a:prstGeom prst="rect">
            <a:avLst/>
          </a:prstGeom>
          <a:noFill/>
        </p:spPr>
        <p:txBody>
          <a:bodyPr wrap="square">
            <a:spAutoFit/>
          </a:bodyPr>
          <a:lstStyle/>
          <a:p>
            <a:r>
              <a:rPr lang="en-US" dirty="0"/>
              <a:t>Mark Bradley, MD, FACLP, VA New York Harbor Healthcare System &amp; New York University</a:t>
            </a:r>
          </a:p>
        </p:txBody>
      </p:sp>
      <p:pic>
        <p:nvPicPr>
          <p:cNvPr id="7" name="Picture 2">
            <a:extLst>
              <a:ext uri="{FF2B5EF4-FFF2-40B4-BE49-F238E27FC236}">
                <a16:creationId xmlns:a16="http://schemas.microsoft.com/office/drawing/2014/main" id="{7A1C251C-6DED-4846-B165-DA50A68B87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4189" y="4176712"/>
            <a:ext cx="1905000" cy="211931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8E6C98E1-4011-724A-B486-073D5EFB0C5F}"/>
              </a:ext>
            </a:extLst>
          </p:cNvPr>
          <p:cNvSpPr txBox="1"/>
          <p:nvPr/>
        </p:nvSpPr>
        <p:spPr>
          <a:xfrm>
            <a:off x="3124200" y="4913202"/>
            <a:ext cx="6096000" cy="646331"/>
          </a:xfrm>
          <a:prstGeom prst="rect">
            <a:avLst/>
          </a:prstGeom>
          <a:noFill/>
        </p:spPr>
        <p:txBody>
          <a:bodyPr wrap="square">
            <a:spAutoFit/>
          </a:bodyPr>
          <a:lstStyle/>
          <a:p>
            <a:r>
              <a:rPr lang="en-US" dirty="0"/>
              <a:t>Brian Bronson, MD, FACLP, Stony Brook University Hospital &amp; Stony Brook University</a:t>
            </a:r>
          </a:p>
        </p:txBody>
      </p:sp>
    </p:spTree>
    <p:extLst>
      <p:ext uri="{BB962C8B-B14F-4D97-AF65-F5344CB8AC3E}">
        <p14:creationId xmlns:p14="http://schemas.microsoft.com/office/powerpoint/2010/main" val="14012373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B8736-9875-4742-B7DD-F8A15A6A8B82}"/>
              </a:ext>
            </a:extLst>
          </p:cNvPr>
          <p:cNvSpPr>
            <a:spLocks noGrp="1"/>
          </p:cNvSpPr>
          <p:nvPr>
            <p:ph type="title"/>
          </p:nvPr>
        </p:nvSpPr>
        <p:spPr/>
        <p:txBody>
          <a:bodyPr/>
          <a:lstStyle/>
          <a:p>
            <a:r>
              <a:rPr lang="en-US" dirty="0"/>
              <a:t>Task Force Membership</a:t>
            </a:r>
          </a:p>
        </p:txBody>
      </p:sp>
      <p:pic>
        <p:nvPicPr>
          <p:cNvPr id="4" name="Picture 4">
            <a:extLst>
              <a:ext uri="{FF2B5EF4-FFF2-40B4-BE49-F238E27FC236}">
                <a16:creationId xmlns:a16="http://schemas.microsoft.com/office/drawing/2014/main" id="{B09F6C98-24BC-DF41-A8F0-7C5DAAD3CF7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4189" y="1738585"/>
            <a:ext cx="1905000" cy="214431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E82D8DB2-8E4E-0C4F-BC61-FF86B1C815C7}"/>
              </a:ext>
            </a:extLst>
          </p:cNvPr>
          <p:cNvSpPr txBox="1"/>
          <p:nvPr/>
        </p:nvSpPr>
        <p:spPr>
          <a:xfrm>
            <a:off x="3200400" y="2487577"/>
            <a:ext cx="6096000" cy="646331"/>
          </a:xfrm>
          <a:prstGeom prst="rect">
            <a:avLst/>
          </a:prstGeom>
          <a:noFill/>
        </p:spPr>
        <p:txBody>
          <a:bodyPr wrap="square">
            <a:spAutoFit/>
          </a:bodyPr>
          <a:lstStyle/>
          <a:p>
            <a:r>
              <a:rPr lang="en-US" dirty="0"/>
              <a:t>Mary Jo Fitz-Gerald, MD, MBA, FACLP, Louisiana State University (LSU) Health Sciences Center &amp; LSU </a:t>
            </a:r>
          </a:p>
        </p:txBody>
      </p:sp>
      <p:pic>
        <p:nvPicPr>
          <p:cNvPr id="7" name="Picture 2">
            <a:extLst>
              <a:ext uri="{FF2B5EF4-FFF2-40B4-BE49-F238E27FC236}">
                <a16:creationId xmlns:a16="http://schemas.microsoft.com/office/drawing/2014/main" id="{F8350414-DBBD-5C44-95C5-9BBA424236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147" y="4114800"/>
            <a:ext cx="1905000" cy="214431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605CA7BC-3F04-C74B-9355-D770585AE7F9}"/>
              </a:ext>
            </a:extLst>
          </p:cNvPr>
          <p:cNvSpPr txBox="1"/>
          <p:nvPr/>
        </p:nvSpPr>
        <p:spPr>
          <a:xfrm>
            <a:off x="3200400" y="4863792"/>
            <a:ext cx="6268453" cy="646331"/>
          </a:xfrm>
          <a:prstGeom prst="rect">
            <a:avLst/>
          </a:prstGeom>
          <a:noFill/>
        </p:spPr>
        <p:txBody>
          <a:bodyPr wrap="square">
            <a:spAutoFit/>
          </a:bodyPr>
          <a:lstStyle/>
          <a:p>
            <a:r>
              <a:rPr lang="en-US" dirty="0"/>
              <a:t>Andrew Halls, MD, C-L Psychiatry Fellow, University of California, San Francisco, &amp; San Francisco VA Health Care System</a:t>
            </a:r>
          </a:p>
        </p:txBody>
      </p:sp>
    </p:spTree>
    <p:extLst>
      <p:ext uri="{BB962C8B-B14F-4D97-AF65-F5344CB8AC3E}">
        <p14:creationId xmlns:p14="http://schemas.microsoft.com/office/powerpoint/2010/main" val="19547599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952D32-7463-3348-AAFE-46C5EC4A3954}"/>
              </a:ext>
            </a:extLst>
          </p:cNvPr>
          <p:cNvSpPr>
            <a:spLocks noGrp="1"/>
          </p:cNvSpPr>
          <p:nvPr>
            <p:ph type="title"/>
          </p:nvPr>
        </p:nvSpPr>
        <p:spPr/>
        <p:txBody>
          <a:bodyPr/>
          <a:lstStyle/>
          <a:p>
            <a:r>
              <a:rPr lang="en-US" dirty="0"/>
              <a:t>Task Force Membership</a:t>
            </a:r>
          </a:p>
        </p:txBody>
      </p:sp>
      <p:pic>
        <p:nvPicPr>
          <p:cNvPr id="4" name="Picture 4">
            <a:extLst>
              <a:ext uri="{FF2B5EF4-FFF2-40B4-BE49-F238E27FC236}">
                <a16:creationId xmlns:a16="http://schemas.microsoft.com/office/drawing/2014/main" id="{00DD309C-777B-4548-AFE7-006635431C8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1715869"/>
            <a:ext cx="1905000" cy="21336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CA83E25-175F-444D-A95D-2F93CB85EF65}"/>
              </a:ext>
            </a:extLst>
          </p:cNvPr>
          <p:cNvSpPr txBox="1"/>
          <p:nvPr/>
        </p:nvSpPr>
        <p:spPr>
          <a:xfrm>
            <a:off x="3192379" y="2459503"/>
            <a:ext cx="6096000" cy="646331"/>
          </a:xfrm>
          <a:prstGeom prst="rect">
            <a:avLst/>
          </a:prstGeom>
          <a:noFill/>
        </p:spPr>
        <p:txBody>
          <a:bodyPr wrap="square">
            <a:spAutoFit/>
          </a:bodyPr>
          <a:lstStyle/>
          <a:p>
            <a:r>
              <a:rPr lang="en-US" sz="1800" kern="1200" dirty="0">
                <a:solidFill>
                  <a:srgbClr val="000000"/>
                </a:solidFill>
                <a:effectLst/>
                <a:latin typeface="Calibri" panose="020F0502020204030204" pitchFamily="34" charset="0"/>
                <a:ea typeface="+mn-ea"/>
                <a:cs typeface="+mn-cs"/>
              </a:rPr>
              <a:t>Leena Mittal, MD, FACLP, Brigham and Women’s Hospital &amp; Harvard University</a:t>
            </a:r>
            <a:endParaRPr lang="en-US" dirty="0"/>
          </a:p>
        </p:txBody>
      </p:sp>
      <p:pic>
        <p:nvPicPr>
          <p:cNvPr id="7" name="Picture 2">
            <a:extLst>
              <a:ext uri="{FF2B5EF4-FFF2-40B4-BE49-F238E27FC236}">
                <a16:creationId xmlns:a16="http://schemas.microsoft.com/office/drawing/2014/main" id="{D192553F-C5B0-0C4D-9C22-B2FAC82E60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4114800"/>
            <a:ext cx="1905000" cy="21336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9A25A33C-D6BE-0B4B-B9FE-91EF885AAD33}"/>
              </a:ext>
            </a:extLst>
          </p:cNvPr>
          <p:cNvSpPr txBox="1"/>
          <p:nvPr/>
        </p:nvSpPr>
        <p:spPr>
          <a:xfrm>
            <a:off x="3192379" y="4858434"/>
            <a:ext cx="6096000" cy="646331"/>
          </a:xfrm>
          <a:prstGeom prst="rect">
            <a:avLst/>
          </a:prstGeom>
          <a:noFill/>
        </p:spPr>
        <p:txBody>
          <a:bodyPr wrap="square">
            <a:spAutoFit/>
          </a:bodyPr>
          <a:lstStyle/>
          <a:p>
            <a:r>
              <a:rPr lang="en-US" dirty="0"/>
              <a:t>Cristina Montalvo, MD, VA Boston Healthcare System &amp; Boston University</a:t>
            </a:r>
          </a:p>
        </p:txBody>
      </p:sp>
    </p:spTree>
    <p:extLst>
      <p:ext uri="{BB962C8B-B14F-4D97-AF65-F5344CB8AC3E}">
        <p14:creationId xmlns:p14="http://schemas.microsoft.com/office/powerpoint/2010/main" val="376427268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1448</TotalTime>
  <Words>1350</Words>
  <Application>Microsoft Macintosh PowerPoint</Application>
  <PresentationFormat>Widescreen</PresentationFormat>
  <Paragraphs>125</Paragraphs>
  <Slides>24</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Calibri Light</vt:lpstr>
      <vt:lpstr>Office Theme</vt:lpstr>
      <vt:lpstr>The ACLP Diversity, Equity, and Inclusion Task Force: Promoting Critical Change for Our Trainees, Members, Patients, and Field</vt:lpstr>
      <vt:lpstr>CLP 2021 Kewchang Lee, M.D.</vt:lpstr>
      <vt:lpstr>Learning Objectives</vt:lpstr>
      <vt:lpstr>Process:  Spring/Summer 2020</vt:lpstr>
      <vt:lpstr>Task Force Charge from Dr. Sharpe</vt:lpstr>
      <vt:lpstr>Task Force Membership</vt:lpstr>
      <vt:lpstr>Task Force Membership</vt:lpstr>
      <vt:lpstr>Task Force Membership</vt:lpstr>
      <vt:lpstr>Task Force Membership</vt:lpstr>
      <vt:lpstr>Task Force Membership</vt:lpstr>
      <vt:lpstr>Precepts of the Task Force’s Work</vt:lpstr>
      <vt:lpstr>Precepts of the Task Force’s Work</vt:lpstr>
      <vt:lpstr>Task Force Process: September 2020 - January 2021</vt:lpstr>
      <vt:lpstr>Task Force Process: September 2020 – January 2021</vt:lpstr>
      <vt:lpstr>Specific Challenges</vt:lpstr>
      <vt:lpstr>Specific Challenges</vt:lpstr>
      <vt:lpstr>Immediate Action Items</vt:lpstr>
      <vt:lpstr>Actions to Date </vt:lpstr>
      <vt:lpstr>Future Directions: Annual Meeting</vt:lpstr>
      <vt:lpstr>Future Directions: Awards</vt:lpstr>
      <vt:lpstr>Future Directions: Journal of the ACLP</vt:lpstr>
      <vt:lpstr>Link to the DEI Task Force Report</vt:lpstr>
      <vt:lpstr>References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Holistic Review of Applications</dc:title>
  <dc:creator>Kewchang Lee</dc:creator>
  <cp:lastModifiedBy>Kewchang Lee</cp:lastModifiedBy>
  <cp:revision>37</cp:revision>
  <dcterms:created xsi:type="dcterms:W3CDTF">2020-10-07T20:51:16Z</dcterms:created>
  <dcterms:modified xsi:type="dcterms:W3CDTF">2021-10-12T18:04:10Z</dcterms:modified>
</cp:coreProperties>
</file>