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notesSlides/notesSlide14.xml" ContentType="application/vnd.openxmlformats-officedocument.presentationml.notesSlide+xml"/>
  <Override PartName="/ppt/charts/chart7.xml" ContentType="application/vnd.openxmlformats-officedocument.drawingml.char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handoutMasterIdLst>
    <p:handoutMasterId r:id="rId38"/>
  </p:handoutMasterIdLst>
  <p:sldIdLst>
    <p:sldId id="298" r:id="rId2"/>
    <p:sldId id="299" r:id="rId3"/>
    <p:sldId id="613" r:id="rId4"/>
    <p:sldId id="606" r:id="rId5"/>
    <p:sldId id="591" r:id="rId6"/>
    <p:sldId id="616" r:id="rId7"/>
    <p:sldId id="558" r:id="rId8"/>
    <p:sldId id="607" r:id="rId9"/>
    <p:sldId id="592" r:id="rId10"/>
    <p:sldId id="560" r:id="rId11"/>
    <p:sldId id="561" r:id="rId12"/>
    <p:sldId id="562" r:id="rId13"/>
    <p:sldId id="563" r:id="rId14"/>
    <p:sldId id="564" r:id="rId15"/>
    <p:sldId id="577" r:id="rId16"/>
    <p:sldId id="567" r:id="rId17"/>
    <p:sldId id="615" r:id="rId18"/>
    <p:sldId id="603" r:id="rId19"/>
    <p:sldId id="597" r:id="rId20"/>
    <p:sldId id="598" r:id="rId21"/>
    <p:sldId id="599" r:id="rId22"/>
    <p:sldId id="600" r:id="rId23"/>
    <p:sldId id="618" r:id="rId24"/>
    <p:sldId id="614" r:id="rId25"/>
    <p:sldId id="617" r:id="rId26"/>
    <p:sldId id="610" r:id="rId27"/>
    <p:sldId id="601" r:id="rId28"/>
    <p:sldId id="612" r:id="rId29"/>
    <p:sldId id="602" r:id="rId30"/>
    <p:sldId id="611" r:id="rId31"/>
    <p:sldId id="576" r:id="rId32"/>
    <p:sldId id="608" r:id="rId33"/>
    <p:sldId id="609" r:id="rId34"/>
    <p:sldId id="530" r:id="rId35"/>
    <p:sldId id="596"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7E739"/>
    <a:srgbClr val="3F0CA4"/>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559" autoAdjust="0"/>
  </p:normalViewPr>
  <p:slideViewPr>
    <p:cSldViewPr>
      <p:cViewPr>
        <p:scale>
          <a:sx n="60" d="100"/>
          <a:sy n="60" d="100"/>
        </p:scale>
        <p:origin x="-1326" y="-42"/>
      </p:cViewPr>
      <p:guideLst>
        <p:guide orient="horz" pos="2160"/>
        <p:guide pos="2880"/>
      </p:guideLst>
    </p:cSldViewPr>
  </p:slideViewPr>
  <p:outlineViewPr>
    <p:cViewPr>
      <p:scale>
        <a:sx n="33" d="100"/>
        <a:sy n="33" d="100"/>
      </p:scale>
      <p:origin x="0" y="24468"/>
    </p:cViewPr>
  </p:outlineViewPr>
  <p:notesTextViewPr>
    <p:cViewPr>
      <p:scale>
        <a:sx n="100" d="100"/>
        <a:sy n="100" d="100"/>
      </p:scale>
      <p:origin x="0" y="0"/>
    </p:cViewPr>
  </p:notesTextViewPr>
  <p:notesViewPr>
    <p:cSldViewPr>
      <p:cViewPr varScale="1">
        <p:scale>
          <a:sx n="52" d="100"/>
          <a:sy n="52" d="100"/>
        </p:scale>
        <p:origin x="-215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r.%20Adedipe\Desktop\New%20Briefcase\Database\GDP\Nigeria_GDP_Quarterly_2013_2015.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Dr.%20Adedipe\Desktop\New%20Briefcase\Brief_statistics%20%20ii\BRIEF_STATISTICS&amp;CHARTS%20_2017.xls"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r.%20Adedipe\Desktop\New%20Briefcase\Database\GDP\Nigeria_GDP_Quarterly_2013_2015.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baadedipe\Documents\'Damilare's%20Folder\research\Economic%20Breif%20materials\version%202.0\NBS%20-%20Data%20Q1%20Update.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Dr.%20Adedipe\Desktop\New%20Briefcase\Database\Foreign_Trade\Nigeria_Foreign_Trade_2013_2016.xlsx"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1" Type="http://schemas.openxmlformats.org/officeDocument/2006/relationships/oleObject" Target="file:///C:\Users\Dr.%20Adedipe\Desktop\New%20Briefcase\Brief_statistics%20%20ii\BRIEF_STATISTICS&amp;CHARTS%20_2017.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Dr.%20Adedipe\Desktop\New%20Briefcase\Brief_statistics%20%20ii\BRIEF_STATISTICS&amp;CHARTS%20_2017.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Dr.%20Adedipe\Desktop\New%20Briefcase\Brief_statistics%20%20ii\BRIEF_STATISTICS&amp;CHARTS%20_2017.xls" TargetMode="External"/></Relationships>
</file>

<file path=ppt/charts/_rels/chart8.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Users\Dr.%20Adedipe\Desktop\Nigeria_Terms_of_Trade_2000_2016.xlsx" TargetMode="External"/><Relationship Id="rId1" Type="http://schemas.openxmlformats.org/officeDocument/2006/relationships/themeOverride" Target="../theme/themeOverride2.xml"/></Relationships>
</file>

<file path=ppt/charts/_rels/chart9.xml.rels><?xml version="1.0" encoding="UTF-8" standalone="yes"?>
<Relationships xmlns="http://schemas.openxmlformats.org/package/2006/relationships"><Relationship Id="rId1" Type="http://schemas.openxmlformats.org/officeDocument/2006/relationships/oleObject" Target="file:///C:\Users\Dr.%20Adedipe\Desktop\New%20Briefcase\Brief_statistics%20%20ii\BRIEF_STATISTICS&amp;CHARTS%20_20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1600" b="1" i="0" u="none" strike="noStrike" baseline="0">
                <a:solidFill>
                  <a:srgbClr val="000000"/>
                </a:solidFill>
                <a:latin typeface="Trebuchet MS" pitchFamily="34" charset="0"/>
                <a:ea typeface="Calibri"/>
                <a:cs typeface="Calibri"/>
              </a:defRPr>
            </a:pPr>
            <a:r>
              <a:rPr lang="en-US" sz="1600">
                <a:latin typeface="Trebuchet MS" pitchFamily="34" charset="0"/>
              </a:rPr>
              <a:t>Nigeria: Real GDP Growth Rate (%), Q1 2013 - Q3 2016</a:t>
            </a:r>
          </a:p>
        </c:rich>
      </c:tx>
      <c:layout>
        <c:manualLayout>
          <c:xMode val="edge"/>
          <c:yMode val="edge"/>
          <c:x val="0.12924242424242524"/>
          <c:y val="1.9230769230769346E-2"/>
        </c:manualLayout>
      </c:layout>
    </c:title>
    <c:plotArea>
      <c:layout/>
      <c:lineChart>
        <c:grouping val="standard"/>
        <c:ser>
          <c:idx val="0"/>
          <c:order val="0"/>
          <c:tx>
            <c:strRef>
              <c:f>'GDP Quarterly'!$B$3</c:f>
              <c:strCache>
                <c:ptCount val="1"/>
                <c:pt idx="0">
                  <c:v>Rate (%)</c:v>
                </c:pt>
              </c:strCache>
            </c:strRef>
          </c:tx>
          <c:trendline>
            <c:trendlineType val="linear"/>
            <c:forward val="2"/>
          </c:trendline>
          <c:cat>
            <c:strRef>
              <c:f>'GDP Quarterly'!$A$5:$A$18</c:f>
              <c:strCache>
                <c:ptCount val="14"/>
                <c:pt idx="0">
                  <c:v>Q2'13</c:v>
                </c:pt>
                <c:pt idx="1">
                  <c:v>Q3'13</c:v>
                </c:pt>
                <c:pt idx="2">
                  <c:v>Q4'13</c:v>
                </c:pt>
                <c:pt idx="3">
                  <c:v>Q1'14</c:v>
                </c:pt>
                <c:pt idx="4">
                  <c:v>Q2'14</c:v>
                </c:pt>
                <c:pt idx="5">
                  <c:v>Q3'14</c:v>
                </c:pt>
                <c:pt idx="6">
                  <c:v>Q4'14</c:v>
                </c:pt>
                <c:pt idx="7">
                  <c:v>Q1'15</c:v>
                </c:pt>
                <c:pt idx="8">
                  <c:v>Q2'15</c:v>
                </c:pt>
                <c:pt idx="9">
                  <c:v>Q3'15</c:v>
                </c:pt>
                <c:pt idx="10">
                  <c:v>Q4'15</c:v>
                </c:pt>
                <c:pt idx="11">
                  <c:v>Q1'16</c:v>
                </c:pt>
                <c:pt idx="12">
                  <c:v>Q2'16</c:v>
                </c:pt>
                <c:pt idx="13">
                  <c:v>Q3'16</c:v>
                </c:pt>
              </c:strCache>
            </c:strRef>
          </c:cat>
          <c:val>
            <c:numRef>
              <c:f>'GDP Quarterly'!$B$5:$B$18</c:f>
              <c:numCache>
                <c:formatCode>_(* #,##0.00_);_(* \(#,##0.00\);_(* "-"??_);_(@_)</c:formatCode>
                <c:ptCount val="14"/>
                <c:pt idx="0">
                  <c:v>5.4</c:v>
                </c:pt>
                <c:pt idx="1">
                  <c:v>5.17</c:v>
                </c:pt>
                <c:pt idx="2">
                  <c:v>6.7700000000000014</c:v>
                </c:pt>
                <c:pt idx="3">
                  <c:v>6.21</c:v>
                </c:pt>
                <c:pt idx="4">
                  <c:v>6.54</c:v>
                </c:pt>
                <c:pt idx="5">
                  <c:v>6.23</c:v>
                </c:pt>
                <c:pt idx="6">
                  <c:v>5.94</c:v>
                </c:pt>
                <c:pt idx="7">
                  <c:v>3.96</c:v>
                </c:pt>
                <c:pt idx="8">
                  <c:v>2.3499999999999988</c:v>
                </c:pt>
                <c:pt idx="9">
                  <c:v>2.84</c:v>
                </c:pt>
                <c:pt idx="10">
                  <c:v>2.11</c:v>
                </c:pt>
                <c:pt idx="11">
                  <c:v>-3.5999999999999997E-2</c:v>
                </c:pt>
                <c:pt idx="12">
                  <c:v>-2.06</c:v>
                </c:pt>
                <c:pt idx="13">
                  <c:v>-2.2400000000000002</c:v>
                </c:pt>
              </c:numCache>
            </c:numRef>
          </c:val>
        </c:ser>
        <c:marker val="1"/>
        <c:axId val="137427200"/>
        <c:axId val="137506816"/>
      </c:lineChart>
      <c:catAx>
        <c:axId val="137427200"/>
        <c:scaling>
          <c:orientation val="minMax"/>
        </c:scaling>
        <c:axPos val="b"/>
        <c:numFmt formatCode="General" sourceLinked="1"/>
        <c:tickLblPos val="nextTo"/>
        <c:txPr>
          <a:bodyPr rot="0" vert="horz"/>
          <a:lstStyle/>
          <a:p>
            <a:pPr>
              <a:defRPr sz="1400" b="0" i="0" u="none" strike="noStrike" baseline="0">
                <a:solidFill>
                  <a:srgbClr val="000000"/>
                </a:solidFill>
                <a:latin typeface="Calibri"/>
                <a:ea typeface="Calibri"/>
                <a:cs typeface="Calibri"/>
              </a:defRPr>
            </a:pPr>
            <a:endParaRPr lang="en-US"/>
          </a:p>
        </c:txPr>
        <c:crossAx val="137506816"/>
        <c:crosses val="autoZero"/>
        <c:auto val="1"/>
        <c:lblAlgn val="ctr"/>
        <c:lblOffset val="100"/>
      </c:catAx>
      <c:valAx>
        <c:axId val="137506816"/>
        <c:scaling>
          <c:orientation val="minMax"/>
        </c:scaling>
        <c:axPos val="l"/>
        <c:majorGridlines/>
        <c:numFmt formatCode="_(* #,##0.00_);_(* \(#,##0.00\);_(* &quot;-&quot;??_);_(@_)" sourceLinked="1"/>
        <c:tickLblPos val="nextTo"/>
        <c:txPr>
          <a:bodyPr rot="0" vert="horz"/>
          <a:lstStyle/>
          <a:p>
            <a:pPr>
              <a:defRPr sz="1000" b="0" i="0" u="none" strike="noStrike" baseline="0">
                <a:solidFill>
                  <a:srgbClr val="000000"/>
                </a:solidFill>
                <a:latin typeface="Calibri"/>
                <a:ea typeface="Calibri"/>
                <a:cs typeface="Calibri"/>
              </a:defRPr>
            </a:pPr>
            <a:endParaRPr lang="en-US"/>
          </a:p>
        </c:txPr>
        <c:crossAx val="137427200"/>
        <c:crosses val="autoZero"/>
        <c:crossBetween val="between"/>
      </c:valAx>
    </c:plotArea>
    <c:plotVisOnly val="1"/>
    <c:dispBlanksAs val="gap"/>
  </c:chart>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lang val="en-US"/>
  <c:roundedCorners val="1"/>
  <c:style val="42"/>
  <c:chart>
    <c:title>
      <c:tx>
        <c:rich>
          <a:bodyPr/>
          <a:lstStyle/>
          <a:p>
            <a:pPr>
              <a:defRPr sz="1400" b="1" i="0" u="none" strike="noStrike" baseline="0">
                <a:solidFill>
                  <a:srgbClr val="FFFFFF"/>
                </a:solidFill>
                <a:latin typeface="Calibri"/>
                <a:ea typeface="Calibri"/>
                <a:cs typeface="Calibri"/>
              </a:defRPr>
            </a:pPr>
            <a:r>
              <a:rPr lang="en-US" sz="1400" dirty="0"/>
              <a:t>NIGERIA: Crude </a:t>
            </a:r>
            <a:r>
              <a:rPr lang="en-US" sz="1400" dirty="0" smtClean="0"/>
              <a:t>Oil </a:t>
            </a:r>
            <a:r>
              <a:rPr lang="en-US" sz="1400" dirty="0"/>
              <a:t>Price / Budget (Sep'10-Aug'17)</a:t>
            </a:r>
          </a:p>
        </c:rich>
      </c:tx>
      <c:layout>
        <c:manualLayout>
          <c:xMode val="edge"/>
          <c:yMode val="edge"/>
          <c:x val="0.15834176977877765"/>
          <c:y val="3.2000583260425777E-2"/>
        </c:manualLayout>
      </c:layout>
    </c:title>
    <c:plotArea>
      <c:layout>
        <c:manualLayout>
          <c:layoutTarget val="inner"/>
          <c:xMode val="edge"/>
          <c:yMode val="edge"/>
          <c:x val="6.7114240584453172E-2"/>
          <c:y val="0.20146592213943088"/>
          <c:w val="0.91275367194856361"/>
          <c:h val="0.51648536403017697"/>
        </c:manualLayout>
      </c:layout>
      <c:lineChart>
        <c:grouping val="standard"/>
        <c:ser>
          <c:idx val="0"/>
          <c:order val="0"/>
          <c:tx>
            <c:strRef>
              <c:f>'Oil price'!$C$2</c:f>
              <c:strCache>
                <c:ptCount val="1"/>
                <c:pt idx="0">
                  <c:v>Price</c:v>
                </c:pt>
              </c:strCache>
            </c:strRef>
          </c:tx>
          <c:marker>
            <c:symbol val="none"/>
          </c:marker>
          <c:cat>
            <c:numRef>
              <c:f>'Oil price'!$B$1364:$B$1447</c:f>
              <c:numCache>
                <c:formatCode>mmm\-yy</c:formatCode>
                <c:ptCount val="84"/>
                <c:pt idx="0">
                  <c:v>40422</c:v>
                </c:pt>
                <c:pt idx="1">
                  <c:v>40452</c:v>
                </c:pt>
                <c:pt idx="2">
                  <c:v>40483</c:v>
                </c:pt>
                <c:pt idx="3">
                  <c:v>40513</c:v>
                </c:pt>
                <c:pt idx="4">
                  <c:v>40544</c:v>
                </c:pt>
                <c:pt idx="5">
                  <c:v>40575</c:v>
                </c:pt>
                <c:pt idx="6">
                  <c:v>40603</c:v>
                </c:pt>
                <c:pt idx="7">
                  <c:v>40634</c:v>
                </c:pt>
                <c:pt idx="8">
                  <c:v>40664</c:v>
                </c:pt>
                <c:pt idx="9">
                  <c:v>40695</c:v>
                </c:pt>
                <c:pt idx="10">
                  <c:v>40725</c:v>
                </c:pt>
                <c:pt idx="11">
                  <c:v>40756</c:v>
                </c:pt>
                <c:pt idx="12">
                  <c:v>40787</c:v>
                </c:pt>
                <c:pt idx="13">
                  <c:v>40817</c:v>
                </c:pt>
                <c:pt idx="14">
                  <c:v>40848</c:v>
                </c:pt>
                <c:pt idx="15">
                  <c:v>40878</c:v>
                </c:pt>
                <c:pt idx="16">
                  <c:v>40909</c:v>
                </c:pt>
                <c:pt idx="17">
                  <c:v>40940</c:v>
                </c:pt>
                <c:pt idx="18">
                  <c:v>40969</c:v>
                </c:pt>
                <c:pt idx="19">
                  <c:v>41000</c:v>
                </c:pt>
                <c:pt idx="20">
                  <c:v>41030</c:v>
                </c:pt>
                <c:pt idx="21">
                  <c:v>41061</c:v>
                </c:pt>
                <c:pt idx="22">
                  <c:v>41091</c:v>
                </c:pt>
                <c:pt idx="23">
                  <c:v>41122</c:v>
                </c:pt>
                <c:pt idx="24">
                  <c:v>41153</c:v>
                </c:pt>
                <c:pt idx="25">
                  <c:v>41183</c:v>
                </c:pt>
                <c:pt idx="26">
                  <c:v>41214</c:v>
                </c:pt>
                <c:pt idx="27">
                  <c:v>41244</c:v>
                </c:pt>
                <c:pt idx="28">
                  <c:v>41275</c:v>
                </c:pt>
                <c:pt idx="29">
                  <c:v>41306</c:v>
                </c:pt>
                <c:pt idx="30">
                  <c:v>41334</c:v>
                </c:pt>
                <c:pt idx="31">
                  <c:v>41365</c:v>
                </c:pt>
                <c:pt idx="32">
                  <c:v>41395</c:v>
                </c:pt>
                <c:pt idx="33">
                  <c:v>41426</c:v>
                </c:pt>
                <c:pt idx="34">
                  <c:v>41456</c:v>
                </c:pt>
                <c:pt idx="35">
                  <c:v>41487</c:v>
                </c:pt>
                <c:pt idx="36">
                  <c:v>41518</c:v>
                </c:pt>
                <c:pt idx="37">
                  <c:v>41548</c:v>
                </c:pt>
                <c:pt idx="38">
                  <c:v>41579</c:v>
                </c:pt>
                <c:pt idx="39">
                  <c:v>41609</c:v>
                </c:pt>
                <c:pt idx="40">
                  <c:v>41640</c:v>
                </c:pt>
                <c:pt idx="41">
                  <c:v>41671</c:v>
                </c:pt>
                <c:pt idx="42">
                  <c:v>41699</c:v>
                </c:pt>
                <c:pt idx="43">
                  <c:v>41730</c:v>
                </c:pt>
                <c:pt idx="44">
                  <c:v>41760</c:v>
                </c:pt>
                <c:pt idx="45">
                  <c:v>41791</c:v>
                </c:pt>
                <c:pt idx="46">
                  <c:v>41821</c:v>
                </c:pt>
                <c:pt idx="47">
                  <c:v>41852</c:v>
                </c:pt>
                <c:pt idx="48">
                  <c:v>41883</c:v>
                </c:pt>
                <c:pt idx="49">
                  <c:v>41913</c:v>
                </c:pt>
                <c:pt idx="50">
                  <c:v>41944</c:v>
                </c:pt>
                <c:pt idx="51">
                  <c:v>41974</c:v>
                </c:pt>
                <c:pt idx="52">
                  <c:v>42005</c:v>
                </c:pt>
                <c:pt idx="53">
                  <c:v>42036</c:v>
                </c:pt>
                <c:pt idx="54">
                  <c:v>42064</c:v>
                </c:pt>
                <c:pt idx="55">
                  <c:v>42095</c:v>
                </c:pt>
                <c:pt idx="56">
                  <c:v>42125</c:v>
                </c:pt>
                <c:pt idx="57">
                  <c:v>42156</c:v>
                </c:pt>
                <c:pt idx="58">
                  <c:v>42186</c:v>
                </c:pt>
                <c:pt idx="59">
                  <c:v>42217</c:v>
                </c:pt>
                <c:pt idx="60">
                  <c:v>42248</c:v>
                </c:pt>
                <c:pt idx="61">
                  <c:v>42278</c:v>
                </c:pt>
                <c:pt idx="62">
                  <c:v>42309</c:v>
                </c:pt>
                <c:pt idx="63">
                  <c:v>42339</c:v>
                </c:pt>
                <c:pt idx="64">
                  <c:v>42370</c:v>
                </c:pt>
                <c:pt idx="65">
                  <c:v>42401</c:v>
                </c:pt>
                <c:pt idx="66">
                  <c:v>42430</c:v>
                </c:pt>
                <c:pt idx="67">
                  <c:v>42461</c:v>
                </c:pt>
                <c:pt idx="68">
                  <c:v>42491</c:v>
                </c:pt>
                <c:pt idx="69">
                  <c:v>42522</c:v>
                </c:pt>
                <c:pt idx="70">
                  <c:v>42552</c:v>
                </c:pt>
                <c:pt idx="71">
                  <c:v>42583</c:v>
                </c:pt>
                <c:pt idx="72">
                  <c:v>42614</c:v>
                </c:pt>
                <c:pt idx="73">
                  <c:v>42644</c:v>
                </c:pt>
                <c:pt idx="74">
                  <c:v>42675</c:v>
                </c:pt>
                <c:pt idx="75">
                  <c:v>42705</c:v>
                </c:pt>
                <c:pt idx="76">
                  <c:v>42736</c:v>
                </c:pt>
                <c:pt idx="77">
                  <c:v>42767</c:v>
                </c:pt>
                <c:pt idx="78">
                  <c:v>42795</c:v>
                </c:pt>
                <c:pt idx="79">
                  <c:v>42826</c:v>
                </c:pt>
                <c:pt idx="80">
                  <c:v>42856</c:v>
                </c:pt>
                <c:pt idx="81">
                  <c:v>42887</c:v>
                </c:pt>
                <c:pt idx="82">
                  <c:v>42917</c:v>
                </c:pt>
                <c:pt idx="83">
                  <c:v>42948</c:v>
                </c:pt>
              </c:numCache>
            </c:numRef>
          </c:cat>
          <c:val>
            <c:numRef>
              <c:f>'Oil price'!$C$1364:$C$1447</c:f>
              <c:numCache>
                <c:formatCode>0.00</c:formatCode>
                <c:ptCount val="84"/>
                <c:pt idx="0" formatCode="General">
                  <c:v>79.45</c:v>
                </c:pt>
                <c:pt idx="1">
                  <c:v>84.42</c:v>
                </c:pt>
                <c:pt idx="2" formatCode="General">
                  <c:v>86.31</c:v>
                </c:pt>
                <c:pt idx="3" formatCode="_(* #,##0.00_);_(* \(#,##0.00\);_(* &quot;-&quot;??_);_(@_)">
                  <c:v>93</c:v>
                </c:pt>
                <c:pt idx="4" formatCode="_(* #,##0.00_);_(* \(#,##0.00\);_(* &quot;-&quot;??_);_(@_)">
                  <c:v>97.96</c:v>
                </c:pt>
                <c:pt idx="5" formatCode="_(* #,##0.00_);_(* \(#,##0.00\);_(* &quot;-&quot;??_);_(@_)">
                  <c:v>106.57</c:v>
                </c:pt>
                <c:pt idx="6" formatCode="_(* #,##0.00_);_(* \(#,##0.00\);_(* &quot;-&quot;??_);_(@_)">
                  <c:v>116.56</c:v>
                </c:pt>
                <c:pt idx="7" formatCode="_(* #,##0.00_);_(* \(#,##0.00\);_(* &quot;-&quot;??_);_(@_)">
                  <c:v>124.49</c:v>
                </c:pt>
                <c:pt idx="8" formatCode="_(* #,##0.00_);_(* \(#,##0.00\);_(* &quot;-&quot;??_);_(@_)">
                  <c:v>118.43</c:v>
                </c:pt>
                <c:pt idx="9" formatCode="_(* #,##0.00_);_(* \(#,##0.00\);_(* &quot;-&quot;??_);_(@_)">
                  <c:v>117.03</c:v>
                </c:pt>
                <c:pt idx="10" formatCode="_(* #,##0.00_);_(* \(#,##0.00\);_(* &quot;-&quot;??_);_(@_)">
                  <c:v>117.86</c:v>
                </c:pt>
                <c:pt idx="11" formatCode="_(* #,##0.00_);_(* \(#,##0.00\);_(* &quot;-&quot;??_);_(@_)">
                  <c:v>111.99</c:v>
                </c:pt>
                <c:pt idx="12" formatCode="_(* #,##0.00_);_(* \(#,##0.00\);_(* &quot;-&quot;??_);_(@_)">
                  <c:v>115.73</c:v>
                </c:pt>
                <c:pt idx="13" formatCode="_(* #,##0.00_);_(* \(#,##0.00\);_(* &quot;-&quot;??_);_(@_)">
                  <c:v>113.12</c:v>
                </c:pt>
                <c:pt idx="14" formatCode="_(* #,##0.00_);_(* \(#,##0.00\);_(* &quot;-&quot;??_);_(@_)">
                  <c:v>113.92</c:v>
                </c:pt>
                <c:pt idx="15" formatCode="_(* #,##0.00_);_(* \(#,##0.00\);_(* &quot;-&quot;??_);_(@_)">
                  <c:v>111.46</c:v>
                </c:pt>
                <c:pt idx="16" formatCode="_(* #,##0.00_);_(* \(#,##0.00\);_(* &quot;-&quot;??_);_(@_)">
                  <c:v>113.81</c:v>
                </c:pt>
                <c:pt idx="17" formatCode="_(* #,##0.00_);_(* \(#,##0.00\);_(* &quot;-&quot;??_);_(@_)">
                  <c:v>121.87</c:v>
                </c:pt>
                <c:pt idx="18" formatCode="_(* #,##0.00_);_(* \(#,##0.00\);_(* &quot;-&quot;??_);_(@_)">
                  <c:v>128</c:v>
                </c:pt>
                <c:pt idx="19" formatCode="_(* #,##0.00_);_(* \(#,##0.00\);_(* &quot;-&quot;??_);_(@_)">
                  <c:v>122.62</c:v>
                </c:pt>
                <c:pt idx="20" formatCode="_(* #,##0.00_);_(* \(#,##0.00\);_(* &quot;-&quot;??_);_(@_)">
                  <c:v>113.08</c:v>
                </c:pt>
                <c:pt idx="21" formatCode="_(* #,##0.00_);_(* \(#,##0.00\);_(* &quot;-&quot;??_);_(@_)">
                  <c:v>98.06</c:v>
                </c:pt>
                <c:pt idx="22" formatCode="_(* #,##0.00_);_(* \(#,##0.00\);_(* &quot;-&quot;??_);_(@_)">
                  <c:v>104.62</c:v>
                </c:pt>
                <c:pt idx="23" formatCode="_(* #,##0.00_);_(* \(#,##0.00\);_(* &quot;-&quot;??_);_(@_)">
                  <c:v>113.76</c:v>
                </c:pt>
                <c:pt idx="24" formatCode="_(* #,##0.00_);_(* \(#,##0.00\);_(* &quot;-&quot;??_);_(@_)">
                  <c:v>114.36</c:v>
                </c:pt>
                <c:pt idx="25" formatCode="_(* #,##0.00_);_(* \(#,##0.00\);_(* &quot;-&quot;??_);_(@_)">
                  <c:v>108.92</c:v>
                </c:pt>
                <c:pt idx="26" formatCode="_(* #,##0.00_);_(* \(#,##0.00\);_(* &quot;-&quot;??_);_(@_)">
                  <c:v>111.05</c:v>
                </c:pt>
                <c:pt idx="27" formatCode="_(* #,##0.00_);_(* \(#,##0.00\);_(* &quot;-&quot;??_);_(@_)">
                  <c:v>114.49</c:v>
                </c:pt>
                <c:pt idx="28" formatCode="_(* #,##0.00_);_(* \(#,##0.00\);_(* &quot;-&quot;??_);_(@_)">
                  <c:v>115.24</c:v>
                </c:pt>
                <c:pt idx="29" formatCode="_(* #,##0.00_);_(* \(#,##0.00\);_(* &quot;-&quot;??_);_(@_)">
                  <c:v>118.81</c:v>
                </c:pt>
                <c:pt idx="30" formatCode="_(* #,##0.00_);_(* \(#,##0.00\);_(* &quot;-&quot;??_);_(@_)">
                  <c:v>112.79</c:v>
                </c:pt>
                <c:pt idx="31" formatCode="_(* #,##0.00_);_(* \(#,##0.00\);_(* &quot;-&quot;??_);_(@_)">
                  <c:v>105.55</c:v>
                </c:pt>
                <c:pt idx="32" formatCode="_(* #,##0.00_);_(* \(#,##0.00\);_(* &quot;-&quot;??_);_(@_)">
                  <c:v>106</c:v>
                </c:pt>
                <c:pt idx="33" formatCode="_(* #,##0.00_);_(* \(#,##0.00\);_(* &quot;-&quot;??_);_(@_)">
                  <c:v>106.06</c:v>
                </c:pt>
                <c:pt idx="34" formatCode="_(* #,##0.00_);_(* \(#,##0.00\);_(* &quot;-&quot;??_);_(@_)">
                  <c:v>109.78</c:v>
                </c:pt>
                <c:pt idx="35" formatCode="_(* #,##0.00_);_(* \(#,##0.00\);_(* &quot;-&quot;??_);_(@_)">
                  <c:v>107.84</c:v>
                </c:pt>
                <c:pt idx="36" formatCode="_(* #,##0.00_);_(* \(#,##0.00\);_(* &quot;-&quot;??_);_(@_)">
                  <c:v>113.59</c:v>
                </c:pt>
                <c:pt idx="37" formatCode="_(* #,##0.00_);_(* \(#,##0.00\);_(* &quot;-&quot;??_);_(@_)">
                  <c:v>112.29</c:v>
                </c:pt>
                <c:pt idx="38" formatCode="_(* #,##0.00_);_(* \(#,##0.00\);_(* &quot;-&quot;??_);_(@_)">
                  <c:v>111.14</c:v>
                </c:pt>
                <c:pt idx="39" formatCode="_(* #,##0.00_);_(* \(#,##0.00\);_(* &quot;-&quot;??_);_(@_)">
                  <c:v>112.75</c:v>
                </c:pt>
                <c:pt idx="40" formatCode="_(* #,##0.00_);_(* \(#,##0.00\);_(* &quot;-&quot;??_);_(@_)">
                  <c:v>110.19</c:v>
                </c:pt>
                <c:pt idx="41" formatCode="_(* #,##0.00_);_(* \(#,##0.00\);_(* &quot;-&quot;??_);_(@_)">
                  <c:v>110.83</c:v>
                </c:pt>
                <c:pt idx="42" formatCode="_(* #,##0.00_);_(* \(#,##0.00\);_(* &quot;-&quot;??_);_(@_)">
                  <c:v>108.84</c:v>
                </c:pt>
                <c:pt idx="43" formatCode="_(* #,##0.00_);_(* \(#,##0.00\);_(* &quot;-&quot;??_);_(@_)">
                  <c:v>110.41</c:v>
                </c:pt>
                <c:pt idx="44" formatCode="_(* #,##0.00_);_(* \(#,##0.00\);_(* &quot;-&quot;??_);_(@_)">
                  <c:v>111.9</c:v>
                </c:pt>
                <c:pt idx="45" formatCode="_(* #,##0.00_);_(* \(#,##0.00\);_(* &quot;-&quot;??_);_(@_)">
                  <c:v>114.6</c:v>
                </c:pt>
                <c:pt idx="46" formatCode="_(* #,##0.00_);_(* \(#,##0.00\);_(* &quot;-&quot;??_);_(@_)">
                  <c:v>109.63</c:v>
                </c:pt>
                <c:pt idx="47" formatCode="_(* #,##0.00_);_(* \(#,##0.00\);_(* &quot;-&quot;??_);_(@_)">
                  <c:v>102.33</c:v>
                </c:pt>
                <c:pt idx="48" formatCode="_(* #,##0.00_);_(* \(#,##0.00\);_(* &quot;-&quot;??_);_(@_)">
                  <c:v>98.27</c:v>
                </c:pt>
                <c:pt idx="49" formatCode="_(* #,##0.00_);_(* \(#,##0.00\);_(* &quot;-&quot;??_);_(@_)">
                  <c:v>83.5</c:v>
                </c:pt>
                <c:pt idx="50" formatCode="_(* #,##0.00_);_(* \(#,##0.00\);_(* &quot;-&quot;??_);_(@_)">
                  <c:v>80.42</c:v>
                </c:pt>
                <c:pt idx="51" formatCode="_(* #,##0.00_);_(* \(#,##0.00\);_(* &quot;-&quot;??_);_(@_)">
                  <c:v>63.28</c:v>
                </c:pt>
                <c:pt idx="52" formatCode="_(* #,##0.00_);_(* \(#,##0.00\);_(* &quot;-&quot;??_);_(@_)">
                  <c:v>48.81</c:v>
                </c:pt>
                <c:pt idx="53" formatCode="_(* #,##0.00_);_(* \(#,##0.00\);_(* &quot;-&quot;??_);_(@_)">
                  <c:v>58.09</c:v>
                </c:pt>
                <c:pt idx="54" formatCode="_(* #,##0.00_);_(* \(#,##0.00\);_(* &quot;-&quot;??_);_(@_)">
                  <c:v>56.69</c:v>
                </c:pt>
                <c:pt idx="55" formatCode="General">
                  <c:v>57.45</c:v>
                </c:pt>
                <c:pt idx="56" formatCode="General">
                  <c:v>65.08</c:v>
                </c:pt>
                <c:pt idx="57" formatCode="General">
                  <c:v>62.06</c:v>
                </c:pt>
                <c:pt idx="58" formatCode="General">
                  <c:v>57.01</c:v>
                </c:pt>
                <c:pt idx="59" formatCode="General">
                  <c:v>47.09</c:v>
                </c:pt>
                <c:pt idx="60" formatCode="General">
                  <c:v>48.08</c:v>
                </c:pt>
                <c:pt idx="61" formatCode="General">
                  <c:v>48.86</c:v>
                </c:pt>
                <c:pt idx="62" formatCode="General">
                  <c:v>44.82</c:v>
                </c:pt>
                <c:pt idx="63" formatCode="General">
                  <c:v>37.799999999999997</c:v>
                </c:pt>
                <c:pt idx="64" formatCode="General">
                  <c:v>30.66</c:v>
                </c:pt>
                <c:pt idx="65" formatCode="General">
                  <c:v>31.7</c:v>
                </c:pt>
                <c:pt idx="66" formatCode="General">
                  <c:v>37.76</c:v>
                </c:pt>
                <c:pt idx="67" formatCode="General">
                  <c:v>41.59</c:v>
                </c:pt>
                <c:pt idx="68" formatCode="General">
                  <c:v>47.01</c:v>
                </c:pt>
                <c:pt idx="69" formatCode="General">
                  <c:v>48.46</c:v>
                </c:pt>
                <c:pt idx="70" formatCode="General">
                  <c:v>45.25</c:v>
                </c:pt>
                <c:pt idx="71" formatCode="General">
                  <c:v>46.15</c:v>
                </c:pt>
                <c:pt idx="72" formatCode="General">
                  <c:v>47.43</c:v>
                </c:pt>
                <c:pt idx="73" formatCode="General">
                  <c:v>50.94</c:v>
                </c:pt>
                <c:pt idx="74" formatCode="General">
                  <c:v>45.25</c:v>
                </c:pt>
                <c:pt idx="75" formatCode="General">
                  <c:v>53.48</c:v>
                </c:pt>
                <c:pt idx="76" formatCode="General">
                  <c:v>55.01</c:v>
                </c:pt>
                <c:pt idx="77" formatCode="General">
                  <c:v>46.39</c:v>
                </c:pt>
                <c:pt idx="78" formatCode="General">
                  <c:v>52.13</c:v>
                </c:pt>
                <c:pt idx="79" formatCode="General">
                  <c:v>52.94</c:v>
                </c:pt>
                <c:pt idx="80" formatCode="General">
                  <c:v>50.57</c:v>
                </c:pt>
                <c:pt idx="81" formatCode="General">
                  <c:v>47.42</c:v>
                </c:pt>
                <c:pt idx="82" formatCode="General">
                  <c:v>49.01</c:v>
                </c:pt>
                <c:pt idx="83" formatCode="General">
                  <c:v>51.64</c:v>
                </c:pt>
              </c:numCache>
            </c:numRef>
          </c:val>
        </c:ser>
        <c:ser>
          <c:idx val="1"/>
          <c:order val="1"/>
          <c:tx>
            <c:strRef>
              <c:f>'Oil price'!$D$2</c:f>
              <c:strCache>
                <c:ptCount val="1"/>
                <c:pt idx="0">
                  <c:v>Budget</c:v>
                </c:pt>
              </c:strCache>
            </c:strRef>
          </c:tx>
          <c:marker>
            <c:symbol val="none"/>
          </c:marker>
          <c:cat>
            <c:numRef>
              <c:f>'Oil price'!$B$1364:$B$1447</c:f>
              <c:numCache>
                <c:formatCode>mmm\-yy</c:formatCode>
                <c:ptCount val="84"/>
                <c:pt idx="0">
                  <c:v>40422</c:v>
                </c:pt>
                <c:pt idx="1">
                  <c:v>40452</c:v>
                </c:pt>
                <c:pt idx="2">
                  <c:v>40483</c:v>
                </c:pt>
                <c:pt idx="3">
                  <c:v>40513</c:v>
                </c:pt>
                <c:pt idx="4">
                  <c:v>40544</c:v>
                </c:pt>
                <c:pt idx="5">
                  <c:v>40575</c:v>
                </c:pt>
                <c:pt idx="6">
                  <c:v>40603</c:v>
                </c:pt>
                <c:pt idx="7">
                  <c:v>40634</c:v>
                </c:pt>
                <c:pt idx="8">
                  <c:v>40664</c:v>
                </c:pt>
                <c:pt idx="9">
                  <c:v>40695</c:v>
                </c:pt>
                <c:pt idx="10">
                  <c:v>40725</c:v>
                </c:pt>
                <c:pt idx="11">
                  <c:v>40756</c:v>
                </c:pt>
                <c:pt idx="12">
                  <c:v>40787</c:v>
                </c:pt>
                <c:pt idx="13">
                  <c:v>40817</c:v>
                </c:pt>
                <c:pt idx="14">
                  <c:v>40848</c:v>
                </c:pt>
                <c:pt idx="15">
                  <c:v>40878</c:v>
                </c:pt>
                <c:pt idx="16">
                  <c:v>40909</c:v>
                </c:pt>
                <c:pt idx="17">
                  <c:v>40940</c:v>
                </c:pt>
                <c:pt idx="18">
                  <c:v>40969</c:v>
                </c:pt>
                <c:pt idx="19">
                  <c:v>41000</c:v>
                </c:pt>
                <c:pt idx="20">
                  <c:v>41030</c:v>
                </c:pt>
                <c:pt idx="21">
                  <c:v>41061</c:v>
                </c:pt>
                <c:pt idx="22">
                  <c:v>41091</c:v>
                </c:pt>
                <c:pt idx="23">
                  <c:v>41122</c:v>
                </c:pt>
                <c:pt idx="24">
                  <c:v>41153</c:v>
                </c:pt>
                <c:pt idx="25">
                  <c:v>41183</c:v>
                </c:pt>
                <c:pt idx="26">
                  <c:v>41214</c:v>
                </c:pt>
                <c:pt idx="27">
                  <c:v>41244</c:v>
                </c:pt>
                <c:pt idx="28">
                  <c:v>41275</c:v>
                </c:pt>
                <c:pt idx="29">
                  <c:v>41306</c:v>
                </c:pt>
                <c:pt idx="30">
                  <c:v>41334</c:v>
                </c:pt>
                <c:pt idx="31">
                  <c:v>41365</c:v>
                </c:pt>
                <c:pt idx="32">
                  <c:v>41395</c:v>
                </c:pt>
                <c:pt idx="33">
                  <c:v>41426</c:v>
                </c:pt>
                <c:pt idx="34">
                  <c:v>41456</c:v>
                </c:pt>
                <c:pt idx="35">
                  <c:v>41487</c:v>
                </c:pt>
                <c:pt idx="36">
                  <c:v>41518</c:v>
                </c:pt>
                <c:pt idx="37">
                  <c:v>41548</c:v>
                </c:pt>
                <c:pt idx="38">
                  <c:v>41579</c:v>
                </c:pt>
                <c:pt idx="39">
                  <c:v>41609</c:v>
                </c:pt>
                <c:pt idx="40">
                  <c:v>41640</c:v>
                </c:pt>
                <c:pt idx="41">
                  <c:v>41671</c:v>
                </c:pt>
                <c:pt idx="42">
                  <c:v>41699</c:v>
                </c:pt>
                <c:pt idx="43">
                  <c:v>41730</c:v>
                </c:pt>
                <c:pt idx="44">
                  <c:v>41760</c:v>
                </c:pt>
                <c:pt idx="45">
                  <c:v>41791</c:v>
                </c:pt>
                <c:pt idx="46">
                  <c:v>41821</c:v>
                </c:pt>
                <c:pt idx="47">
                  <c:v>41852</c:v>
                </c:pt>
                <c:pt idx="48">
                  <c:v>41883</c:v>
                </c:pt>
                <c:pt idx="49">
                  <c:v>41913</c:v>
                </c:pt>
                <c:pt idx="50">
                  <c:v>41944</c:v>
                </c:pt>
                <c:pt idx="51">
                  <c:v>41974</c:v>
                </c:pt>
                <c:pt idx="52">
                  <c:v>42005</c:v>
                </c:pt>
                <c:pt idx="53">
                  <c:v>42036</c:v>
                </c:pt>
                <c:pt idx="54">
                  <c:v>42064</c:v>
                </c:pt>
                <c:pt idx="55">
                  <c:v>42095</c:v>
                </c:pt>
                <c:pt idx="56">
                  <c:v>42125</c:v>
                </c:pt>
                <c:pt idx="57">
                  <c:v>42156</c:v>
                </c:pt>
                <c:pt idx="58">
                  <c:v>42186</c:v>
                </c:pt>
                <c:pt idx="59">
                  <c:v>42217</c:v>
                </c:pt>
                <c:pt idx="60">
                  <c:v>42248</c:v>
                </c:pt>
                <c:pt idx="61">
                  <c:v>42278</c:v>
                </c:pt>
                <c:pt idx="62">
                  <c:v>42309</c:v>
                </c:pt>
                <c:pt idx="63">
                  <c:v>42339</c:v>
                </c:pt>
                <c:pt idx="64">
                  <c:v>42370</c:v>
                </c:pt>
                <c:pt idx="65">
                  <c:v>42401</c:v>
                </c:pt>
                <c:pt idx="66">
                  <c:v>42430</c:v>
                </c:pt>
                <c:pt idx="67">
                  <c:v>42461</c:v>
                </c:pt>
                <c:pt idx="68">
                  <c:v>42491</c:v>
                </c:pt>
                <c:pt idx="69">
                  <c:v>42522</c:v>
                </c:pt>
                <c:pt idx="70">
                  <c:v>42552</c:v>
                </c:pt>
                <c:pt idx="71">
                  <c:v>42583</c:v>
                </c:pt>
                <c:pt idx="72">
                  <c:v>42614</c:v>
                </c:pt>
                <c:pt idx="73">
                  <c:v>42644</c:v>
                </c:pt>
                <c:pt idx="74">
                  <c:v>42675</c:v>
                </c:pt>
                <c:pt idx="75">
                  <c:v>42705</c:v>
                </c:pt>
                <c:pt idx="76">
                  <c:v>42736</c:v>
                </c:pt>
                <c:pt idx="77">
                  <c:v>42767</c:v>
                </c:pt>
                <c:pt idx="78">
                  <c:v>42795</c:v>
                </c:pt>
                <c:pt idx="79">
                  <c:v>42826</c:v>
                </c:pt>
                <c:pt idx="80">
                  <c:v>42856</c:v>
                </c:pt>
                <c:pt idx="81">
                  <c:v>42887</c:v>
                </c:pt>
                <c:pt idx="82">
                  <c:v>42917</c:v>
                </c:pt>
                <c:pt idx="83">
                  <c:v>42948</c:v>
                </c:pt>
              </c:numCache>
            </c:numRef>
          </c:cat>
          <c:val>
            <c:numRef>
              <c:f>'Oil price'!$D$1364:$D$1447</c:f>
              <c:numCache>
                <c:formatCode>_(* #,##0.00_);_(* \(#,##0.00\);_(* "-"??_);_(@_)</c:formatCode>
                <c:ptCount val="84"/>
                <c:pt idx="0">
                  <c:v>67</c:v>
                </c:pt>
                <c:pt idx="1">
                  <c:v>67</c:v>
                </c:pt>
                <c:pt idx="2">
                  <c:v>67</c:v>
                </c:pt>
                <c:pt idx="3">
                  <c:v>67</c:v>
                </c:pt>
                <c:pt idx="4">
                  <c:v>75</c:v>
                </c:pt>
                <c:pt idx="5">
                  <c:v>75</c:v>
                </c:pt>
                <c:pt idx="6">
                  <c:v>75</c:v>
                </c:pt>
                <c:pt idx="7">
                  <c:v>75</c:v>
                </c:pt>
                <c:pt idx="8">
                  <c:v>75</c:v>
                </c:pt>
                <c:pt idx="9">
                  <c:v>75</c:v>
                </c:pt>
                <c:pt idx="10">
                  <c:v>75</c:v>
                </c:pt>
                <c:pt idx="11">
                  <c:v>75</c:v>
                </c:pt>
                <c:pt idx="12">
                  <c:v>75</c:v>
                </c:pt>
                <c:pt idx="13">
                  <c:v>75</c:v>
                </c:pt>
                <c:pt idx="14">
                  <c:v>75</c:v>
                </c:pt>
                <c:pt idx="15">
                  <c:v>75</c:v>
                </c:pt>
                <c:pt idx="16">
                  <c:v>70</c:v>
                </c:pt>
                <c:pt idx="17">
                  <c:v>70</c:v>
                </c:pt>
                <c:pt idx="18">
                  <c:v>70</c:v>
                </c:pt>
                <c:pt idx="19">
                  <c:v>70</c:v>
                </c:pt>
                <c:pt idx="20">
                  <c:v>70</c:v>
                </c:pt>
                <c:pt idx="21">
                  <c:v>70</c:v>
                </c:pt>
                <c:pt idx="22">
                  <c:v>70</c:v>
                </c:pt>
                <c:pt idx="23">
                  <c:v>70</c:v>
                </c:pt>
                <c:pt idx="24">
                  <c:v>70</c:v>
                </c:pt>
                <c:pt idx="25">
                  <c:v>70</c:v>
                </c:pt>
                <c:pt idx="26">
                  <c:v>70</c:v>
                </c:pt>
                <c:pt idx="27">
                  <c:v>70</c:v>
                </c:pt>
                <c:pt idx="28">
                  <c:v>78</c:v>
                </c:pt>
                <c:pt idx="29">
                  <c:v>78</c:v>
                </c:pt>
                <c:pt idx="30">
                  <c:v>78</c:v>
                </c:pt>
                <c:pt idx="31">
                  <c:v>78</c:v>
                </c:pt>
                <c:pt idx="32">
                  <c:v>78</c:v>
                </c:pt>
                <c:pt idx="33">
                  <c:v>78</c:v>
                </c:pt>
                <c:pt idx="34">
                  <c:v>78</c:v>
                </c:pt>
                <c:pt idx="35">
                  <c:v>78</c:v>
                </c:pt>
                <c:pt idx="36">
                  <c:v>78</c:v>
                </c:pt>
                <c:pt idx="37">
                  <c:v>78</c:v>
                </c:pt>
                <c:pt idx="38">
                  <c:v>78</c:v>
                </c:pt>
                <c:pt idx="39">
                  <c:v>78</c:v>
                </c:pt>
                <c:pt idx="40">
                  <c:v>77.5</c:v>
                </c:pt>
                <c:pt idx="41">
                  <c:v>77.5</c:v>
                </c:pt>
                <c:pt idx="42">
                  <c:v>77.5</c:v>
                </c:pt>
                <c:pt idx="43">
                  <c:v>77.5</c:v>
                </c:pt>
                <c:pt idx="44">
                  <c:v>77.5</c:v>
                </c:pt>
                <c:pt idx="45">
                  <c:v>77.5</c:v>
                </c:pt>
                <c:pt idx="46">
                  <c:v>77.5</c:v>
                </c:pt>
                <c:pt idx="47">
                  <c:v>77.5</c:v>
                </c:pt>
                <c:pt idx="48">
                  <c:v>77.5</c:v>
                </c:pt>
                <c:pt idx="49">
                  <c:v>77.5</c:v>
                </c:pt>
                <c:pt idx="50">
                  <c:v>77.5</c:v>
                </c:pt>
                <c:pt idx="51">
                  <c:v>77.5</c:v>
                </c:pt>
                <c:pt idx="52">
                  <c:v>53</c:v>
                </c:pt>
                <c:pt idx="53">
                  <c:v>53</c:v>
                </c:pt>
                <c:pt idx="54">
                  <c:v>53</c:v>
                </c:pt>
                <c:pt idx="55">
                  <c:v>53</c:v>
                </c:pt>
                <c:pt idx="56">
                  <c:v>53</c:v>
                </c:pt>
                <c:pt idx="57">
                  <c:v>53</c:v>
                </c:pt>
                <c:pt idx="58">
                  <c:v>53</c:v>
                </c:pt>
                <c:pt idx="59">
                  <c:v>53</c:v>
                </c:pt>
                <c:pt idx="60">
                  <c:v>53</c:v>
                </c:pt>
                <c:pt idx="61">
                  <c:v>53</c:v>
                </c:pt>
                <c:pt idx="62">
                  <c:v>53</c:v>
                </c:pt>
                <c:pt idx="63">
                  <c:v>53</c:v>
                </c:pt>
                <c:pt idx="64">
                  <c:v>38</c:v>
                </c:pt>
                <c:pt idx="65">
                  <c:v>38</c:v>
                </c:pt>
                <c:pt idx="66">
                  <c:v>38</c:v>
                </c:pt>
                <c:pt idx="67">
                  <c:v>38</c:v>
                </c:pt>
                <c:pt idx="68">
                  <c:v>38</c:v>
                </c:pt>
                <c:pt idx="69">
                  <c:v>38</c:v>
                </c:pt>
                <c:pt idx="70">
                  <c:v>38</c:v>
                </c:pt>
                <c:pt idx="71">
                  <c:v>38</c:v>
                </c:pt>
                <c:pt idx="72">
                  <c:v>38</c:v>
                </c:pt>
                <c:pt idx="73">
                  <c:v>38</c:v>
                </c:pt>
                <c:pt idx="74">
                  <c:v>38</c:v>
                </c:pt>
                <c:pt idx="75">
                  <c:v>38</c:v>
                </c:pt>
                <c:pt idx="76">
                  <c:v>42.5</c:v>
                </c:pt>
                <c:pt idx="77">
                  <c:v>42.5</c:v>
                </c:pt>
                <c:pt idx="78">
                  <c:v>42.5</c:v>
                </c:pt>
                <c:pt idx="79">
                  <c:v>42.5</c:v>
                </c:pt>
                <c:pt idx="80">
                  <c:v>42.5</c:v>
                </c:pt>
                <c:pt idx="81">
                  <c:v>42.5</c:v>
                </c:pt>
                <c:pt idx="82">
                  <c:v>42.5</c:v>
                </c:pt>
                <c:pt idx="83">
                  <c:v>42.5</c:v>
                </c:pt>
              </c:numCache>
            </c:numRef>
          </c:val>
        </c:ser>
        <c:marker val="1"/>
        <c:axId val="136750592"/>
        <c:axId val="136778112"/>
      </c:lineChart>
      <c:dateAx>
        <c:axId val="136750592"/>
        <c:scaling>
          <c:orientation val="minMax"/>
        </c:scaling>
        <c:axPos val="b"/>
        <c:numFmt formatCode="mmm\-yy" sourceLinked="0"/>
        <c:tickLblPos val="nextTo"/>
        <c:txPr>
          <a:bodyPr rot="5400000" vert="horz"/>
          <a:lstStyle/>
          <a:p>
            <a:pPr>
              <a:defRPr sz="1000" b="0" i="0" u="none" strike="noStrike" baseline="0">
                <a:solidFill>
                  <a:srgbClr val="FFFFFF"/>
                </a:solidFill>
                <a:latin typeface="Calibri"/>
                <a:ea typeface="Calibri"/>
                <a:cs typeface="Calibri"/>
              </a:defRPr>
            </a:pPr>
            <a:endParaRPr lang="en-US"/>
          </a:p>
        </c:txPr>
        <c:crossAx val="136778112"/>
        <c:crosses val="autoZero"/>
        <c:auto val="1"/>
        <c:lblOffset val="100"/>
        <c:baseTimeUnit val="months"/>
      </c:dateAx>
      <c:valAx>
        <c:axId val="136778112"/>
        <c:scaling>
          <c:orientation val="minMax"/>
          <c:min val="20"/>
        </c:scaling>
        <c:axPos val="l"/>
        <c:majorGridlines/>
        <c:numFmt formatCode="0" sourceLinked="0"/>
        <c:tickLblPos val="nextTo"/>
        <c:txPr>
          <a:bodyPr rot="0" vert="horz"/>
          <a:lstStyle/>
          <a:p>
            <a:pPr>
              <a:defRPr sz="1000" b="0" i="0" u="none" strike="noStrike" baseline="0">
                <a:solidFill>
                  <a:srgbClr val="FFFFFF"/>
                </a:solidFill>
                <a:latin typeface="Calibri"/>
                <a:ea typeface="Calibri"/>
                <a:cs typeface="Calibri"/>
              </a:defRPr>
            </a:pPr>
            <a:endParaRPr lang="en-US"/>
          </a:p>
        </c:txPr>
        <c:crossAx val="136750592"/>
        <c:crosses val="autoZero"/>
        <c:crossBetween val="between"/>
      </c:valAx>
    </c:plotArea>
    <c:legend>
      <c:legendPos val="b"/>
      <c:layout>
        <c:manualLayout>
          <c:xMode val="edge"/>
          <c:yMode val="edge"/>
          <c:x val="0.38031413858502588"/>
          <c:y val="0.89011296664839967"/>
          <c:w val="0.28859130863675603"/>
          <c:h val="8.4249468816397971E-2"/>
        </c:manualLayout>
      </c:layout>
      <c:txPr>
        <a:bodyPr/>
        <a:lstStyle/>
        <a:p>
          <a:pPr>
            <a:defRPr sz="920" b="0" i="0" u="none" strike="noStrike" baseline="0">
              <a:solidFill>
                <a:srgbClr val="FFFFFF"/>
              </a:solidFill>
              <a:latin typeface="Calibri"/>
              <a:ea typeface="Calibri"/>
              <a:cs typeface="Calibri"/>
            </a:defRPr>
          </a:pPr>
          <a:endParaRPr lang="en-US"/>
        </a:p>
      </c:txPr>
    </c:legend>
    <c:plotVisOnly val="1"/>
    <c:dispBlanksAs val="gap"/>
  </c:chart>
  <c:txPr>
    <a:bodyPr/>
    <a:lstStyle/>
    <a:p>
      <a:pPr>
        <a:defRPr sz="1000" b="0" i="0" u="none" strike="noStrike" baseline="0">
          <a:solidFill>
            <a:srgbClr val="FFFFFF"/>
          </a:solidFill>
          <a:latin typeface="Calibri"/>
          <a:ea typeface="Calibri"/>
          <a:cs typeface="Calibri"/>
        </a:defRPr>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200"/>
            </a:pPr>
            <a:r>
              <a:rPr lang="en-US" sz="1200"/>
              <a:t>Budget 2018: Oil vs</a:t>
            </a:r>
            <a:r>
              <a:rPr lang="en-US" sz="1200" baseline="0"/>
              <a:t> Non-oil </a:t>
            </a:r>
            <a:r>
              <a:rPr lang="en-US" sz="1200"/>
              <a:t>Revenue Nexus</a:t>
            </a:r>
          </a:p>
        </c:rich>
      </c:tx>
      <c:layout/>
      <c:overlay val="1"/>
    </c:title>
    <c:view3D>
      <c:rotX val="30"/>
      <c:perspective val="30"/>
    </c:view3D>
    <c:plotArea>
      <c:layout>
        <c:manualLayout>
          <c:layoutTarget val="inner"/>
          <c:xMode val="edge"/>
          <c:yMode val="edge"/>
          <c:x val="5.5555555555555483E-2"/>
          <c:y val="0.14814814814814833"/>
          <c:w val="0.70458144344860163"/>
          <c:h val="0.80092592592592549"/>
        </c:manualLayout>
      </c:layout>
      <c:pie3DChart>
        <c:varyColors val="1"/>
        <c:ser>
          <c:idx val="0"/>
          <c:order val="0"/>
          <c:explosion val="1"/>
          <c:dLbls>
            <c:txPr>
              <a:bodyPr/>
              <a:lstStyle/>
              <a:p>
                <a:pPr>
                  <a:defRPr sz="1400" b="1"/>
                </a:pPr>
                <a:endParaRPr lang="en-US"/>
              </a:p>
            </c:txPr>
            <c:dLblPos val="inEnd"/>
            <c:showVal val="1"/>
            <c:showLeaderLines val="1"/>
          </c:dLbls>
          <c:cat>
            <c:strRef>
              <c:f>Sheet1!$A$22:$A$23</c:f>
              <c:strCache>
                <c:ptCount val="2"/>
                <c:pt idx="0">
                  <c:v>Oil</c:v>
                </c:pt>
                <c:pt idx="1">
                  <c:v>Non-oil</c:v>
                </c:pt>
              </c:strCache>
            </c:strRef>
          </c:cat>
          <c:val>
            <c:numRef>
              <c:f>Sheet1!$B$22:$B$23</c:f>
              <c:numCache>
                <c:formatCode>0.0%</c:formatCode>
                <c:ptCount val="2"/>
                <c:pt idx="0">
                  <c:v>0.36913767019667171</c:v>
                </c:pt>
                <c:pt idx="1">
                  <c:v>0.63086232980332835</c:v>
                </c:pt>
              </c:numCache>
            </c:numRef>
          </c:val>
        </c:ser>
        <c:dLbls>
          <c:showVal val="1"/>
        </c:dLbls>
      </c:pie3DChart>
    </c:plotArea>
    <c:legend>
      <c:legendPos val="r"/>
      <c:layout>
        <c:manualLayout>
          <c:xMode val="edge"/>
          <c:yMode val="edge"/>
          <c:x val="0.77915598785445961"/>
          <c:y val="0.79838385066731521"/>
          <c:w val="0.18879856929648506"/>
          <c:h val="0.14120329553400426"/>
        </c:manualLayout>
      </c:layout>
      <c:txPr>
        <a:bodyPr/>
        <a:lstStyle/>
        <a:p>
          <a:pPr>
            <a:defRPr sz="1050" b="1"/>
          </a:pPr>
          <a:endParaRPr lang="en-US"/>
        </a:p>
      </c:txPr>
    </c:legend>
    <c:plotVisOnly val="1"/>
  </c:chart>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a:latin typeface="Trebuchet MS" pitchFamily="34" charset="0"/>
              </a:defRPr>
            </a:pPr>
            <a:r>
              <a:rPr lang="en-US" sz="1400" dirty="0">
                <a:latin typeface="Trebuchet MS" pitchFamily="34" charset="0"/>
              </a:rPr>
              <a:t>Budget 2018: </a:t>
            </a:r>
            <a:r>
              <a:rPr lang="en-US" sz="1400" dirty="0" smtClean="0">
                <a:latin typeface="Trebuchet MS" pitchFamily="34" charset="0"/>
              </a:rPr>
              <a:t>Proposed Expenditure</a:t>
            </a:r>
            <a:endParaRPr lang="en-US" sz="1400" dirty="0">
              <a:latin typeface="Trebuchet MS" pitchFamily="34" charset="0"/>
            </a:endParaRPr>
          </a:p>
        </c:rich>
      </c:tx>
      <c:layout>
        <c:manualLayout>
          <c:xMode val="edge"/>
          <c:yMode val="edge"/>
          <c:x val="0.18186817373634748"/>
          <c:y val="0"/>
        </c:manualLayout>
      </c:layout>
      <c:overlay val="1"/>
    </c:title>
    <c:view3D>
      <c:rotX val="30"/>
      <c:perspective val="30"/>
    </c:view3D>
    <c:plotArea>
      <c:layout>
        <c:manualLayout>
          <c:layoutTarget val="inner"/>
          <c:xMode val="edge"/>
          <c:yMode val="edge"/>
          <c:x val="0.12022701109729705"/>
          <c:y val="0.1111111111111111"/>
          <c:w val="0.7634049362250771"/>
          <c:h val="0.81481481481481477"/>
        </c:manualLayout>
      </c:layout>
      <c:pie3DChart>
        <c:varyColors val="1"/>
        <c:ser>
          <c:idx val="0"/>
          <c:order val="0"/>
          <c:explosion val="15"/>
          <c:dLbls>
            <c:txPr>
              <a:bodyPr/>
              <a:lstStyle/>
              <a:p>
                <a:pPr>
                  <a:defRPr sz="1400" b="1"/>
                </a:pPr>
                <a:endParaRPr lang="en-US"/>
              </a:p>
            </c:txPr>
            <c:dLblPos val="inEnd"/>
            <c:showLegendKey val="1"/>
            <c:showVal val="1"/>
            <c:showLeaderLines val="1"/>
          </c:dLbls>
          <c:cat>
            <c:strRef>
              <c:f>Sheet1!$A$43:$A$47</c:f>
              <c:strCache>
                <c:ptCount val="5"/>
                <c:pt idx="0">
                  <c:v>Recurrent</c:v>
                </c:pt>
                <c:pt idx="1">
                  <c:v>Capital</c:v>
                </c:pt>
                <c:pt idx="2">
                  <c:v>Statutory Transfers</c:v>
                </c:pt>
                <c:pt idx="3">
                  <c:v>Debt Servicing</c:v>
                </c:pt>
                <c:pt idx="4">
                  <c:v>Sinking Fund</c:v>
                </c:pt>
              </c:strCache>
            </c:strRef>
          </c:cat>
          <c:val>
            <c:numRef>
              <c:f>Sheet1!$B$43:$B$47</c:f>
              <c:numCache>
                <c:formatCode>0.0%</c:formatCode>
                <c:ptCount val="5"/>
                <c:pt idx="0">
                  <c:v>0.40571295866233159</c:v>
                </c:pt>
                <c:pt idx="1">
                  <c:v>0.28193218764514621</c:v>
                </c:pt>
                <c:pt idx="2">
                  <c:v>5.2949372967951686E-2</c:v>
                </c:pt>
                <c:pt idx="3">
                  <c:v>0.23385973060845325</c:v>
                </c:pt>
                <c:pt idx="4">
                  <c:v>2.5545750116117042E-2</c:v>
                </c:pt>
              </c:numCache>
            </c:numRef>
          </c:val>
        </c:ser>
        <c:dLbls>
          <c:showVal val="1"/>
        </c:dLbls>
      </c:pie3DChart>
    </c:plotArea>
    <c:legend>
      <c:legendPos val="r"/>
      <c:layout>
        <c:manualLayout>
          <c:xMode val="edge"/>
          <c:yMode val="edge"/>
          <c:x val="3.7325922494982254E-2"/>
          <c:y val="0.86015991244337764"/>
          <c:w val="0.93062863465596235"/>
          <c:h val="0.12061127494198369"/>
        </c:manualLayout>
      </c:layout>
      <c:txPr>
        <a:bodyPr/>
        <a:lstStyle/>
        <a:p>
          <a:pPr>
            <a:defRPr sz="1000" b="1">
              <a:latin typeface="Trebuchet MS" pitchFamily="34" charset="0"/>
            </a:defRPr>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7"/>
  <c:chart>
    <c:title>
      <c:tx>
        <c:rich>
          <a:bodyPr/>
          <a:lstStyle/>
          <a:p>
            <a:pPr>
              <a:defRPr>
                <a:latin typeface="Trebuchet MS" pitchFamily="34" charset="0"/>
              </a:defRPr>
            </a:pPr>
            <a:r>
              <a:rPr lang="en-US">
                <a:latin typeface="Trebuchet MS" pitchFamily="34" charset="0"/>
              </a:rPr>
              <a:t>Nigeria: Real GDP Growth Rate (%), Q1 2013 - Q3 2017</a:t>
            </a:r>
          </a:p>
        </c:rich>
      </c:tx>
      <c:layout/>
    </c:title>
    <c:plotArea>
      <c:layout/>
      <c:lineChart>
        <c:grouping val="standard"/>
        <c:ser>
          <c:idx val="0"/>
          <c:order val="0"/>
          <c:tx>
            <c:strRef>
              <c:f>'GDP Quarterly'!$B$3</c:f>
              <c:strCache>
                <c:ptCount val="1"/>
                <c:pt idx="0">
                  <c:v>Rate (%)</c:v>
                </c:pt>
              </c:strCache>
            </c:strRef>
          </c:tx>
          <c:trendline>
            <c:trendlineType val="linear"/>
            <c:forward val="2"/>
          </c:trendline>
          <c:cat>
            <c:strRef>
              <c:f>'GDP Quarterly'!$A$4:$A$22</c:f>
              <c:strCache>
                <c:ptCount val="19"/>
                <c:pt idx="0">
                  <c:v>Q1'13</c:v>
                </c:pt>
                <c:pt idx="1">
                  <c:v>Q2'13</c:v>
                </c:pt>
                <c:pt idx="2">
                  <c:v>Q3'13</c:v>
                </c:pt>
                <c:pt idx="3">
                  <c:v>Q4'13</c:v>
                </c:pt>
                <c:pt idx="4">
                  <c:v>Q1'14</c:v>
                </c:pt>
                <c:pt idx="5">
                  <c:v>Q2'14</c:v>
                </c:pt>
                <c:pt idx="6">
                  <c:v>Q3'14</c:v>
                </c:pt>
                <c:pt idx="7">
                  <c:v>Q4'14</c:v>
                </c:pt>
                <c:pt idx="8">
                  <c:v>Q1'15</c:v>
                </c:pt>
                <c:pt idx="9">
                  <c:v>Q2'15</c:v>
                </c:pt>
                <c:pt idx="10">
                  <c:v>Q3'15</c:v>
                </c:pt>
                <c:pt idx="11">
                  <c:v>Q4'15</c:v>
                </c:pt>
                <c:pt idx="12">
                  <c:v>Q1'16</c:v>
                </c:pt>
                <c:pt idx="13">
                  <c:v>Q2'16</c:v>
                </c:pt>
                <c:pt idx="14">
                  <c:v>Q3'16</c:v>
                </c:pt>
                <c:pt idx="15">
                  <c:v>Q4'16</c:v>
                </c:pt>
                <c:pt idx="16">
                  <c:v>Q1'17</c:v>
                </c:pt>
                <c:pt idx="17">
                  <c:v>Q2'17</c:v>
                </c:pt>
                <c:pt idx="18">
                  <c:v>Q3'17</c:v>
                </c:pt>
              </c:strCache>
            </c:strRef>
          </c:cat>
          <c:val>
            <c:numRef>
              <c:f>'GDP Quarterly'!$B$4:$B$22</c:f>
              <c:numCache>
                <c:formatCode>_(* #,##0.00_);_(* \(#,##0.00\);_(* "-"??_);_(@_)</c:formatCode>
                <c:ptCount val="19"/>
                <c:pt idx="0">
                  <c:v>4.45</c:v>
                </c:pt>
                <c:pt idx="1">
                  <c:v>5.4</c:v>
                </c:pt>
                <c:pt idx="2">
                  <c:v>5.17</c:v>
                </c:pt>
                <c:pt idx="3">
                  <c:v>6.7700000000000014</c:v>
                </c:pt>
                <c:pt idx="4">
                  <c:v>6.21</c:v>
                </c:pt>
                <c:pt idx="5">
                  <c:v>6.54</c:v>
                </c:pt>
                <c:pt idx="6">
                  <c:v>6.23</c:v>
                </c:pt>
                <c:pt idx="7">
                  <c:v>5.94</c:v>
                </c:pt>
                <c:pt idx="8">
                  <c:v>3.96</c:v>
                </c:pt>
                <c:pt idx="9">
                  <c:v>2.3499999999999988</c:v>
                </c:pt>
                <c:pt idx="10">
                  <c:v>2.84</c:v>
                </c:pt>
                <c:pt idx="11">
                  <c:v>2.11</c:v>
                </c:pt>
                <c:pt idx="12">
                  <c:v>-6.7000000000000004E-2</c:v>
                </c:pt>
                <c:pt idx="13">
                  <c:v>-1.49</c:v>
                </c:pt>
                <c:pt idx="14">
                  <c:v>-2.34</c:v>
                </c:pt>
                <c:pt idx="15">
                  <c:v>-1.73</c:v>
                </c:pt>
                <c:pt idx="16">
                  <c:v>-0.91</c:v>
                </c:pt>
                <c:pt idx="17">
                  <c:v>0.72000000000000053</c:v>
                </c:pt>
                <c:pt idx="18">
                  <c:v>1.4</c:v>
                </c:pt>
              </c:numCache>
            </c:numRef>
          </c:val>
        </c:ser>
        <c:marker val="1"/>
        <c:axId val="137531392"/>
        <c:axId val="137532928"/>
      </c:lineChart>
      <c:catAx>
        <c:axId val="137531392"/>
        <c:scaling>
          <c:orientation val="minMax"/>
        </c:scaling>
        <c:axPos val="b"/>
        <c:numFmt formatCode="General" sourceLinked="1"/>
        <c:tickLblPos val="nextTo"/>
        <c:txPr>
          <a:bodyPr rot="0" vert="horz"/>
          <a:lstStyle/>
          <a:p>
            <a:pPr>
              <a:defRPr/>
            </a:pPr>
            <a:endParaRPr lang="en-US"/>
          </a:p>
        </c:txPr>
        <c:crossAx val="137532928"/>
        <c:crosses val="autoZero"/>
        <c:auto val="1"/>
        <c:lblAlgn val="ctr"/>
        <c:lblOffset val="100"/>
      </c:catAx>
      <c:valAx>
        <c:axId val="137532928"/>
        <c:scaling>
          <c:orientation val="minMax"/>
        </c:scaling>
        <c:axPos val="l"/>
        <c:majorGridlines/>
        <c:numFmt formatCode="_(* #,##0.00_);_(* \(#,##0.00\);_(* &quot;-&quot;??_);_(@_)" sourceLinked="1"/>
        <c:tickLblPos val="nextTo"/>
        <c:txPr>
          <a:bodyPr rot="0" vert="horz"/>
          <a:lstStyle/>
          <a:p>
            <a:pPr>
              <a:defRPr/>
            </a:pPr>
            <a:endParaRPr lang="en-US"/>
          </a:p>
        </c:txPr>
        <c:crossAx val="137531392"/>
        <c:crosses val="autoZero"/>
        <c:crossBetween val="between"/>
      </c:valAx>
    </c:plotArea>
    <c:plotVisOnly val="1"/>
    <c:dispBlanksAs val="gap"/>
  </c:chart>
  <c:txPr>
    <a:bodyPr/>
    <a:lstStyle/>
    <a:p>
      <a:pPr>
        <a:defRPr sz="10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0"/>
  <c:chart>
    <c:title>
      <c:tx>
        <c:rich>
          <a:bodyPr/>
          <a:lstStyle/>
          <a:p>
            <a:pPr>
              <a:defRPr lang="en-GB" sz="1500"/>
            </a:pPr>
            <a:r>
              <a:rPr lang="en-US" sz="1500"/>
              <a:t> NIGERIA: GDP Q3 2017</a:t>
            </a:r>
          </a:p>
        </c:rich>
      </c:tx>
      <c:layout>
        <c:manualLayout>
          <c:xMode val="edge"/>
          <c:yMode val="edge"/>
          <c:x val="0.693702929990894"/>
          <c:y val="2.6326247675445204E-2"/>
        </c:manualLayout>
      </c:layout>
    </c:title>
    <c:view3D>
      <c:rotX val="30"/>
      <c:perspective val="30"/>
    </c:view3D>
    <c:plotArea>
      <c:layout/>
      <c:pie3DChart>
        <c:varyColors val="1"/>
        <c:ser>
          <c:idx val="0"/>
          <c:order val="0"/>
          <c:tx>
            <c:strRef>
              <c:f>'RGDP Q2'!$D$1:$D$2</c:f>
              <c:strCache>
                <c:ptCount val="1"/>
                <c:pt idx="0">
                  <c:v>NIGERIA: GDP Q2 2016 NIGERIA: GDP Q2 2016</c:v>
                </c:pt>
              </c:strCache>
            </c:strRef>
          </c:tx>
          <c:explosion val="25"/>
          <c:dLbls>
            <c:numFmt formatCode="0.00%" sourceLinked="0"/>
            <c:txPr>
              <a:bodyPr/>
              <a:lstStyle/>
              <a:p>
                <a:pPr>
                  <a:defRPr lang="en-GB" sz="1000" b="1"/>
                </a:pPr>
                <a:endParaRPr lang="en-US"/>
              </a:p>
            </c:txPr>
            <c:showCatName val="1"/>
            <c:showPercent val="1"/>
            <c:separator> </c:separator>
            <c:showLeaderLines val="1"/>
          </c:dLbls>
          <c:cat>
            <c:strRef>
              <c:f>'RGDP Q2'!$C$3:$C$21</c:f>
              <c:strCache>
                <c:ptCount val="19"/>
                <c:pt idx="0">
                  <c:v>Agriculture</c:v>
                </c:pt>
                <c:pt idx="1">
                  <c:v>Mining &amp; Quarrying</c:v>
                </c:pt>
                <c:pt idx="2">
                  <c:v>Manufacturing</c:v>
                </c:pt>
                <c:pt idx="3">
                  <c:v>Electricity &amp; Air Con Supply</c:v>
                </c:pt>
                <c:pt idx="4">
                  <c:v>Water supply</c:v>
                </c:pt>
                <c:pt idx="5">
                  <c:v>Construction</c:v>
                </c:pt>
                <c:pt idx="6">
                  <c:v>Trade</c:v>
                </c:pt>
                <c:pt idx="7">
                  <c:v>Accomodation &amp; Food Services</c:v>
                </c:pt>
                <c:pt idx="8">
                  <c:v>Transportation &amp;Storage</c:v>
                </c:pt>
                <c:pt idx="9">
                  <c:v>ICT</c:v>
                </c:pt>
                <c:pt idx="10">
                  <c:v>Entertainment</c:v>
                </c:pt>
                <c:pt idx="11">
                  <c:v>Financial &amp; Insurance</c:v>
                </c:pt>
                <c:pt idx="12">
                  <c:v>Real Estate</c:v>
                </c:pt>
                <c:pt idx="13">
                  <c:v>Professional Services</c:v>
                </c:pt>
                <c:pt idx="14">
                  <c:v>Admin &amp; Support Services</c:v>
                </c:pt>
                <c:pt idx="15">
                  <c:v>Public Admin</c:v>
                </c:pt>
                <c:pt idx="16">
                  <c:v>Education</c:v>
                </c:pt>
                <c:pt idx="17">
                  <c:v>Human Health &amp; Social Services</c:v>
                </c:pt>
                <c:pt idx="18">
                  <c:v>Others</c:v>
                </c:pt>
              </c:strCache>
            </c:strRef>
          </c:cat>
          <c:val>
            <c:numRef>
              <c:f>'RGDP Q2'!$I$3:$I$21</c:f>
              <c:numCache>
                <c:formatCode>General</c:formatCode>
                <c:ptCount val="19"/>
                <c:pt idx="0">
                  <c:v>29.150000000000031</c:v>
                </c:pt>
                <c:pt idx="1">
                  <c:v>10.19</c:v>
                </c:pt>
                <c:pt idx="2">
                  <c:v>8.8100000000000023</c:v>
                </c:pt>
                <c:pt idx="3">
                  <c:v>0.36000000000000032</c:v>
                </c:pt>
                <c:pt idx="4">
                  <c:v>0.16</c:v>
                </c:pt>
                <c:pt idx="5">
                  <c:v>3.04</c:v>
                </c:pt>
                <c:pt idx="6">
                  <c:v>15.9</c:v>
                </c:pt>
                <c:pt idx="7">
                  <c:v>0.86000000000000065</c:v>
                </c:pt>
                <c:pt idx="8">
                  <c:v>1.1200000000000001</c:v>
                </c:pt>
                <c:pt idx="9">
                  <c:v>9.5500000000000007</c:v>
                </c:pt>
                <c:pt idx="10">
                  <c:v>0.18000000000000024</c:v>
                </c:pt>
                <c:pt idx="11">
                  <c:v>2.69</c:v>
                </c:pt>
                <c:pt idx="12">
                  <c:v>6.79</c:v>
                </c:pt>
                <c:pt idx="13">
                  <c:v>3.74</c:v>
                </c:pt>
                <c:pt idx="14">
                  <c:v>2.0000000000000011E-2</c:v>
                </c:pt>
                <c:pt idx="15">
                  <c:v>2.0699999999999998</c:v>
                </c:pt>
                <c:pt idx="16">
                  <c:v>2.1800000000000002</c:v>
                </c:pt>
                <c:pt idx="17">
                  <c:v>0.66000000000000181</c:v>
                </c:pt>
                <c:pt idx="18">
                  <c:v>2.52</c:v>
                </c:pt>
              </c:numCache>
            </c:numRef>
          </c:val>
        </c:ser>
        <c:dLbls>
          <c:showCatName val="1"/>
          <c:showPercent val="1"/>
        </c:dLbls>
      </c:pie3DChart>
    </c:plotArea>
    <c:plotVisOnly val="1"/>
    <c:dispBlanksAs val="zero"/>
  </c:chart>
  <c:spPr>
    <a:solidFill>
      <a:schemeClr val="accent1">
        <a:lumMod val="20000"/>
        <a:lumOff val="80000"/>
      </a:schemeClr>
    </a:solidFill>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400">
                <a:latin typeface="Trebuchet MS" pitchFamily="34" charset="0"/>
              </a:defRPr>
            </a:pPr>
            <a:r>
              <a:rPr lang="en-US" sz="1400" dirty="0">
                <a:latin typeface="Trebuchet MS" pitchFamily="34" charset="0"/>
              </a:rPr>
              <a:t>Nigeria: Exports vs </a:t>
            </a:r>
            <a:r>
              <a:rPr lang="en-US" sz="1400" dirty="0" smtClean="0">
                <a:latin typeface="Trebuchet MS" pitchFamily="34" charset="0"/>
              </a:rPr>
              <a:t>Imports, 2013-June 2017</a:t>
            </a:r>
            <a:endParaRPr lang="en-US" sz="1400" dirty="0">
              <a:latin typeface="Trebuchet MS" pitchFamily="34" charset="0"/>
            </a:endParaRPr>
          </a:p>
        </c:rich>
      </c:tx>
      <c:layout>
        <c:manualLayout>
          <c:xMode val="edge"/>
          <c:yMode val="edge"/>
          <c:x val="0.19171916010498691"/>
          <c:y val="2.1296296296296278E-2"/>
        </c:manualLayout>
      </c:layout>
      <c:overlay val="1"/>
    </c:title>
    <c:plotArea>
      <c:layout>
        <c:manualLayout>
          <c:layoutTarget val="inner"/>
          <c:xMode val="edge"/>
          <c:yMode val="edge"/>
          <c:x val="0.23501640419947681"/>
          <c:y val="0.13473388743073791"/>
          <c:w val="0.70580293088363955"/>
          <c:h val="0.63755030621172371"/>
        </c:manualLayout>
      </c:layout>
      <c:lineChart>
        <c:grouping val="standard"/>
        <c:ser>
          <c:idx val="0"/>
          <c:order val="0"/>
          <c:cat>
            <c:strRef>
              <c:f>Sheet1!$A$5:$A$22</c:f>
              <c:strCache>
                <c:ptCount val="18"/>
                <c:pt idx="0">
                  <c:v>Q1 2013</c:v>
                </c:pt>
                <c:pt idx="1">
                  <c:v>Q2 2013</c:v>
                </c:pt>
                <c:pt idx="2">
                  <c:v>Q3 2013</c:v>
                </c:pt>
                <c:pt idx="3">
                  <c:v>Q4 2013</c:v>
                </c:pt>
                <c:pt idx="4">
                  <c:v>Q1 2014</c:v>
                </c:pt>
                <c:pt idx="5">
                  <c:v>Q2 2014</c:v>
                </c:pt>
                <c:pt idx="6">
                  <c:v>Q3 2014</c:v>
                </c:pt>
                <c:pt idx="7">
                  <c:v>Q4 2014</c:v>
                </c:pt>
                <c:pt idx="8">
                  <c:v>Q1 2015</c:v>
                </c:pt>
                <c:pt idx="9">
                  <c:v>Q2 2015</c:v>
                </c:pt>
                <c:pt idx="10">
                  <c:v>Q3 2015</c:v>
                </c:pt>
                <c:pt idx="11">
                  <c:v>Q4 2015</c:v>
                </c:pt>
                <c:pt idx="12">
                  <c:v>Q1 2016</c:v>
                </c:pt>
                <c:pt idx="13">
                  <c:v>Q2 2016</c:v>
                </c:pt>
                <c:pt idx="14">
                  <c:v>Q3 2016</c:v>
                </c:pt>
                <c:pt idx="15">
                  <c:v>Q4 2016</c:v>
                </c:pt>
                <c:pt idx="16">
                  <c:v>Q1 2017</c:v>
                </c:pt>
                <c:pt idx="17">
                  <c:v>Q2 2017</c:v>
                </c:pt>
              </c:strCache>
            </c:strRef>
          </c:cat>
          <c:val>
            <c:numRef>
              <c:f>Sheet1!$B$5:$B$22</c:f>
              <c:numCache>
                <c:formatCode>_(* #,##0.0_);_(* \(#,##0.0\);_(* "-"??_);_(@_)</c:formatCode>
                <c:ptCount val="18"/>
                <c:pt idx="0">
                  <c:v>1646744.1</c:v>
                </c:pt>
                <c:pt idx="1">
                  <c:v>1598237.9</c:v>
                </c:pt>
                <c:pt idx="2">
                  <c:v>2084769.6</c:v>
                </c:pt>
                <c:pt idx="3">
                  <c:v>1686063.1</c:v>
                </c:pt>
                <c:pt idx="4">
                  <c:v>1545444.6</c:v>
                </c:pt>
                <c:pt idx="5">
                  <c:v>1977237.8</c:v>
                </c:pt>
                <c:pt idx="6">
                  <c:v>1820655.9</c:v>
                </c:pt>
                <c:pt idx="7">
                  <c:v>2031032.2</c:v>
                </c:pt>
                <c:pt idx="8">
                  <c:v>1727677.7</c:v>
                </c:pt>
                <c:pt idx="9">
                  <c:v>1705675.8</c:v>
                </c:pt>
                <c:pt idx="10">
                  <c:v>1688226.9</c:v>
                </c:pt>
                <c:pt idx="11">
                  <c:v>1576385.5</c:v>
                </c:pt>
                <c:pt idx="12">
                  <c:v>1671381.4</c:v>
                </c:pt>
                <c:pt idx="13">
                  <c:v>2272310.5</c:v>
                </c:pt>
                <c:pt idx="14">
                  <c:v>2413001.7000000002</c:v>
                </c:pt>
                <c:pt idx="15">
                  <c:v>2307636</c:v>
                </c:pt>
                <c:pt idx="16">
                  <c:v>2206508.4</c:v>
                </c:pt>
                <c:pt idx="17">
                  <c:v>2227969.94</c:v>
                </c:pt>
              </c:numCache>
            </c:numRef>
          </c:val>
        </c:ser>
        <c:ser>
          <c:idx val="1"/>
          <c:order val="1"/>
          <c:cat>
            <c:strRef>
              <c:f>Sheet1!$A$5:$A$22</c:f>
              <c:strCache>
                <c:ptCount val="18"/>
                <c:pt idx="0">
                  <c:v>Q1 2013</c:v>
                </c:pt>
                <c:pt idx="1">
                  <c:v>Q2 2013</c:v>
                </c:pt>
                <c:pt idx="2">
                  <c:v>Q3 2013</c:v>
                </c:pt>
                <c:pt idx="3">
                  <c:v>Q4 2013</c:v>
                </c:pt>
                <c:pt idx="4">
                  <c:v>Q1 2014</c:v>
                </c:pt>
                <c:pt idx="5">
                  <c:v>Q2 2014</c:v>
                </c:pt>
                <c:pt idx="6">
                  <c:v>Q3 2014</c:v>
                </c:pt>
                <c:pt idx="7">
                  <c:v>Q4 2014</c:v>
                </c:pt>
                <c:pt idx="8">
                  <c:v>Q1 2015</c:v>
                </c:pt>
                <c:pt idx="9">
                  <c:v>Q2 2015</c:v>
                </c:pt>
                <c:pt idx="10">
                  <c:v>Q3 2015</c:v>
                </c:pt>
                <c:pt idx="11">
                  <c:v>Q4 2015</c:v>
                </c:pt>
                <c:pt idx="12">
                  <c:v>Q1 2016</c:v>
                </c:pt>
                <c:pt idx="13">
                  <c:v>Q2 2016</c:v>
                </c:pt>
                <c:pt idx="14">
                  <c:v>Q3 2016</c:v>
                </c:pt>
                <c:pt idx="15">
                  <c:v>Q4 2016</c:v>
                </c:pt>
                <c:pt idx="16">
                  <c:v>Q1 2017</c:v>
                </c:pt>
                <c:pt idx="17">
                  <c:v>Q2 2017</c:v>
                </c:pt>
              </c:strCache>
            </c:strRef>
          </c:cat>
          <c:val>
            <c:numRef>
              <c:f>Sheet1!$C$5:$C$22</c:f>
              <c:numCache>
                <c:formatCode>_(* #,##0.0_);_(* \(#,##0.0\);_(* "-"??_);_(@_)</c:formatCode>
                <c:ptCount val="18"/>
                <c:pt idx="0">
                  <c:v>3452132.9</c:v>
                </c:pt>
                <c:pt idx="1">
                  <c:v>3742907.8</c:v>
                </c:pt>
                <c:pt idx="2">
                  <c:v>3573388.2</c:v>
                </c:pt>
                <c:pt idx="3">
                  <c:v>3476842.7</c:v>
                </c:pt>
                <c:pt idx="4">
                  <c:v>3969478.6</c:v>
                </c:pt>
                <c:pt idx="5">
                  <c:v>4682155.7</c:v>
                </c:pt>
                <c:pt idx="6">
                  <c:v>4697844.3</c:v>
                </c:pt>
                <c:pt idx="7">
                  <c:v>2954562.5</c:v>
                </c:pt>
                <c:pt idx="8">
                  <c:v>2665059.7999999998</c:v>
                </c:pt>
                <c:pt idx="9">
                  <c:v>2653790.2999999998</c:v>
                </c:pt>
                <c:pt idx="10">
                  <c:v>2333214.2999999998</c:v>
                </c:pt>
                <c:pt idx="11">
                  <c:v>1940977.6</c:v>
                </c:pt>
                <c:pt idx="12">
                  <c:v>1435945.5</c:v>
                </c:pt>
                <c:pt idx="13">
                  <c:v>1788071.7</c:v>
                </c:pt>
                <c:pt idx="14">
                  <c:v>2308857.2000000002</c:v>
                </c:pt>
                <c:pt idx="15">
                  <c:v>2978936</c:v>
                </c:pt>
                <c:pt idx="16">
                  <c:v>3005886.6</c:v>
                </c:pt>
                <c:pt idx="17">
                  <c:v>3099159.2300000004</c:v>
                </c:pt>
              </c:numCache>
            </c:numRef>
          </c:val>
        </c:ser>
        <c:marker val="1"/>
        <c:axId val="67448832"/>
        <c:axId val="67450368"/>
      </c:lineChart>
      <c:catAx>
        <c:axId val="67448832"/>
        <c:scaling>
          <c:orientation val="minMax"/>
        </c:scaling>
        <c:axPos val="b"/>
        <c:tickLblPos val="nextTo"/>
        <c:txPr>
          <a:bodyPr/>
          <a:lstStyle/>
          <a:p>
            <a:pPr>
              <a:defRPr sz="1400">
                <a:latin typeface="Trebuchet MS" pitchFamily="34" charset="0"/>
              </a:defRPr>
            </a:pPr>
            <a:endParaRPr lang="en-US"/>
          </a:p>
        </c:txPr>
        <c:crossAx val="67450368"/>
        <c:crosses val="autoZero"/>
        <c:auto val="1"/>
        <c:lblAlgn val="ctr"/>
        <c:lblOffset val="100"/>
      </c:catAx>
      <c:valAx>
        <c:axId val="67450368"/>
        <c:scaling>
          <c:orientation val="minMax"/>
        </c:scaling>
        <c:axPos val="l"/>
        <c:majorGridlines/>
        <c:title>
          <c:tx>
            <c:rich>
              <a:bodyPr rot="0" vert="wordArtVert"/>
              <a:lstStyle/>
              <a:p>
                <a:pPr>
                  <a:defRPr sz="1400">
                    <a:latin typeface="Trebuchet MS" pitchFamily="34" charset="0"/>
                  </a:defRPr>
                </a:pPr>
                <a:r>
                  <a:rPr lang="en-US" sz="1400">
                    <a:latin typeface="Trebuchet MS" pitchFamily="34" charset="0"/>
                  </a:rPr>
                  <a:t>Volume</a:t>
                </a:r>
              </a:p>
            </c:rich>
          </c:tx>
          <c:layout/>
        </c:title>
        <c:numFmt formatCode="_(* #,##0.0_);_(* \(#,##0.0\);_(* &quot;-&quot;??_);_(@_)" sourceLinked="1"/>
        <c:tickLblPos val="nextTo"/>
        <c:txPr>
          <a:bodyPr/>
          <a:lstStyle/>
          <a:p>
            <a:pPr>
              <a:defRPr sz="1400">
                <a:latin typeface="Trebuchet MS" pitchFamily="34" charset="0"/>
              </a:defRPr>
            </a:pPr>
            <a:endParaRPr lang="en-US"/>
          </a:p>
        </c:txPr>
        <c:crossAx val="67448832"/>
        <c:crosses val="autoZero"/>
        <c:crossBetween val="between"/>
      </c:valAx>
    </c:plotArea>
    <c:plotVisOnly val="1"/>
  </c:chart>
  <c:externalData r:id="rId2"/>
</c:chartSpace>
</file>

<file path=ppt/charts/chart5.xml><?xml version="1.0" encoding="utf-8"?>
<c:chartSpace xmlns:c="http://schemas.openxmlformats.org/drawingml/2006/chart" xmlns:a="http://schemas.openxmlformats.org/drawingml/2006/main" xmlns:r="http://schemas.openxmlformats.org/officeDocument/2006/relationships">
  <c:lang val="en-US"/>
  <c:roundedCorners val="1"/>
  <c:chart>
    <c:title>
      <c:tx>
        <c:rich>
          <a:bodyPr/>
          <a:lstStyle/>
          <a:p>
            <a:pPr>
              <a:defRPr sz="1600" b="1" i="0" u="none" strike="noStrike" baseline="0">
                <a:solidFill>
                  <a:srgbClr val="000000"/>
                </a:solidFill>
                <a:latin typeface="Calibri"/>
                <a:ea typeface="Calibri"/>
                <a:cs typeface="Calibri"/>
              </a:defRPr>
            </a:pPr>
            <a:r>
              <a:rPr lang="en-US" sz="1600"/>
              <a:t>Nigeria: Inflation Rate (Dec'03-Jan'18)</a:t>
            </a:r>
          </a:p>
        </c:rich>
      </c:tx>
      <c:layout>
        <c:manualLayout>
          <c:xMode val="edge"/>
          <c:yMode val="edge"/>
          <c:x val="0.12672293391065581"/>
          <c:y val="4.9674868766404201E-2"/>
        </c:manualLayout>
      </c:layout>
      <c:spPr>
        <a:noFill/>
        <a:ln w="25400">
          <a:noFill/>
        </a:ln>
      </c:spPr>
    </c:title>
    <c:plotArea>
      <c:layout>
        <c:manualLayout>
          <c:layoutTarget val="inner"/>
          <c:xMode val="edge"/>
          <c:yMode val="edge"/>
          <c:x val="7.3786407766990345E-2"/>
          <c:y val="0.21189591078066924"/>
          <c:w val="0.8990291262135931"/>
          <c:h val="0.47211895910780705"/>
        </c:manualLayout>
      </c:layout>
      <c:lineChart>
        <c:grouping val="standard"/>
        <c:ser>
          <c:idx val="0"/>
          <c:order val="0"/>
          <c:tx>
            <c:strRef>
              <c:f>Inflation!$B$1</c:f>
              <c:strCache>
                <c:ptCount val="1"/>
                <c:pt idx="0">
                  <c:v> Inflation Rate</c:v>
                </c:pt>
              </c:strCache>
            </c:strRef>
          </c:tx>
          <c:spPr>
            <a:ln w="12700">
              <a:solidFill>
                <a:srgbClr val="000080"/>
              </a:solidFill>
              <a:prstDash val="solid"/>
            </a:ln>
          </c:spPr>
          <c:marker>
            <c:symbol val="none"/>
          </c:marker>
          <c:trendline>
            <c:spPr>
              <a:ln w="25400">
                <a:solidFill>
                  <a:srgbClr val="000000"/>
                </a:solidFill>
                <a:prstDash val="solid"/>
              </a:ln>
            </c:spPr>
            <c:trendlineType val="linear"/>
          </c:trendline>
          <c:cat>
            <c:strRef>
              <c:f>Inflation!$A$45:$A$214</c:f>
              <c:strCache>
                <c:ptCount val="170"/>
                <c:pt idx="0">
                  <c:v>2003-Dec</c:v>
                </c:pt>
                <c:pt idx="1">
                  <c:v>2004-Jan</c:v>
                </c:pt>
                <c:pt idx="2">
                  <c:v>2004-Feb</c:v>
                </c:pt>
                <c:pt idx="3">
                  <c:v>2004-Mar</c:v>
                </c:pt>
                <c:pt idx="4">
                  <c:v>2004-Apr</c:v>
                </c:pt>
                <c:pt idx="5">
                  <c:v>2004-May</c:v>
                </c:pt>
                <c:pt idx="6">
                  <c:v>2004-Jun</c:v>
                </c:pt>
                <c:pt idx="7">
                  <c:v>2004-Jul</c:v>
                </c:pt>
                <c:pt idx="8">
                  <c:v>2004-Aug</c:v>
                </c:pt>
                <c:pt idx="9">
                  <c:v>2004-Sept</c:v>
                </c:pt>
                <c:pt idx="10">
                  <c:v>2004-Oct</c:v>
                </c:pt>
                <c:pt idx="11">
                  <c:v>2004- Nov</c:v>
                </c:pt>
                <c:pt idx="12">
                  <c:v>2004- Dec</c:v>
                </c:pt>
                <c:pt idx="13">
                  <c:v>2005-Jan</c:v>
                </c:pt>
                <c:pt idx="14">
                  <c:v>2005-Feb</c:v>
                </c:pt>
                <c:pt idx="15">
                  <c:v>2005-Mar</c:v>
                </c:pt>
                <c:pt idx="16">
                  <c:v>2005-Apr</c:v>
                </c:pt>
                <c:pt idx="17">
                  <c:v>2005-May</c:v>
                </c:pt>
                <c:pt idx="18">
                  <c:v>2005-Jun</c:v>
                </c:pt>
                <c:pt idx="19">
                  <c:v>2005-Jul</c:v>
                </c:pt>
                <c:pt idx="20">
                  <c:v>2005-Aug</c:v>
                </c:pt>
                <c:pt idx="21">
                  <c:v>2005-Sept</c:v>
                </c:pt>
                <c:pt idx="22">
                  <c:v>2005-Oct</c:v>
                </c:pt>
                <c:pt idx="23">
                  <c:v>2005- Nov</c:v>
                </c:pt>
                <c:pt idx="24">
                  <c:v>2005- Dec</c:v>
                </c:pt>
                <c:pt idx="25">
                  <c:v>2006- Jan</c:v>
                </c:pt>
                <c:pt idx="26">
                  <c:v>2006- Feb</c:v>
                </c:pt>
                <c:pt idx="27">
                  <c:v>2006- Mar</c:v>
                </c:pt>
                <c:pt idx="28">
                  <c:v>2006- Apr</c:v>
                </c:pt>
                <c:pt idx="29">
                  <c:v>2006- May</c:v>
                </c:pt>
                <c:pt idx="30">
                  <c:v>2006- Jun</c:v>
                </c:pt>
                <c:pt idx="31">
                  <c:v>2006- Jul</c:v>
                </c:pt>
                <c:pt idx="32">
                  <c:v>2006- Aug</c:v>
                </c:pt>
                <c:pt idx="33">
                  <c:v>2006- Sep</c:v>
                </c:pt>
                <c:pt idx="34">
                  <c:v>2006- Oct</c:v>
                </c:pt>
                <c:pt idx="35">
                  <c:v>2006- Nov</c:v>
                </c:pt>
                <c:pt idx="36">
                  <c:v>2006- Dec</c:v>
                </c:pt>
                <c:pt idx="37">
                  <c:v>2007- Jan</c:v>
                </c:pt>
                <c:pt idx="38">
                  <c:v>2007- Feb</c:v>
                </c:pt>
                <c:pt idx="39">
                  <c:v>2007- Mar</c:v>
                </c:pt>
                <c:pt idx="40">
                  <c:v>2007- Apr</c:v>
                </c:pt>
                <c:pt idx="41">
                  <c:v>2007- May</c:v>
                </c:pt>
                <c:pt idx="42">
                  <c:v>2007- Jun</c:v>
                </c:pt>
                <c:pt idx="43">
                  <c:v>2007- Jul</c:v>
                </c:pt>
                <c:pt idx="44">
                  <c:v>2007- Aug</c:v>
                </c:pt>
                <c:pt idx="45">
                  <c:v>2007- Sep</c:v>
                </c:pt>
                <c:pt idx="46">
                  <c:v>2007- Oct</c:v>
                </c:pt>
                <c:pt idx="47">
                  <c:v>2007- Nov</c:v>
                </c:pt>
                <c:pt idx="48">
                  <c:v>2007- Dec</c:v>
                </c:pt>
                <c:pt idx="49">
                  <c:v>2008- Jan</c:v>
                </c:pt>
                <c:pt idx="50">
                  <c:v>2008- Feb</c:v>
                </c:pt>
                <c:pt idx="51">
                  <c:v>2008- Mar</c:v>
                </c:pt>
                <c:pt idx="52">
                  <c:v>2008- Apr</c:v>
                </c:pt>
                <c:pt idx="53">
                  <c:v>2008- May</c:v>
                </c:pt>
                <c:pt idx="54">
                  <c:v>2008- Jun</c:v>
                </c:pt>
                <c:pt idx="55">
                  <c:v>2008- Jul</c:v>
                </c:pt>
                <c:pt idx="56">
                  <c:v>2008- Aug</c:v>
                </c:pt>
                <c:pt idx="57">
                  <c:v>2008- Sep</c:v>
                </c:pt>
                <c:pt idx="58">
                  <c:v>2008- Oct</c:v>
                </c:pt>
                <c:pt idx="59">
                  <c:v>2008- Nov</c:v>
                </c:pt>
                <c:pt idx="60">
                  <c:v>2008- Dec</c:v>
                </c:pt>
                <c:pt idx="61">
                  <c:v>2009- Jan</c:v>
                </c:pt>
                <c:pt idx="62">
                  <c:v>2009- Feb</c:v>
                </c:pt>
                <c:pt idx="63">
                  <c:v>2009- Mar</c:v>
                </c:pt>
                <c:pt idx="64">
                  <c:v>2009- Apr</c:v>
                </c:pt>
                <c:pt idx="65">
                  <c:v>2009- May</c:v>
                </c:pt>
                <c:pt idx="66">
                  <c:v>2009- Jun</c:v>
                </c:pt>
                <c:pt idx="67">
                  <c:v>2009- Jul</c:v>
                </c:pt>
                <c:pt idx="68">
                  <c:v>2009- Aug</c:v>
                </c:pt>
                <c:pt idx="69">
                  <c:v>2009- Sep</c:v>
                </c:pt>
                <c:pt idx="70">
                  <c:v>2009- Oct</c:v>
                </c:pt>
                <c:pt idx="71">
                  <c:v>2009- Nov</c:v>
                </c:pt>
                <c:pt idx="72">
                  <c:v>2009- Dec</c:v>
                </c:pt>
                <c:pt idx="73">
                  <c:v>2010- Jan</c:v>
                </c:pt>
                <c:pt idx="74">
                  <c:v>2010- Feb</c:v>
                </c:pt>
                <c:pt idx="75">
                  <c:v>2010- Mar</c:v>
                </c:pt>
                <c:pt idx="76">
                  <c:v>2010- Apr</c:v>
                </c:pt>
                <c:pt idx="77">
                  <c:v>2010- May</c:v>
                </c:pt>
                <c:pt idx="78">
                  <c:v>2010- Jun</c:v>
                </c:pt>
                <c:pt idx="79">
                  <c:v>2010- Jul</c:v>
                </c:pt>
                <c:pt idx="80">
                  <c:v>2010- Aug</c:v>
                </c:pt>
                <c:pt idx="81">
                  <c:v>2010- Sep</c:v>
                </c:pt>
                <c:pt idx="82">
                  <c:v>2010- Oct</c:v>
                </c:pt>
                <c:pt idx="83">
                  <c:v>2010- Nov</c:v>
                </c:pt>
                <c:pt idx="84">
                  <c:v>2010- Dec</c:v>
                </c:pt>
                <c:pt idx="85">
                  <c:v>2011-Jan</c:v>
                </c:pt>
                <c:pt idx="86">
                  <c:v>2011-Feb</c:v>
                </c:pt>
                <c:pt idx="87">
                  <c:v>2011-Mar</c:v>
                </c:pt>
                <c:pt idx="88">
                  <c:v>2011-Apr</c:v>
                </c:pt>
                <c:pt idx="89">
                  <c:v>2011-May</c:v>
                </c:pt>
                <c:pt idx="90">
                  <c:v>2011-Jun</c:v>
                </c:pt>
                <c:pt idx="91">
                  <c:v>2011-Jul</c:v>
                </c:pt>
                <c:pt idx="92">
                  <c:v>2011- Aug</c:v>
                </c:pt>
                <c:pt idx="93">
                  <c:v>2011- Sep</c:v>
                </c:pt>
                <c:pt idx="94">
                  <c:v>2011- Oct</c:v>
                </c:pt>
                <c:pt idx="95">
                  <c:v>2011- Nov</c:v>
                </c:pt>
                <c:pt idx="96">
                  <c:v>2011- Dec</c:v>
                </c:pt>
                <c:pt idx="97">
                  <c:v>2012-Jan</c:v>
                </c:pt>
                <c:pt idx="98">
                  <c:v>2012-Feb</c:v>
                </c:pt>
                <c:pt idx="99">
                  <c:v>2012-Mar</c:v>
                </c:pt>
                <c:pt idx="100">
                  <c:v>2012-Apr</c:v>
                </c:pt>
                <c:pt idx="101">
                  <c:v>2012-May</c:v>
                </c:pt>
                <c:pt idx="102">
                  <c:v>2012-Jun</c:v>
                </c:pt>
                <c:pt idx="103">
                  <c:v>2012-Jul</c:v>
                </c:pt>
                <c:pt idx="104">
                  <c:v>2012- Aug</c:v>
                </c:pt>
                <c:pt idx="105">
                  <c:v>2012- Sep</c:v>
                </c:pt>
                <c:pt idx="106">
                  <c:v>2012- Oct</c:v>
                </c:pt>
                <c:pt idx="107">
                  <c:v>2012- Nov</c:v>
                </c:pt>
                <c:pt idx="108">
                  <c:v>2012- Dec</c:v>
                </c:pt>
                <c:pt idx="109">
                  <c:v>2013-Jan</c:v>
                </c:pt>
                <c:pt idx="110">
                  <c:v>2013-Feb</c:v>
                </c:pt>
                <c:pt idx="111">
                  <c:v>2013-Mar</c:v>
                </c:pt>
                <c:pt idx="112">
                  <c:v>2013-Apr</c:v>
                </c:pt>
                <c:pt idx="113">
                  <c:v>2013-May</c:v>
                </c:pt>
                <c:pt idx="114">
                  <c:v>2013-June</c:v>
                </c:pt>
                <c:pt idx="115">
                  <c:v>2013-July</c:v>
                </c:pt>
                <c:pt idx="116">
                  <c:v>2013-Aug</c:v>
                </c:pt>
                <c:pt idx="117">
                  <c:v>2013-Sep</c:v>
                </c:pt>
                <c:pt idx="118">
                  <c:v>2013- Oct</c:v>
                </c:pt>
                <c:pt idx="119">
                  <c:v>2013- Nov</c:v>
                </c:pt>
                <c:pt idx="120">
                  <c:v>2013- Dec</c:v>
                </c:pt>
                <c:pt idx="121">
                  <c:v>2014- Jan</c:v>
                </c:pt>
                <c:pt idx="122">
                  <c:v>2014- Feb</c:v>
                </c:pt>
                <c:pt idx="123">
                  <c:v>2014-Mar</c:v>
                </c:pt>
                <c:pt idx="124">
                  <c:v>2014-Apr</c:v>
                </c:pt>
                <c:pt idx="125">
                  <c:v>2014-May</c:v>
                </c:pt>
                <c:pt idx="126">
                  <c:v>2014-June</c:v>
                </c:pt>
                <c:pt idx="127">
                  <c:v>2014-July</c:v>
                </c:pt>
                <c:pt idx="128">
                  <c:v>2014-Aug</c:v>
                </c:pt>
                <c:pt idx="129">
                  <c:v>2014-Sep</c:v>
                </c:pt>
                <c:pt idx="130">
                  <c:v>2014-Oct</c:v>
                </c:pt>
                <c:pt idx="131">
                  <c:v>2014-Nov</c:v>
                </c:pt>
                <c:pt idx="132">
                  <c:v>2014- Dec</c:v>
                </c:pt>
                <c:pt idx="133">
                  <c:v>2015- Jan</c:v>
                </c:pt>
                <c:pt idx="134">
                  <c:v>2015- Feb</c:v>
                </c:pt>
                <c:pt idx="135">
                  <c:v>2015- Mar</c:v>
                </c:pt>
                <c:pt idx="136">
                  <c:v>2015- Apr</c:v>
                </c:pt>
                <c:pt idx="137">
                  <c:v>2015- May</c:v>
                </c:pt>
                <c:pt idx="138">
                  <c:v>2015- Jun</c:v>
                </c:pt>
                <c:pt idx="139">
                  <c:v>2015-July</c:v>
                </c:pt>
                <c:pt idx="140">
                  <c:v>2015-Aug</c:v>
                </c:pt>
                <c:pt idx="141">
                  <c:v>2015-Sep</c:v>
                </c:pt>
                <c:pt idx="142">
                  <c:v>2015-Oct</c:v>
                </c:pt>
                <c:pt idx="143">
                  <c:v>2015-Nov</c:v>
                </c:pt>
                <c:pt idx="144">
                  <c:v>2015- Dec</c:v>
                </c:pt>
                <c:pt idx="145">
                  <c:v>2016- Jan</c:v>
                </c:pt>
                <c:pt idx="146">
                  <c:v>2016- Feb</c:v>
                </c:pt>
                <c:pt idx="147">
                  <c:v>2016- Mar</c:v>
                </c:pt>
                <c:pt idx="148">
                  <c:v>2016- Apr</c:v>
                </c:pt>
                <c:pt idx="149">
                  <c:v>2016- May</c:v>
                </c:pt>
                <c:pt idx="150">
                  <c:v>2016- Jun</c:v>
                </c:pt>
                <c:pt idx="151">
                  <c:v>2016-July</c:v>
                </c:pt>
                <c:pt idx="152">
                  <c:v>2016-Aug</c:v>
                </c:pt>
                <c:pt idx="153">
                  <c:v>2016-Sep</c:v>
                </c:pt>
                <c:pt idx="154">
                  <c:v>2016-Oct</c:v>
                </c:pt>
                <c:pt idx="155">
                  <c:v>2016-Nov</c:v>
                </c:pt>
                <c:pt idx="156">
                  <c:v>2016- Dec</c:v>
                </c:pt>
                <c:pt idx="157">
                  <c:v>2017- Jan</c:v>
                </c:pt>
                <c:pt idx="158">
                  <c:v>2017- Feb</c:v>
                </c:pt>
                <c:pt idx="159">
                  <c:v>2017- Mar</c:v>
                </c:pt>
                <c:pt idx="160">
                  <c:v>2017- Apr</c:v>
                </c:pt>
                <c:pt idx="161">
                  <c:v>2017- May</c:v>
                </c:pt>
                <c:pt idx="162">
                  <c:v>2017- Jun</c:v>
                </c:pt>
                <c:pt idx="163">
                  <c:v>2017-July</c:v>
                </c:pt>
                <c:pt idx="164">
                  <c:v>2017-Aug</c:v>
                </c:pt>
                <c:pt idx="165">
                  <c:v>2017-Sep</c:v>
                </c:pt>
                <c:pt idx="166">
                  <c:v>2017-Oct</c:v>
                </c:pt>
                <c:pt idx="167">
                  <c:v>2017-Nov</c:v>
                </c:pt>
                <c:pt idx="168">
                  <c:v>2017- Dec</c:v>
                </c:pt>
                <c:pt idx="169">
                  <c:v>2018- Jan</c:v>
                </c:pt>
              </c:strCache>
            </c:strRef>
          </c:cat>
          <c:val>
            <c:numRef>
              <c:f>Inflation!$B$45:$B$214</c:f>
              <c:numCache>
                <c:formatCode>0.00%</c:formatCode>
                <c:ptCount val="170"/>
                <c:pt idx="0">
                  <c:v>0.23799999999999999</c:v>
                </c:pt>
                <c:pt idx="1">
                  <c:v>0.224</c:v>
                </c:pt>
                <c:pt idx="2">
                  <c:v>0.248</c:v>
                </c:pt>
                <c:pt idx="3">
                  <c:v>0.22500000000000001</c:v>
                </c:pt>
                <c:pt idx="4">
                  <c:v>0.17499999999999999</c:v>
                </c:pt>
                <c:pt idx="5">
                  <c:v>0.19800000000000001</c:v>
                </c:pt>
                <c:pt idx="6">
                  <c:v>0.14099999999999999</c:v>
                </c:pt>
                <c:pt idx="7">
                  <c:v>0.107</c:v>
                </c:pt>
                <c:pt idx="8">
                  <c:v>0.13</c:v>
                </c:pt>
                <c:pt idx="9">
                  <c:v>9.0999999999999998E-2</c:v>
                </c:pt>
                <c:pt idx="10">
                  <c:v>0.107</c:v>
                </c:pt>
                <c:pt idx="11">
                  <c:v>0.1</c:v>
                </c:pt>
                <c:pt idx="12">
                  <c:v>0.1</c:v>
                </c:pt>
                <c:pt idx="13">
                  <c:v>9.8000000000000004E-2</c:v>
                </c:pt>
                <c:pt idx="14">
                  <c:v>0.109</c:v>
                </c:pt>
                <c:pt idx="15">
                  <c:v>0.16300000000000001</c:v>
                </c:pt>
                <c:pt idx="16">
                  <c:v>0.17899999999999999</c:v>
                </c:pt>
                <c:pt idx="17">
                  <c:v>0.16800000000000001</c:v>
                </c:pt>
                <c:pt idx="18">
                  <c:v>0.186</c:v>
                </c:pt>
                <c:pt idx="19">
                  <c:v>0.26100000000000001</c:v>
                </c:pt>
                <c:pt idx="20">
                  <c:v>0.28199999999999997</c:v>
                </c:pt>
                <c:pt idx="21">
                  <c:v>0.24299999999999999</c:v>
                </c:pt>
                <c:pt idx="22">
                  <c:v>0.186</c:v>
                </c:pt>
                <c:pt idx="23">
                  <c:v>0.151</c:v>
                </c:pt>
                <c:pt idx="24">
                  <c:v>0.11600000000000001</c:v>
                </c:pt>
                <c:pt idx="25">
                  <c:v>0.107</c:v>
                </c:pt>
                <c:pt idx="26">
                  <c:v>0.108</c:v>
                </c:pt>
                <c:pt idx="27">
                  <c:v>0.12</c:v>
                </c:pt>
                <c:pt idx="28">
                  <c:v>0.126</c:v>
                </c:pt>
                <c:pt idx="29">
                  <c:v>0.105</c:v>
                </c:pt>
                <c:pt idx="30">
                  <c:v>8.5000000000000006E-2</c:v>
                </c:pt>
                <c:pt idx="31">
                  <c:v>0.03</c:v>
                </c:pt>
                <c:pt idx="32">
                  <c:v>3.6999999999999998E-2</c:v>
                </c:pt>
                <c:pt idx="33">
                  <c:v>6.3E-2</c:v>
                </c:pt>
                <c:pt idx="34">
                  <c:v>6.0999999999999999E-2</c:v>
                </c:pt>
                <c:pt idx="35">
                  <c:v>7.8E-2</c:v>
                </c:pt>
                <c:pt idx="36">
                  <c:v>8.5000000000000006E-2</c:v>
                </c:pt>
                <c:pt idx="37">
                  <c:v>0.08</c:v>
                </c:pt>
                <c:pt idx="38">
                  <c:v>7.0999999999999994E-2</c:v>
                </c:pt>
                <c:pt idx="39">
                  <c:v>5.1999999999999998E-2</c:v>
                </c:pt>
                <c:pt idx="40">
                  <c:v>4.2000000000000003E-2</c:v>
                </c:pt>
                <c:pt idx="41">
                  <c:v>4.5999999999999999E-2</c:v>
                </c:pt>
                <c:pt idx="42">
                  <c:v>6.4000000000000001E-2</c:v>
                </c:pt>
                <c:pt idx="43">
                  <c:v>4.8000000000000001E-2</c:v>
                </c:pt>
                <c:pt idx="44">
                  <c:v>4.2000000000000003E-2</c:v>
                </c:pt>
                <c:pt idx="45">
                  <c:v>4.1000000000000002E-2</c:v>
                </c:pt>
                <c:pt idx="46">
                  <c:v>4.5999999999999999E-2</c:v>
                </c:pt>
                <c:pt idx="47">
                  <c:v>5.1999999999999998E-2</c:v>
                </c:pt>
                <c:pt idx="48">
                  <c:v>6.6000000000000003E-2</c:v>
                </c:pt>
                <c:pt idx="49">
                  <c:v>8.5999999999999993E-2</c:v>
                </c:pt>
                <c:pt idx="50">
                  <c:v>0.08</c:v>
                </c:pt>
                <c:pt idx="51">
                  <c:v>7.8E-2</c:v>
                </c:pt>
                <c:pt idx="52">
                  <c:v>8.2000000000000003E-2</c:v>
                </c:pt>
                <c:pt idx="53">
                  <c:v>9.7000000000000003E-2</c:v>
                </c:pt>
                <c:pt idx="54">
                  <c:v>0.12</c:v>
                </c:pt>
                <c:pt idx="55">
                  <c:v>0.14000000000000001</c:v>
                </c:pt>
                <c:pt idx="56">
                  <c:v>0.124</c:v>
                </c:pt>
                <c:pt idx="57">
                  <c:v>0.13</c:v>
                </c:pt>
                <c:pt idx="58">
                  <c:v>0.14699999999999999</c:v>
                </c:pt>
                <c:pt idx="59">
                  <c:v>0.14799999999999999</c:v>
                </c:pt>
                <c:pt idx="60">
                  <c:v>0.151</c:v>
                </c:pt>
                <c:pt idx="61" formatCode="0.0%">
                  <c:v>0.14000000000000001</c:v>
                </c:pt>
                <c:pt idx="62" formatCode="0.0%">
                  <c:v>0.14599999999999999</c:v>
                </c:pt>
                <c:pt idx="63" formatCode="0.0%">
                  <c:v>0.14399999999999999</c:v>
                </c:pt>
                <c:pt idx="64" formatCode="0.0%">
                  <c:v>0.13300000000000001</c:v>
                </c:pt>
                <c:pt idx="65" formatCode="0.0%">
                  <c:v>0.13200000000000001</c:v>
                </c:pt>
                <c:pt idx="66" formatCode="0.0%">
                  <c:v>0.112</c:v>
                </c:pt>
                <c:pt idx="67" formatCode="0.0%">
                  <c:v>0.111</c:v>
                </c:pt>
                <c:pt idx="68" formatCode="0.0%">
                  <c:v>0.11</c:v>
                </c:pt>
                <c:pt idx="69" formatCode="0.0%">
                  <c:v>0.104</c:v>
                </c:pt>
                <c:pt idx="70" formatCode="0.0%">
                  <c:v>0.11600000000000001</c:v>
                </c:pt>
                <c:pt idx="71" formatCode="0.0%">
                  <c:v>0.124</c:v>
                </c:pt>
                <c:pt idx="72" formatCode="0.0%">
                  <c:v>0.13900000000000001</c:v>
                </c:pt>
                <c:pt idx="73" formatCode="0.0%">
                  <c:v>0.14399999999999999</c:v>
                </c:pt>
                <c:pt idx="74" formatCode="0.0%">
                  <c:v>0.156</c:v>
                </c:pt>
                <c:pt idx="75" formatCode="0.0%">
                  <c:v>0.14799999999999999</c:v>
                </c:pt>
                <c:pt idx="76" formatCode="0.0%">
                  <c:v>0.15</c:v>
                </c:pt>
                <c:pt idx="77" formatCode="0.0%">
                  <c:v>0.129</c:v>
                </c:pt>
                <c:pt idx="78" formatCode="0.0%">
                  <c:v>0.14099999999999999</c:v>
                </c:pt>
                <c:pt idx="79" formatCode="0.0%">
                  <c:v>0.13</c:v>
                </c:pt>
                <c:pt idx="80" formatCode="0.0%">
                  <c:v>0.13700000000000001</c:v>
                </c:pt>
                <c:pt idx="81" formatCode="0.0%">
                  <c:v>0.13600000000000001</c:v>
                </c:pt>
                <c:pt idx="82" formatCode="0.0%">
                  <c:v>0.13400000000000001</c:v>
                </c:pt>
                <c:pt idx="83" formatCode="0.0%">
                  <c:v>0.128</c:v>
                </c:pt>
                <c:pt idx="84" formatCode="0.0%">
                  <c:v>0.11799999999999999</c:v>
                </c:pt>
                <c:pt idx="85" formatCode="0.0%">
                  <c:v>0.121</c:v>
                </c:pt>
                <c:pt idx="86" formatCode="0.0%">
                  <c:v>0.111</c:v>
                </c:pt>
                <c:pt idx="87" formatCode="0.0%">
                  <c:v>0.128</c:v>
                </c:pt>
                <c:pt idx="88" formatCode="0.0%">
                  <c:v>0.113</c:v>
                </c:pt>
                <c:pt idx="89" formatCode="0.0%">
                  <c:v>0.124</c:v>
                </c:pt>
                <c:pt idx="90" formatCode="0.0%">
                  <c:v>0.10199999999999999</c:v>
                </c:pt>
                <c:pt idx="91" formatCode="0.0%">
                  <c:v>9.4E-2</c:v>
                </c:pt>
                <c:pt idx="92" formatCode="0.0%">
                  <c:v>9.2999999999999999E-2</c:v>
                </c:pt>
                <c:pt idx="93" formatCode="0.0%">
                  <c:v>0.10299999999999999</c:v>
                </c:pt>
                <c:pt idx="94" formatCode="0.0%">
                  <c:v>0.105</c:v>
                </c:pt>
                <c:pt idx="95" formatCode="0.0%">
                  <c:v>0.105</c:v>
                </c:pt>
                <c:pt idx="96" formatCode="0.0%">
                  <c:v>0.10299999999999999</c:v>
                </c:pt>
                <c:pt idx="97" formatCode="0.0%">
                  <c:v>0.126</c:v>
                </c:pt>
                <c:pt idx="98" formatCode="0.0%">
                  <c:v>0.11899999999999999</c:v>
                </c:pt>
                <c:pt idx="99" formatCode="0.0%">
                  <c:v>0.121</c:v>
                </c:pt>
                <c:pt idx="100" formatCode="0.0%">
                  <c:v>0.129</c:v>
                </c:pt>
                <c:pt idx="101" formatCode="0.0%">
                  <c:v>0.127</c:v>
                </c:pt>
                <c:pt idx="102" formatCode="0.0%">
                  <c:v>0.129</c:v>
                </c:pt>
                <c:pt idx="103" formatCode="0.0%">
                  <c:v>0.128</c:v>
                </c:pt>
                <c:pt idx="104" formatCode="0.0%">
                  <c:v>0.11700000000000001</c:v>
                </c:pt>
                <c:pt idx="105" formatCode="0.0%">
                  <c:v>0.113</c:v>
                </c:pt>
                <c:pt idx="106" formatCode="0.0%">
                  <c:v>0.11700000000000001</c:v>
                </c:pt>
                <c:pt idx="107" formatCode="0.0%">
                  <c:v>0.123</c:v>
                </c:pt>
                <c:pt idx="108" formatCode="0.0%">
                  <c:v>0.12</c:v>
                </c:pt>
                <c:pt idx="109" formatCode="0.0%">
                  <c:v>0.09</c:v>
                </c:pt>
                <c:pt idx="110" formatCode="0.0%">
                  <c:v>9.5000000000000001E-2</c:v>
                </c:pt>
                <c:pt idx="111" formatCode="0.0%">
                  <c:v>8.5999999999999993E-2</c:v>
                </c:pt>
                <c:pt idx="112" formatCode="0.0%">
                  <c:v>9.0999999999999998E-2</c:v>
                </c:pt>
                <c:pt idx="113" formatCode="0.0%">
                  <c:v>0.09</c:v>
                </c:pt>
                <c:pt idx="114" formatCode="0.0%">
                  <c:v>8.4000000000000005E-2</c:v>
                </c:pt>
                <c:pt idx="115" formatCode="0.0%">
                  <c:v>8.6999999999999994E-2</c:v>
                </c:pt>
                <c:pt idx="116" formatCode="0.0%">
                  <c:v>8.2000000000000003E-2</c:v>
                </c:pt>
                <c:pt idx="117" formatCode="0.0%">
                  <c:v>0.08</c:v>
                </c:pt>
                <c:pt idx="118" formatCode="0.0%">
                  <c:v>7.8E-2</c:v>
                </c:pt>
                <c:pt idx="119" formatCode="0.0%">
                  <c:v>7.9000000000000001E-2</c:v>
                </c:pt>
                <c:pt idx="120" formatCode="0.0%">
                  <c:v>0.08</c:v>
                </c:pt>
                <c:pt idx="121" formatCode="0.0%">
                  <c:v>0.08</c:v>
                </c:pt>
                <c:pt idx="122" formatCode="0.0%">
                  <c:v>7.6999999999999999E-2</c:v>
                </c:pt>
                <c:pt idx="123" formatCode="0.0%">
                  <c:v>7.8E-2</c:v>
                </c:pt>
                <c:pt idx="124" formatCode="0.0%">
                  <c:v>7.9000000000000001E-2</c:v>
                </c:pt>
                <c:pt idx="125" formatCode="0.0%">
                  <c:v>0.08</c:v>
                </c:pt>
                <c:pt idx="126" formatCode="0.0%">
                  <c:v>8.199999999999999E-2</c:v>
                </c:pt>
                <c:pt idx="127" formatCode="0.0%">
                  <c:v>8.3000000000000004E-2</c:v>
                </c:pt>
                <c:pt idx="128" formatCode="0.0%">
                  <c:v>8.5000000000000006E-2</c:v>
                </c:pt>
                <c:pt idx="129" formatCode="0.0%">
                  <c:v>8.3000000000000004E-2</c:v>
                </c:pt>
                <c:pt idx="130" formatCode="0.0%">
                  <c:v>8.1000000000000003E-2</c:v>
                </c:pt>
                <c:pt idx="131" formatCode="0.0%">
                  <c:v>7.9299999999999995E-2</c:v>
                </c:pt>
                <c:pt idx="132" formatCode="0.0%">
                  <c:v>7.9600000000000004E-2</c:v>
                </c:pt>
                <c:pt idx="133" formatCode="0.0%">
                  <c:v>8.1600000000000006E-2</c:v>
                </c:pt>
                <c:pt idx="134" formatCode="0.0%">
                  <c:v>8.3599999999999994E-2</c:v>
                </c:pt>
                <c:pt idx="135" formatCode="0.0%">
                  <c:v>8.4900000000000003E-2</c:v>
                </c:pt>
                <c:pt idx="136" formatCode="0.0%">
                  <c:v>8.6599999999999996E-2</c:v>
                </c:pt>
                <c:pt idx="137" formatCode="0.0%">
                  <c:v>0.09</c:v>
                </c:pt>
                <c:pt idx="138" formatCode="0.0%">
                  <c:v>9.1700000000000004E-2</c:v>
                </c:pt>
                <c:pt idx="139" formatCode="0.0%">
                  <c:v>9.2200000000000004E-2</c:v>
                </c:pt>
                <c:pt idx="140" formatCode="0.0%">
                  <c:v>9.3399999999999997E-2</c:v>
                </c:pt>
                <c:pt idx="141" formatCode="0.0%">
                  <c:v>9.3900000000000011E-2</c:v>
                </c:pt>
                <c:pt idx="142" formatCode="0.0%">
                  <c:v>9.3000000000000013E-2</c:v>
                </c:pt>
                <c:pt idx="143" formatCode="0.0%">
                  <c:v>9.4E-2</c:v>
                </c:pt>
                <c:pt idx="144" formatCode="0.0%">
                  <c:v>9.5500000000000002E-2</c:v>
                </c:pt>
                <c:pt idx="145" formatCode="0.0%">
                  <c:v>9.6199999999999994E-2</c:v>
                </c:pt>
                <c:pt idx="146" formatCode="0.0%">
                  <c:v>0.11380000000000001</c:v>
                </c:pt>
                <c:pt idx="147" formatCode="0.0%">
                  <c:v>0.12770000000000001</c:v>
                </c:pt>
                <c:pt idx="148" formatCode="0.0%">
                  <c:v>0.13699999999999998</c:v>
                </c:pt>
                <c:pt idx="149" formatCode="0.0%">
                  <c:v>0.15579999999999999</c:v>
                </c:pt>
                <c:pt idx="150" formatCode="0.0%">
                  <c:v>0.1648</c:v>
                </c:pt>
                <c:pt idx="151" formatCode="0.0%">
                  <c:v>0.17100000000000001</c:v>
                </c:pt>
                <c:pt idx="152" formatCode="0.0%">
                  <c:v>0.17600000000000002</c:v>
                </c:pt>
                <c:pt idx="153" formatCode="0.0%">
                  <c:v>0.17899999999999999</c:v>
                </c:pt>
                <c:pt idx="154" formatCode="0.0%">
                  <c:v>0.18329999999999999</c:v>
                </c:pt>
                <c:pt idx="155" formatCode="0.0%">
                  <c:v>0.18479999999999999</c:v>
                </c:pt>
                <c:pt idx="156" formatCode="0.0%">
                  <c:v>0.1855</c:v>
                </c:pt>
                <c:pt idx="157">
                  <c:v>0.18720000000000001</c:v>
                </c:pt>
                <c:pt idx="158">
                  <c:v>0.17780000000000001</c:v>
                </c:pt>
                <c:pt idx="159">
                  <c:v>0.1726</c:v>
                </c:pt>
                <c:pt idx="160">
                  <c:v>0.1724</c:v>
                </c:pt>
                <c:pt idx="161">
                  <c:v>0.16250000000000001</c:v>
                </c:pt>
                <c:pt idx="162">
                  <c:v>0.161</c:v>
                </c:pt>
                <c:pt idx="163">
                  <c:v>0.1605</c:v>
                </c:pt>
                <c:pt idx="164">
                  <c:v>0.16009999999999999</c:v>
                </c:pt>
                <c:pt idx="165">
                  <c:v>0.1598</c:v>
                </c:pt>
                <c:pt idx="166">
                  <c:v>0.15909999999999999</c:v>
                </c:pt>
                <c:pt idx="167">
                  <c:v>0.159</c:v>
                </c:pt>
                <c:pt idx="168">
                  <c:v>0.1537</c:v>
                </c:pt>
                <c:pt idx="169">
                  <c:v>0.15129999999999999</c:v>
                </c:pt>
              </c:numCache>
            </c:numRef>
          </c:val>
        </c:ser>
        <c:marker val="1"/>
        <c:axId val="136711168"/>
        <c:axId val="161081216"/>
      </c:lineChart>
      <c:catAx>
        <c:axId val="136711168"/>
        <c:scaling>
          <c:orientation val="minMax"/>
        </c:scaling>
        <c:axPos val="b"/>
        <c:numFmt formatCode="General" sourceLinked="1"/>
        <c:tickLblPos val="nextTo"/>
        <c:spPr>
          <a:ln w="3175">
            <a:solidFill>
              <a:srgbClr val="000000"/>
            </a:solidFill>
            <a:prstDash val="solid"/>
          </a:ln>
        </c:spPr>
        <c:txPr>
          <a:bodyPr rot="5400000" vert="horz"/>
          <a:lstStyle/>
          <a:p>
            <a:pPr>
              <a:defRPr sz="1000" b="0" i="0" u="none" strike="noStrike" baseline="0">
                <a:solidFill>
                  <a:srgbClr val="000000"/>
                </a:solidFill>
                <a:latin typeface="Calibri"/>
                <a:ea typeface="Calibri"/>
                <a:cs typeface="Calibri"/>
              </a:defRPr>
            </a:pPr>
            <a:endParaRPr lang="en-US"/>
          </a:p>
        </c:txPr>
        <c:crossAx val="161081216"/>
        <c:crosses val="autoZero"/>
        <c:auto val="1"/>
        <c:lblAlgn val="ctr"/>
        <c:lblOffset val="100"/>
        <c:tickLblSkip val="4"/>
        <c:tickMarkSkip val="1"/>
      </c:catAx>
      <c:valAx>
        <c:axId val="161081216"/>
        <c:scaling>
          <c:orientation val="minMax"/>
        </c:scaling>
        <c:axPos val="l"/>
        <c:majorGridlines>
          <c:spPr>
            <a:ln w="3175">
              <a:solidFill>
                <a:srgbClr val="969696"/>
              </a:solidFill>
              <a:prstDash val="solid"/>
            </a:ln>
          </c:spPr>
        </c:majorGridlines>
        <c:numFmt formatCode="0%" sourceLinked="0"/>
        <c:tickLblPos val="nextTo"/>
        <c:spPr>
          <a:ln w="3175">
            <a:solidFill>
              <a:srgbClr val="00000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136711168"/>
        <c:crosses val="autoZero"/>
        <c:crossBetween val="between"/>
      </c:valAx>
      <c:spPr>
        <a:solidFill>
          <a:srgbClr val="C0C0C0"/>
        </a:solidFill>
        <a:ln w="12700">
          <a:solidFill>
            <a:srgbClr val="808080"/>
          </a:solidFill>
          <a:prstDash val="solid"/>
        </a:ln>
      </c:spPr>
    </c:plotArea>
    <c:plotVisOnly val="1"/>
    <c:dispBlanksAs val="gap"/>
  </c:chart>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roundedCorners val="1"/>
  <c:chart>
    <c:title>
      <c:tx>
        <c:rich>
          <a:bodyPr/>
          <a:lstStyle/>
          <a:p>
            <a:pPr>
              <a:defRPr sz="1400" b="1" i="0" u="none" strike="noStrike" baseline="0">
                <a:solidFill>
                  <a:srgbClr val="000000"/>
                </a:solidFill>
                <a:latin typeface="Calibri"/>
                <a:ea typeface="Calibri"/>
                <a:cs typeface="Calibri"/>
              </a:defRPr>
            </a:pPr>
            <a:r>
              <a:rPr lang="en-US" sz="1400"/>
              <a:t>Nigeria: External Reserves , 2000 - Feb 2018</a:t>
            </a:r>
          </a:p>
        </c:rich>
      </c:tx>
      <c:layout>
        <c:manualLayout>
          <c:xMode val="edge"/>
          <c:yMode val="edge"/>
          <c:x val="0.15560503212960455"/>
          <c:y val="0"/>
        </c:manualLayout>
      </c:layout>
      <c:overlay val="1"/>
    </c:title>
    <c:plotArea>
      <c:layout>
        <c:manualLayout>
          <c:layoutTarget val="inner"/>
          <c:xMode val="edge"/>
          <c:yMode val="edge"/>
          <c:x val="8.5253456221198162E-2"/>
          <c:y val="7.5949680040546128E-2"/>
          <c:w val="0.86866359447004604"/>
          <c:h val="0.67510826702707682"/>
        </c:manualLayout>
      </c:layout>
      <c:lineChart>
        <c:grouping val="standard"/>
        <c:ser>
          <c:idx val="0"/>
          <c:order val="0"/>
          <c:tx>
            <c:strRef>
              <c:f>'External Reserves'!$B$1:$B$2</c:f>
              <c:strCache>
                <c:ptCount val="1"/>
                <c:pt idx="0">
                  <c:v>External Reserves ($ Billion)</c:v>
                </c:pt>
              </c:strCache>
            </c:strRef>
          </c:tx>
          <c:spPr>
            <a:ln w="12700">
              <a:solidFill>
                <a:srgbClr val="000080"/>
              </a:solidFill>
              <a:prstDash val="solid"/>
            </a:ln>
          </c:spPr>
          <c:marker>
            <c:symbol val="none"/>
          </c:marker>
          <c:cat>
            <c:strRef>
              <c:f>'External Reserves'!$A$33:$A$195</c:f>
              <c:strCache>
                <c:ptCount val="163"/>
                <c:pt idx="0">
                  <c:v>2000</c:v>
                </c:pt>
                <c:pt idx="1">
                  <c:v>2001</c:v>
                </c:pt>
                <c:pt idx="2">
                  <c:v>2002</c:v>
                </c:pt>
                <c:pt idx="3">
                  <c:v>2003</c:v>
                </c:pt>
                <c:pt idx="4">
                  <c:v>2004-Jan</c:v>
                </c:pt>
                <c:pt idx="5">
                  <c:v>2004-Feb</c:v>
                </c:pt>
                <c:pt idx="6">
                  <c:v>2004-Mar</c:v>
                </c:pt>
                <c:pt idx="7">
                  <c:v>2004-Apr</c:v>
                </c:pt>
                <c:pt idx="8">
                  <c:v>2004-May</c:v>
                </c:pt>
                <c:pt idx="9">
                  <c:v>2004 Aug</c:v>
                </c:pt>
                <c:pt idx="10">
                  <c:v>2004-Sept</c:v>
                </c:pt>
                <c:pt idx="11">
                  <c:v>2004-Oct</c:v>
                </c:pt>
                <c:pt idx="12">
                  <c:v>2004-Nov</c:v>
                </c:pt>
                <c:pt idx="13">
                  <c:v>2004-Dec</c:v>
                </c:pt>
                <c:pt idx="14">
                  <c:v>2005-May</c:v>
                </c:pt>
                <c:pt idx="15">
                  <c:v>2005-Jun</c:v>
                </c:pt>
                <c:pt idx="16">
                  <c:v>2005-Oct</c:v>
                </c:pt>
                <c:pt idx="17">
                  <c:v>2005-Nov</c:v>
                </c:pt>
                <c:pt idx="18">
                  <c:v>2005-Dec</c:v>
                </c:pt>
                <c:pt idx="19">
                  <c:v>2006-Jan</c:v>
                </c:pt>
                <c:pt idx="20">
                  <c:v>2006-Feb</c:v>
                </c:pt>
                <c:pt idx="21">
                  <c:v>2006-Mar</c:v>
                </c:pt>
                <c:pt idx="22">
                  <c:v>2006-Apr</c:v>
                </c:pt>
                <c:pt idx="23">
                  <c:v>2006-May</c:v>
                </c:pt>
                <c:pt idx="24">
                  <c:v>2006-Jun</c:v>
                </c:pt>
                <c:pt idx="25">
                  <c:v>2006-July</c:v>
                </c:pt>
                <c:pt idx="26">
                  <c:v>2006 Aug</c:v>
                </c:pt>
                <c:pt idx="27">
                  <c:v>2006 Sept</c:v>
                </c:pt>
                <c:pt idx="28">
                  <c:v>2006 Oct.</c:v>
                </c:pt>
                <c:pt idx="29">
                  <c:v>2006 Dec.</c:v>
                </c:pt>
                <c:pt idx="30">
                  <c:v>2007 Jan.</c:v>
                </c:pt>
                <c:pt idx="31">
                  <c:v>2007 Feb.</c:v>
                </c:pt>
                <c:pt idx="32">
                  <c:v>2007 Mar.</c:v>
                </c:pt>
                <c:pt idx="33">
                  <c:v>2007 Apr.</c:v>
                </c:pt>
                <c:pt idx="34">
                  <c:v>2007 May</c:v>
                </c:pt>
                <c:pt idx="35">
                  <c:v>2007 June</c:v>
                </c:pt>
                <c:pt idx="36">
                  <c:v>2007 July</c:v>
                </c:pt>
                <c:pt idx="37">
                  <c:v>2007 Sept.</c:v>
                </c:pt>
                <c:pt idx="38">
                  <c:v>2007 Oct.</c:v>
                </c:pt>
                <c:pt idx="39">
                  <c:v>2007 Nov.</c:v>
                </c:pt>
                <c:pt idx="40">
                  <c:v>2007 Dec.</c:v>
                </c:pt>
                <c:pt idx="41">
                  <c:v>2008 Jan.</c:v>
                </c:pt>
                <c:pt idx="42">
                  <c:v>2008 Feb.</c:v>
                </c:pt>
                <c:pt idx="43">
                  <c:v>2008 Mar.</c:v>
                </c:pt>
                <c:pt idx="44">
                  <c:v>2008 Apr.</c:v>
                </c:pt>
                <c:pt idx="45">
                  <c:v>2008. May.</c:v>
                </c:pt>
                <c:pt idx="46">
                  <c:v>2008 Jun.</c:v>
                </c:pt>
                <c:pt idx="47">
                  <c:v>2008 July</c:v>
                </c:pt>
                <c:pt idx="48">
                  <c:v>2008 Aug.</c:v>
                </c:pt>
                <c:pt idx="49">
                  <c:v>2008 Sept.</c:v>
                </c:pt>
                <c:pt idx="50">
                  <c:v>2008 Oct.</c:v>
                </c:pt>
                <c:pt idx="51">
                  <c:v>2008 Nov.</c:v>
                </c:pt>
                <c:pt idx="52">
                  <c:v>2008 Dec.</c:v>
                </c:pt>
                <c:pt idx="53">
                  <c:v>2009 Jan.</c:v>
                </c:pt>
                <c:pt idx="54">
                  <c:v>2009 Feb.</c:v>
                </c:pt>
                <c:pt idx="55">
                  <c:v>2009 Mar.</c:v>
                </c:pt>
                <c:pt idx="56">
                  <c:v>2009 Apr.</c:v>
                </c:pt>
                <c:pt idx="57">
                  <c:v>2009 May</c:v>
                </c:pt>
                <c:pt idx="58">
                  <c:v>2009 Jun.</c:v>
                </c:pt>
                <c:pt idx="59">
                  <c:v>2009 Jul.</c:v>
                </c:pt>
                <c:pt idx="60">
                  <c:v>2009 Aug.</c:v>
                </c:pt>
                <c:pt idx="61">
                  <c:v>2009 Sept</c:v>
                </c:pt>
                <c:pt idx="62">
                  <c:v>2009 Oct.</c:v>
                </c:pt>
                <c:pt idx="63">
                  <c:v>2009 Nov.</c:v>
                </c:pt>
                <c:pt idx="64">
                  <c:v>2009 Dec.</c:v>
                </c:pt>
                <c:pt idx="65">
                  <c:v>2010 Jan.</c:v>
                </c:pt>
                <c:pt idx="66">
                  <c:v>2010 Feb.</c:v>
                </c:pt>
                <c:pt idx="67">
                  <c:v>2010 Mar.</c:v>
                </c:pt>
                <c:pt idx="68">
                  <c:v>2010 Apr.</c:v>
                </c:pt>
                <c:pt idx="69">
                  <c:v>2010 May</c:v>
                </c:pt>
                <c:pt idx="70">
                  <c:v>2010 Jun.</c:v>
                </c:pt>
                <c:pt idx="71">
                  <c:v>2010 Jul.</c:v>
                </c:pt>
                <c:pt idx="72">
                  <c:v>2010 Aug.</c:v>
                </c:pt>
                <c:pt idx="73">
                  <c:v>2010 Sep.</c:v>
                </c:pt>
                <c:pt idx="74">
                  <c:v>2010 Oct.</c:v>
                </c:pt>
                <c:pt idx="75">
                  <c:v>2010 Nov.</c:v>
                </c:pt>
                <c:pt idx="76">
                  <c:v>2010 Dec</c:v>
                </c:pt>
                <c:pt idx="77">
                  <c:v>2011 Jan.</c:v>
                </c:pt>
                <c:pt idx="78">
                  <c:v>2011 Feb.</c:v>
                </c:pt>
                <c:pt idx="79">
                  <c:v>2011 Mar.</c:v>
                </c:pt>
                <c:pt idx="80">
                  <c:v>2011 Apr.</c:v>
                </c:pt>
                <c:pt idx="81">
                  <c:v>2011 May</c:v>
                </c:pt>
                <c:pt idx="82">
                  <c:v>2011 Jun.</c:v>
                </c:pt>
                <c:pt idx="83">
                  <c:v>2011 Jul.</c:v>
                </c:pt>
                <c:pt idx="84">
                  <c:v>2011 Aug.</c:v>
                </c:pt>
                <c:pt idx="85">
                  <c:v>2011 Sep.</c:v>
                </c:pt>
                <c:pt idx="86">
                  <c:v>2011 Oct.</c:v>
                </c:pt>
                <c:pt idx="87">
                  <c:v>2011 Nov.</c:v>
                </c:pt>
                <c:pt idx="88">
                  <c:v>2011 Dec</c:v>
                </c:pt>
                <c:pt idx="89">
                  <c:v>2012 Jan.</c:v>
                </c:pt>
                <c:pt idx="90">
                  <c:v>2012 Feb.</c:v>
                </c:pt>
                <c:pt idx="91">
                  <c:v>2012 Mar.</c:v>
                </c:pt>
                <c:pt idx="92">
                  <c:v>2012 Apr.</c:v>
                </c:pt>
                <c:pt idx="93">
                  <c:v>2012 May</c:v>
                </c:pt>
                <c:pt idx="94">
                  <c:v>2012 Jun.</c:v>
                </c:pt>
                <c:pt idx="95">
                  <c:v>2012 Jul.</c:v>
                </c:pt>
                <c:pt idx="96">
                  <c:v>2012 Aug.</c:v>
                </c:pt>
                <c:pt idx="97">
                  <c:v>2012 Sep.</c:v>
                </c:pt>
                <c:pt idx="98">
                  <c:v>2012 Oct.</c:v>
                </c:pt>
                <c:pt idx="99">
                  <c:v>2012 Nov.</c:v>
                </c:pt>
                <c:pt idx="100">
                  <c:v>2012 Dec</c:v>
                </c:pt>
                <c:pt idx="101">
                  <c:v>2013 Jan.</c:v>
                </c:pt>
                <c:pt idx="102">
                  <c:v>2013 Feb.</c:v>
                </c:pt>
                <c:pt idx="103">
                  <c:v>2013 Mar.</c:v>
                </c:pt>
                <c:pt idx="104">
                  <c:v>2013 Apr.</c:v>
                </c:pt>
                <c:pt idx="105">
                  <c:v>2013 May</c:v>
                </c:pt>
                <c:pt idx="106">
                  <c:v>2013 Jun.</c:v>
                </c:pt>
                <c:pt idx="107">
                  <c:v>2013 Jul.</c:v>
                </c:pt>
                <c:pt idx="108">
                  <c:v>2013 Aug.</c:v>
                </c:pt>
                <c:pt idx="109">
                  <c:v>2013 Sep.</c:v>
                </c:pt>
                <c:pt idx="110">
                  <c:v>2013 Oct.</c:v>
                </c:pt>
                <c:pt idx="111">
                  <c:v>2013 Nov.</c:v>
                </c:pt>
                <c:pt idx="112">
                  <c:v>2013 Dec</c:v>
                </c:pt>
                <c:pt idx="113">
                  <c:v>2014 Jan.</c:v>
                </c:pt>
                <c:pt idx="114">
                  <c:v>2014 Feb.</c:v>
                </c:pt>
                <c:pt idx="115">
                  <c:v>2014 Mar.</c:v>
                </c:pt>
                <c:pt idx="116">
                  <c:v>2014 Apr.</c:v>
                </c:pt>
                <c:pt idx="117">
                  <c:v>2014 May</c:v>
                </c:pt>
                <c:pt idx="118">
                  <c:v>2014 June</c:v>
                </c:pt>
                <c:pt idx="119">
                  <c:v>2014 July</c:v>
                </c:pt>
                <c:pt idx="120">
                  <c:v>2014 Aug</c:v>
                </c:pt>
                <c:pt idx="121">
                  <c:v>2014 Sep</c:v>
                </c:pt>
                <c:pt idx="122">
                  <c:v>2014 Oct</c:v>
                </c:pt>
                <c:pt idx="123">
                  <c:v>2014 Nov</c:v>
                </c:pt>
                <c:pt idx="124">
                  <c:v>2014 Dec</c:v>
                </c:pt>
                <c:pt idx="125">
                  <c:v>2015 Jan</c:v>
                </c:pt>
                <c:pt idx="126">
                  <c:v>2015 Feb</c:v>
                </c:pt>
                <c:pt idx="127">
                  <c:v>2015 Mar</c:v>
                </c:pt>
                <c:pt idx="128">
                  <c:v>2015 Apr.</c:v>
                </c:pt>
                <c:pt idx="129">
                  <c:v>2015 May</c:v>
                </c:pt>
                <c:pt idx="130">
                  <c:v>2015 June</c:v>
                </c:pt>
                <c:pt idx="131">
                  <c:v>2015 July</c:v>
                </c:pt>
                <c:pt idx="132">
                  <c:v>2015 Aug</c:v>
                </c:pt>
                <c:pt idx="133">
                  <c:v>2015 Sep</c:v>
                </c:pt>
                <c:pt idx="134">
                  <c:v>2015 Oct</c:v>
                </c:pt>
                <c:pt idx="135">
                  <c:v>2015 Nov</c:v>
                </c:pt>
                <c:pt idx="136">
                  <c:v>2015 Dec</c:v>
                </c:pt>
                <c:pt idx="137">
                  <c:v>2016 Jan</c:v>
                </c:pt>
                <c:pt idx="138">
                  <c:v>2016 Feb</c:v>
                </c:pt>
                <c:pt idx="139">
                  <c:v>2016 Mar</c:v>
                </c:pt>
                <c:pt idx="140">
                  <c:v>2016 Apr.</c:v>
                </c:pt>
                <c:pt idx="141">
                  <c:v>2016 May</c:v>
                </c:pt>
                <c:pt idx="142">
                  <c:v>2016 June</c:v>
                </c:pt>
                <c:pt idx="143">
                  <c:v>2016 July</c:v>
                </c:pt>
                <c:pt idx="144">
                  <c:v>2016 Aug</c:v>
                </c:pt>
                <c:pt idx="145">
                  <c:v>2016 Sep</c:v>
                </c:pt>
                <c:pt idx="146">
                  <c:v>2016 Oct</c:v>
                </c:pt>
                <c:pt idx="147">
                  <c:v>2016 Nov</c:v>
                </c:pt>
                <c:pt idx="148">
                  <c:v>2016 Dec</c:v>
                </c:pt>
                <c:pt idx="149">
                  <c:v>2017 Jan</c:v>
                </c:pt>
                <c:pt idx="150">
                  <c:v>2017 Feb</c:v>
                </c:pt>
                <c:pt idx="151">
                  <c:v>2017 Mar</c:v>
                </c:pt>
                <c:pt idx="152">
                  <c:v>2017 Apr.</c:v>
                </c:pt>
                <c:pt idx="153">
                  <c:v>2017 May</c:v>
                </c:pt>
                <c:pt idx="154">
                  <c:v>2017 June</c:v>
                </c:pt>
                <c:pt idx="155">
                  <c:v>2017 July</c:v>
                </c:pt>
                <c:pt idx="156">
                  <c:v>2017 Aug</c:v>
                </c:pt>
                <c:pt idx="157">
                  <c:v>2017 Sep</c:v>
                </c:pt>
                <c:pt idx="158">
                  <c:v>2017 Oct</c:v>
                </c:pt>
                <c:pt idx="159">
                  <c:v>2017 Nov</c:v>
                </c:pt>
                <c:pt idx="160">
                  <c:v>2017 Dec</c:v>
                </c:pt>
                <c:pt idx="161">
                  <c:v>2018 Jan</c:v>
                </c:pt>
                <c:pt idx="162">
                  <c:v>2018 Feb</c:v>
                </c:pt>
              </c:strCache>
            </c:strRef>
          </c:cat>
          <c:val>
            <c:numRef>
              <c:f>'External Reserves'!$B$33:$B$195</c:f>
              <c:numCache>
                <c:formatCode>_(* #,##0.00_);_(* \(#,##0.00\);_(* "-"??_);_(@_)</c:formatCode>
                <c:ptCount val="163"/>
                <c:pt idx="0">
                  <c:v>10</c:v>
                </c:pt>
                <c:pt idx="1">
                  <c:v>10.42</c:v>
                </c:pt>
                <c:pt idx="2">
                  <c:v>7.99</c:v>
                </c:pt>
                <c:pt idx="3">
                  <c:v>7.4700000000000015</c:v>
                </c:pt>
                <c:pt idx="4">
                  <c:v>8.32</c:v>
                </c:pt>
                <c:pt idx="5">
                  <c:v>9.360000000000003</c:v>
                </c:pt>
                <c:pt idx="6">
                  <c:v>9.68</c:v>
                </c:pt>
                <c:pt idx="7">
                  <c:v>10.8</c:v>
                </c:pt>
                <c:pt idx="8">
                  <c:v>10.120000000000001</c:v>
                </c:pt>
                <c:pt idx="9">
                  <c:v>12.4</c:v>
                </c:pt>
                <c:pt idx="10">
                  <c:v>13.27</c:v>
                </c:pt>
                <c:pt idx="11">
                  <c:v>14.8</c:v>
                </c:pt>
                <c:pt idx="12">
                  <c:v>16.14</c:v>
                </c:pt>
                <c:pt idx="13">
                  <c:v>18.29</c:v>
                </c:pt>
                <c:pt idx="14">
                  <c:v>23</c:v>
                </c:pt>
                <c:pt idx="15">
                  <c:v>24.3</c:v>
                </c:pt>
                <c:pt idx="16">
                  <c:v>30</c:v>
                </c:pt>
                <c:pt idx="17">
                  <c:v>27</c:v>
                </c:pt>
                <c:pt idx="18">
                  <c:v>27.08</c:v>
                </c:pt>
                <c:pt idx="19">
                  <c:v>31.330000000000005</c:v>
                </c:pt>
                <c:pt idx="20">
                  <c:v>34.5</c:v>
                </c:pt>
                <c:pt idx="21">
                  <c:v>36.200000000000003</c:v>
                </c:pt>
                <c:pt idx="22">
                  <c:v>32</c:v>
                </c:pt>
                <c:pt idx="23">
                  <c:v>35</c:v>
                </c:pt>
                <c:pt idx="24">
                  <c:v>36.620000000000012</c:v>
                </c:pt>
                <c:pt idx="25">
                  <c:v>38</c:v>
                </c:pt>
                <c:pt idx="26">
                  <c:v>38</c:v>
                </c:pt>
                <c:pt idx="27">
                  <c:v>40</c:v>
                </c:pt>
                <c:pt idx="28">
                  <c:v>40.4</c:v>
                </c:pt>
                <c:pt idx="29">
                  <c:v>41</c:v>
                </c:pt>
                <c:pt idx="30">
                  <c:v>43.58</c:v>
                </c:pt>
                <c:pt idx="31">
                  <c:v>43.39</c:v>
                </c:pt>
                <c:pt idx="32">
                  <c:v>41.95</c:v>
                </c:pt>
                <c:pt idx="33">
                  <c:v>43.02</c:v>
                </c:pt>
                <c:pt idx="34">
                  <c:v>43.05</c:v>
                </c:pt>
                <c:pt idx="35">
                  <c:v>42.74</c:v>
                </c:pt>
                <c:pt idx="36">
                  <c:v>42.9</c:v>
                </c:pt>
                <c:pt idx="37">
                  <c:v>45.06</c:v>
                </c:pt>
                <c:pt idx="38">
                  <c:v>48.09</c:v>
                </c:pt>
                <c:pt idx="39">
                  <c:v>49.690000000000012</c:v>
                </c:pt>
                <c:pt idx="40">
                  <c:v>51.33</c:v>
                </c:pt>
                <c:pt idx="41">
                  <c:v>54.220000000000013</c:v>
                </c:pt>
                <c:pt idx="42">
                  <c:v>56.91</c:v>
                </c:pt>
                <c:pt idx="43">
                  <c:v>59.760000000000012</c:v>
                </c:pt>
                <c:pt idx="44">
                  <c:v>60.82</c:v>
                </c:pt>
                <c:pt idx="45">
                  <c:v>61.04</c:v>
                </c:pt>
                <c:pt idx="46">
                  <c:v>59.160000000000011</c:v>
                </c:pt>
                <c:pt idx="47">
                  <c:v>60.34</c:v>
                </c:pt>
                <c:pt idx="48">
                  <c:v>60.2</c:v>
                </c:pt>
                <c:pt idx="49">
                  <c:v>62.08</c:v>
                </c:pt>
                <c:pt idx="50">
                  <c:v>58.53</c:v>
                </c:pt>
                <c:pt idx="51">
                  <c:v>57.48</c:v>
                </c:pt>
                <c:pt idx="52">
                  <c:v>53</c:v>
                </c:pt>
                <c:pt idx="53">
                  <c:v>50.11</c:v>
                </c:pt>
                <c:pt idx="54">
                  <c:v>48.11</c:v>
                </c:pt>
                <c:pt idx="55">
                  <c:v>47.08</c:v>
                </c:pt>
                <c:pt idx="56">
                  <c:v>45.91</c:v>
                </c:pt>
                <c:pt idx="57">
                  <c:v>44.84</c:v>
                </c:pt>
                <c:pt idx="58">
                  <c:v>43.46</c:v>
                </c:pt>
                <c:pt idx="59">
                  <c:v>43.35</c:v>
                </c:pt>
                <c:pt idx="60">
                  <c:v>41.75</c:v>
                </c:pt>
                <c:pt idx="61">
                  <c:v>43.34</c:v>
                </c:pt>
                <c:pt idx="62">
                  <c:v>43.05</c:v>
                </c:pt>
                <c:pt idx="63">
                  <c:v>43.02</c:v>
                </c:pt>
                <c:pt idx="64">
                  <c:v>42.38</c:v>
                </c:pt>
                <c:pt idx="65">
                  <c:v>42.08</c:v>
                </c:pt>
                <c:pt idx="66">
                  <c:v>41.41</c:v>
                </c:pt>
                <c:pt idx="67">
                  <c:v>40.67</c:v>
                </c:pt>
                <c:pt idx="68">
                  <c:v>40.32</c:v>
                </c:pt>
                <c:pt idx="69">
                  <c:v>38.82</c:v>
                </c:pt>
                <c:pt idx="70">
                  <c:v>37.47</c:v>
                </c:pt>
                <c:pt idx="71">
                  <c:v>37.160000000000011</c:v>
                </c:pt>
                <c:pt idx="72">
                  <c:v>36.770000000000003</c:v>
                </c:pt>
                <c:pt idx="73">
                  <c:v>34.589100000000002</c:v>
                </c:pt>
                <c:pt idx="74">
                  <c:v>33.6</c:v>
                </c:pt>
                <c:pt idx="75">
                  <c:v>33.06</c:v>
                </c:pt>
                <c:pt idx="76">
                  <c:v>32.340000000000003</c:v>
                </c:pt>
                <c:pt idx="77">
                  <c:v>33.1248</c:v>
                </c:pt>
                <c:pt idx="78">
                  <c:v>33.249700000000011</c:v>
                </c:pt>
                <c:pt idx="79">
                  <c:v>33.219300000000011</c:v>
                </c:pt>
                <c:pt idx="80">
                  <c:v>32.840000000000003</c:v>
                </c:pt>
                <c:pt idx="81">
                  <c:v>32.08</c:v>
                </c:pt>
                <c:pt idx="82">
                  <c:v>31.89</c:v>
                </c:pt>
                <c:pt idx="83">
                  <c:v>32.51</c:v>
                </c:pt>
                <c:pt idx="84">
                  <c:v>32.93</c:v>
                </c:pt>
                <c:pt idx="85">
                  <c:v>31.75</c:v>
                </c:pt>
                <c:pt idx="86">
                  <c:v>32.790000000000013</c:v>
                </c:pt>
                <c:pt idx="87">
                  <c:v>33.01</c:v>
                </c:pt>
                <c:pt idx="88">
                  <c:v>32.92</c:v>
                </c:pt>
                <c:pt idx="89">
                  <c:v>34.630000000000003</c:v>
                </c:pt>
                <c:pt idx="90">
                  <c:v>34.718600000000002</c:v>
                </c:pt>
                <c:pt idx="91">
                  <c:v>35.6</c:v>
                </c:pt>
                <c:pt idx="92">
                  <c:v>35.800000000000004</c:v>
                </c:pt>
                <c:pt idx="93">
                  <c:v>37.690000000000012</c:v>
                </c:pt>
                <c:pt idx="94">
                  <c:v>36.720000000000013</c:v>
                </c:pt>
                <c:pt idx="95">
                  <c:v>36.53</c:v>
                </c:pt>
                <c:pt idx="96">
                  <c:v>38.85</c:v>
                </c:pt>
                <c:pt idx="97">
                  <c:v>41.190000000000012</c:v>
                </c:pt>
                <c:pt idx="98">
                  <c:v>42.67</c:v>
                </c:pt>
                <c:pt idx="99">
                  <c:v>44.47</c:v>
                </c:pt>
                <c:pt idx="100">
                  <c:v>44.18</c:v>
                </c:pt>
                <c:pt idx="101">
                  <c:v>45.98</c:v>
                </c:pt>
                <c:pt idx="102">
                  <c:v>47.38</c:v>
                </c:pt>
                <c:pt idx="103">
                  <c:v>48.57</c:v>
                </c:pt>
                <c:pt idx="104">
                  <c:v>48.85</c:v>
                </c:pt>
                <c:pt idx="105">
                  <c:v>48.41</c:v>
                </c:pt>
                <c:pt idx="106">
                  <c:v>48.04</c:v>
                </c:pt>
                <c:pt idx="107">
                  <c:v>47.03</c:v>
                </c:pt>
                <c:pt idx="108">
                  <c:v>47.03</c:v>
                </c:pt>
                <c:pt idx="109">
                  <c:v>46.84</c:v>
                </c:pt>
                <c:pt idx="110">
                  <c:v>45.096000000000011</c:v>
                </c:pt>
                <c:pt idx="111">
                  <c:v>44.55</c:v>
                </c:pt>
                <c:pt idx="112">
                  <c:v>43.61</c:v>
                </c:pt>
                <c:pt idx="113">
                  <c:v>42.988</c:v>
                </c:pt>
                <c:pt idx="114">
                  <c:v>40.116</c:v>
                </c:pt>
                <c:pt idx="115">
                  <c:v>37.83</c:v>
                </c:pt>
                <c:pt idx="116">
                  <c:v>38.14</c:v>
                </c:pt>
                <c:pt idx="117">
                  <c:v>36.96</c:v>
                </c:pt>
                <c:pt idx="118">
                  <c:v>37.480000000000004</c:v>
                </c:pt>
                <c:pt idx="119">
                  <c:v>39.4</c:v>
                </c:pt>
                <c:pt idx="120">
                  <c:v>39.590000000000003</c:v>
                </c:pt>
                <c:pt idx="121">
                  <c:v>39.520000000000003</c:v>
                </c:pt>
                <c:pt idx="122">
                  <c:v>38.763000000000012</c:v>
                </c:pt>
                <c:pt idx="123">
                  <c:v>36.804000000000002</c:v>
                </c:pt>
                <c:pt idx="124">
                  <c:v>34.468000000000011</c:v>
                </c:pt>
                <c:pt idx="125">
                  <c:v>34.468000000000011</c:v>
                </c:pt>
                <c:pt idx="126">
                  <c:v>33.790000000000013</c:v>
                </c:pt>
                <c:pt idx="127">
                  <c:v>29.789684999999988</c:v>
                </c:pt>
                <c:pt idx="128">
                  <c:v>29.527999999999999</c:v>
                </c:pt>
                <c:pt idx="129">
                  <c:v>29.594999999999999</c:v>
                </c:pt>
                <c:pt idx="130">
                  <c:v>29</c:v>
                </c:pt>
                <c:pt idx="131">
                  <c:v>31.459</c:v>
                </c:pt>
                <c:pt idx="132">
                  <c:v>31.321999999999999</c:v>
                </c:pt>
                <c:pt idx="133">
                  <c:v>30.343</c:v>
                </c:pt>
                <c:pt idx="134">
                  <c:v>30.192</c:v>
                </c:pt>
                <c:pt idx="135">
                  <c:v>29.917000000000005</c:v>
                </c:pt>
                <c:pt idx="136">
                  <c:v>29.07</c:v>
                </c:pt>
                <c:pt idx="137">
                  <c:v>28.161999999999999</c:v>
                </c:pt>
                <c:pt idx="138">
                  <c:v>27.824000000000005</c:v>
                </c:pt>
                <c:pt idx="139">
                  <c:v>27.864999999999991</c:v>
                </c:pt>
                <c:pt idx="140">
                  <c:v>27.088999999999988</c:v>
                </c:pt>
                <c:pt idx="141">
                  <c:v>26.387</c:v>
                </c:pt>
                <c:pt idx="142">
                  <c:v>26.363</c:v>
                </c:pt>
                <c:pt idx="143">
                  <c:v>26.196000000000005</c:v>
                </c:pt>
                <c:pt idx="144">
                  <c:v>25.216999999999999</c:v>
                </c:pt>
                <c:pt idx="145">
                  <c:v>24.530999999999999</c:v>
                </c:pt>
                <c:pt idx="146">
                  <c:v>23.952999999999992</c:v>
                </c:pt>
                <c:pt idx="147">
                  <c:v>24.771000000000001</c:v>
                </c:pt>
                <c:pt idx="148">
                  <c:v>25.843599999999988</c:v>
                </c:pt>
                <c:pt idx="149">
                  <c:v>28.173999999999999</c:v>
                </c:pt>
                <c:pt idx="150">
                  <c:v>29.650000000000006</c:v>
                </c:pt>
                <c:pt idx="151">
                  <c:v>30.297999999999991</c:v>
                </c:pt>
                <c:pt idx="152">
                  <c:v>30.86</c:v>
                </c:pt>
                <c:pt idx="153">
                  <c:v>30.330000000000005</c:v>
                </c:pt>
                <c:pt idx="154">
                  <c:v>30.282999999999991</c:v>
                </c:pt>
                <c:pt idx="155">
                  <c:v>30.843</c:v>
                </c:pt>
                <c:pt idx="156">
                  <c:v>31.824999999999999</c:v>
                </c:pt>
                <c:pt idx="157">
                  <c:v>32.491</c:v>
                </c:pt>
                <c:pt idx="158">
                  <c:v>33.825000000000003</c:v>
                </c:pt>
                <c:pt idx="159">
                  <c:v>34.946000000000005</c:v>
                </c:pt>
                <c:pt idx="160">
                  <c:v>38.766000000000012</c:v>
                </c:pt>
                <c:pt idx="161">
                  <c:v>40.685000000000002</c:v>
                </c:pt>
                <c:pt idx="162">
                  <c:v>41.09</c:v>
                </c:pt>
              </c:numCache>
            </c:numRef>
          </c:val>
        </c:ser>
        <c:marker val="1"/>
        <c:axId val="67506176"/>
        <c:axId val="67507712"/>
      </c:lineChart>
      <c:catAx>
        <c:axId val="67506176"/>
        <c:scaling>
          <c:orientation val="minMax"/>
        </c:scaling>
        <c:axPos val="b"/>
        <c:majorGridlines/>
        <c:numFmt formatCode="General" sourceLinked="1"/>
        <c:tickLblPos val="nextTo"/>
        <c:spPr>
          <a:ln w="3175">
            <a:solidFill>
              <a:srgbClr val="000000"/>
            </a:solidFill>
            <a:prstDash val="solid"/>
          </a:ln>
        </c:spPr>
        <c:txPr>
          <a:bodyPr rot="5400000" vert="horz"/>
          <a:lstStyle/>
          <a:p>
            <a:pPr>
              <a:defRPr sz="1000" b="0" i="0" u="none" strike="noStrike" baseline="0">
                <a:solidFill>
                  <a:srgbClr val="000000"/>
                </a:solidFill>
                <a:latin typeface="Calibri"/>
                <a:ea typeface="Calibri"/>
                <a:cs typeface="Calibri"/>
              </a:defRPr>
            </a:pPr>
            <a:endParaRPr lang="en-US"/>
          </a:p>
        </c:txPr>
        <c:crossAx val="67507712"/>
        <c:crosses val="autoZero"/>
        <c:auto val="1"/>
        <c:lblAlgn val="ctr"/>
        <c:lblOffset val="100"/>
        <c:tickLblSkip val="2"/>
        <c:tickMarkSkip val="1"/>
      </c:catAx>
      <c:valAx>
        <c:axId val="67507712"/>
        <c:scaling>
          <c:orientation val="minMax"/>
          <c:max val="70"/>
        </c:scaling>
        <c:axPos val="l"/>
        <c:majorGridlines>
          <c:spPr>
            <a:ln w="3175">
              <a:solidFill>
                <a:srgbClr val="000000"/>
              </a:solidFill>
              <a:prstDash val="solid"/>
            </a:ln>
          </c:spPr>
        </c:majorGridlines>
        <c:title>
          <c:tx>
            <c:rich>
              <a:bodyPr/>
              <a:lstStyle/>
              <a:p>
                <a:pPr>
                  <a:defRPr sz="1000" b="1" i="0" u="none" strike="noStrike" baseline="0">
                    <a:solidFill>
                      <a:srgbClr val="000000"/>
                    </a:solidFill>
                    <a:latin typeface="Calibri"/>
                    <a:ea typeface="Calibri"/>
                    <a:cs typeface="Calibri"/>
                  </a:defRPr>
                </a:pPr>
                <a:r>
                  <a:rPr lang="en-US"/>
                  <a:t>$ Billion</a:t>
                </a:r>
              </a:p>
            </c:rich>
          </c:tx>
          <c:layout>
            <c:manualLayout>
              <c:xMode val="edge"/>
              <c:yMode val="edge"/>
              <c:x val="1.1520690754777158E-2"/>
              <c:y val="0.32489584371573826"/>
            </c:manualLayout>
          </c:layout>
          <c:spPr>
            <a:noFill/>
            <a:ln w="25400">
              <a:noFill/>
            </a:ln>
          </c:spPr>
        </c:title>
        <c:numFmt formatCode="0" sourceLinked="0"/>
        <c:tickLblPos val="nextTo"/>
        <c:spPr>
          <a:ln w="3175">
            <a:solidFill>
              <a:srgbClr val="000000"/>
            </a:solidFill>
            <a:prstDash val="solid"/>
          </a:ln>
        </c:spPr>
        <c:txPr>
          <a:bodyPr rot="0" vert="horz"/>
          <a:lstStyle/>
          <a:p>
            <a:pPr>
              <a:defRPr sz="1000" b="0" i="0" u="none" strike="noStrike" baseline="0">
                <a:solidFill>
                  <a:srgbClr val="000000"/>
                </a:solidFill>
                <a:latin typeface="Calibri"/>
                <a:ea typeface="Calibri"/>
                <a:cs typeface="Calibri"/>
              </a:defRPr>
            </a:pPr>
            <a:endParaRPr lang="en-US"/>
          </a:p>
        </c:txPr>
        <c:crossAx val="67506176"/>
        <c:crosses val="autoZero"/>
        <c:crossBetween val="between"/>
      </c:valAx>
      <c:spPr>
        <a:solidFill>
          <a:srgbClr val="C0C0C0"/>
        </a:solidFill>
        <a:ln w="12700">
          <a:solidFill>
            <a:srgbClr val="808080"/>
          </a:solidFill>
          <a:prstDash val="solid"/>
        </a:ln>
      </c:spPr>
    </c:plotArea>
    <c:plotVisOnly val="1"/>
    <c:dispBlanksAs val="gap"/>
  </c:chart>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c:spPr>
  <c:txPr>
    <a:bodyPr/>
    <a:lstStyle/>
    <a:p>
      <a:pPr>
        <a:defRPr sz="1000" b="1" i="0" u="none" strike="noStrike" baseline="0">
          <a:solidFill>
            <a:srgbClr val="000000"/>
          </a:solidFill>
          <a:latin typeface="Calibri"/>
          <a:ea typeface="Calibri"/>
          <a:cs typeface="Calibri"/>
        </a:defRPr>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roundedCorners val="1"/>
  <c:style val="47"/>
  <c:chart>
    <c:title>
      <c:tx>
        <c:rich>
          <a:bodyPr/>
          <a:lstStyle/>
          <a:p>
            <a:pPr>
              <a:defRPr sz="1200" b="1" i="0" u="none" strike="noStrike" baseline="0">
                <a:solidFill>
                  <a:srgbClr val="FFFFFF"/>
                </a:solidFill>
                <a:latin typeface="Trebuchet MS"/>
                <a:ea typeface="Trebuchet MS"/>
                <a:cs typeface="Trebuchet MS"/>
              </a:defRPr>
            </a:pPr>
            <a:r>
              <a:rPr lang="en-US"/>
              <a:t>Nigeria: External Reserves , # of Months of Import</a:t>
            </a:r>
          </a:p>
        </c:rich>
      </c:tx>
      <c:layout>
        <c:manualLayout>
          <c:xMode val="edge"/>
          <c:yMode val="edge"/>
          <c:x val="0.13389648988911848"/>
          <c:y val="2.4253494475981199E-2"/>
        </c:manualLayout>
      </c:layout>
      <c:overlay val="1"/>
    </c:title>
    <c:plotArea>
      <c:layout>
        <c:manualLayout>
          <c:layoutTarget val="inner"/>
          <c:xMode val="edge"/>
          <c:yMode val="edge"/>
          <c:x val="8.5253456221198162E-2"/>
          <c:y val="0.15806593796028673"/>
          <c:w val="0.86866359447004604"/>
          <c:h val="0.56821644129926763"/>
        </c:manualLayout>
      </c:layout>
      <c:lineChart>
        <c:grouping val="standard"/>
        <c:ser>
          <c:idx val="0"/>
          <c:order val="0"/>
          <c:tx>
            <c:strRef>
              <c:f>'External Reserves'!$G$1:$G$2</c:f>
              <c:strCache>
                <c:ptCount val="1"/>
                <c:pt idx="0">
                  <c:v>External Reserves ($ Billion)</c:v>
                </c:pt>
              </c:strCache>
            </c:strRef>
          </c:tx>
          <c:marker>
            <c:symbol val="none"/>
          </c:marker>
          <c:cat>
            <c:numRef>
              <c:f>'External Reserves'!$F$187:$F$196</c:f>
              <c:numCache>
                <c:formatCode>General</c:formatCode>
                <c:ptCount val="10"/>
                <c:pt idx="0">
                  <c:v>2008</c:v>
                </c:pt>
                <c:pt idx="1">
                  <c:v>2009</c:v>
                </c:pt>
                <c:pt idx="2">
                  <c:v>2010</c:v>
                </c:pt>
                <c:pt idx="3">
                  <c:v>2011</c:v>
                </c:pt>
                <c:pt idx="4">
                  <c:v>2012</c:v>
                </c:pt>
                <c:pt idx="5">
                  <c:v>2013</c:v>
                </c:pt>
                <c:pt idx="6">
                  <c:v>2014</c:v>
                </c:pt>
                <c:pt idx="7">
                  <c:v>2015</c:v>
                </c:pt>
                <c:pt idx="8">
                  <c:v>2016</c:v>
                </c:pt>
                <c:pt idx="9">
                  <c:v>2017</c:v>
                </c:pt>
              </c:numCache>
            </c:numRef>
          </c:cat>
          <c:val>
            <c:numRef>
              <c:f>'External Reserves'!$G$187:$G$196</c:f>
              <c:numCache>
                <c:formatCode>_(* #,##0.0_);_(* \(#,##0.0\);_(* "-"??_);_(@_)</c:formatCode>
                <c:ptCount val="10"/>
                <c:pt idx="0">
                  <c:v>19.335483053638999</c:v>
                </c:pt>
                <c:pt idx="1">
                  <c:v>14.5740125068816</c:v>
                </c:pt>
                <c:pt idx="2">
                  <c:v>8.40036336966695</c:v>
                </c:pt>
                <c:pt idx="3">
                  <c:v>7.2769592969440602</c:v>
                </c:pt>
                <c:pt idx="4">
                  <c:v>10.271482834899199</c:v>
                </c:pt>
                <c:pt idx="5">
                  <c:v>10.369066300841</c:v>
                </c:pt>
                <c:pt idx="6">
                  <c:v>7.8263699308062096</c:v>
                </c:pt>
                <c:pt idx="7">
                  <c:v>7.6467150303880196</c:v>
                </c:pt>
                <c:pt idx="8">
                  <c:v>11.2384558983914</c:v>
                </c:pt>
                <c:pt idx="9">
                  <c:v>14.4</c:v>
                </c:pt>
              </c:numCache>
            </c:numRef>
          </c:val>
        </c:ser>
        <c:marker val="1"/>
        <c:axId val="175331584"/>
        <c:axId val="182185344"/>
      </c:lineChart>
      <c:dateAx>
        <c:axId val="175331584"/>
        <c:scaling>
          <c:orientation val="minMax"/>
          <c:max val="10"/>
          <c:min val="1"/>
        </c:scaling>
        <c:axPos val="b"/>
        <c:majorGridlines/>
        <c:title>
          <c:tx>
            <c:rich>
              <a:bodyPr/>
              <a:lstStyle/>
              <a:p>
                <a:pPr>
                  <a:defRPr b="1"/>
                </a:pPr>
                <a:r>
                  <a:rPr lang="en-US" b="1"/>
                  <a:t>Year-end</a:t>
                </a:r>
              </a:p>
            </c:rich>
          </c:tx>
          <c:layout/>
        </c:title>
        <c:numFmt formatCode="General" sourceLinked="1"/>
        <c:tickLblPos val="nextTo"/>
        <c:txPr>
          <a:bodyPr rot="5400000" vert="horz"/>
          <a:lstStyle/>
          <a:p>
            <a:pPr>
              <a:defRPr sz="1000" b="0" i="0" u="none" strike="noStrike" baseline="0">
                <a:solidFill>
                  <a:srgbClr val="FFFFFF"/>
                </a:solidFill>
                <a:latin typeface="Calibri"/>
                <a:ea typeface="Calibri"/>
                <a:cs typeface="Calibri"/>
              </a:defRPr>
            </a:pPr>
            <a:endParaRPr lang="en-US"/>
          </a:p>
        </c:txPr>
        <c:crossAx val="182185344"/>
        <c:crosses val="autoZero"/>
        <c:auto val="1"/>
        <c:lblOffset val="100"/>
        <c:baseTimeUnit val="years"/>
        <c:majorUnit val="1"/>
        <c:majorTimeUnit val="years"/>
        <c:minorUnit val="1"/>
        <c:minorTimeUnit val="years"/>
      </c:dateAx>
      <c:valAx>
        <c:axId val="182185344"/>
        <c:scaling>
          <c:orientation val="minMax"/>
          <c:max val="20"/>
          <c:min val="7"/>
        </c:scaling>
        <c:axPos val="l"/>
        <c:majorGridlines/>
        <c:numFmt formatCode="0" sourceLinked="0"/>
        <c:tickLblPos val="nextTo"/>
        <c:txPr>
          <a:bodyPr rot="0" vert="horz"/>
          <a:lstStyle/>
          <a:p>
            <a:pPr>
              <a:defRPr sz="1000" b="0" i="0" u="none" strike="noStrike" baseline="0">
                <a:solidFill>
                  <a:srgbClr val="FFFFFF"/>
                </a:solidFill>
                <a:latin typeface="Calibri"/>
                <a:ea typeface="Calibri"/>
                <a:cs typeface="Calibri"/>
              </a:defRPr>
            </a:pPr>
            <a:endParaRPr lang="en-US"/>
          </a:p>
        </c:txPr>
        <c:crossAx val="175331584"/>
        <c:crosses val="autoZero"/>
        <c:crossBetween val="between"/>
      </c:valAx>
    </c:plotArea>
    <c:plotVisOnly val="1"/>
    <c:dispBlanksAs val="gap"/>
  </c:chart>
  <c:txPr>
    <a:bodyPr/>
    <a:lstStyle/>
    <a:p>
      <a:pPr>
        <a:defRPr sz="1000" b="0" i="0" u="none" strike="noStrike" baseline="0">
          <a:solidFill>
            <a:srgbClr val="FFFFFF"/>
          </a:solidFill>
          <a:latin typeface="Calibri"/>
          <a:ea typeface="Calibri"/>
          <a:cs typeface="Calibri"/>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title>
      <c:tx>
        <c:rich>
          <a:bodyPr/>
          <a:lstStyle/>
          <a:p>
            <a:pPr>
              <a:defRPr sz="1400">
                <a:latin typeface="Trebuchet MS" pitchFamily="34" charset="0"/>
              </a:defRPr>
            </a:pPr>
            <a:r>
              <a:rPr lang="en-US" sz="1400" b="0" i="0" u="none" strike="noStrike" baseline="0">
                <a:latin typeface="Trebuchet MS" pitchFamily="34" charset="0"/>
              </a:rPr>
              <a:t>Nigeria: Terms of Trade, 2011-2016</a:t>
            </a:r>
            <a:endParaRPr lang="en-US" sz="1400">
              <a:latin typeface="Trebuchet MS" pitchFamily="34" charset="0"/>
            </a:endParaRPr>
          </a:p>
        </c:rich>
      </c:tx>
      <c:layout/>
      <c:overlay val="1"/>
    </c:title>
    <c:plotArea>
      <c:layout>
        <c:manualLayout>
          <c:layoutTarget val="inner"/>
          <c:xMode val="edge"/>
          <c:yMode val="edge"/>
          <c:x val="8.6071741032370933E-2"/>
          <c:y val="0.17640055409740574"/>
          <c:w val="0.88337270341207352"/>
          <c:h val="0.69687882764654885"/>
        </c:manualLayout>
      </c:layout>
      <c:lineChart>
        <c:grouping val="standard"/>
        <c:ser>
          <c:idx val="0"/>
          <c:order val="0"/>
          <c:cat>
            <c:strRef>
              <c:f>Sheet1!$B$135:$B$206</c:f>
              <c:strCache>
                <c:ptCount val="72"/>
                <c:pt idx="0">
                  <c:v>Jan</c:v>
                </c:pt>
                <c:pt idx="1">
                  <c:v>Feb</c:v>
                </c:pt>
                <c:pt idx="2">
                  <c:v>Mar</c:v>
                </c:pt>
                <c:pt idx="3">
                  <c:v>Apr</c:v>
                </c:pt>
                <c:pt idx="4">
                  <c:v>May</c:v>
                </c:pt>
                <c:pt idx="5">
                  <c:v>Jun</c:v>
                </c:pt>
                <c:pt idx="6">
                  <c:v>Jul</c:v>
                </c:pt>
                <c:pt idx="7">
                  <c:v>Aug</c:v>
                </c:pt>
                <c:pt idx="8">
                  <c:v>Sep</c:v>
                </c:pt>
                <c:pt idx="9">
                  <c:v>Oct</c:v>
                </c:pt>
                <c:pt idx="10">
                  <c:v>Nov</c:v>
                </c:pt>
                <c:pt idx="11">
                  <c:v>Dec</c:v>
                </c:pt>
                <c:pt idx="12">
                  <c:v>Jan</c:v>
                </c:pt>
                <c:pt idx="13">
                  <c:v>Feb</c:v>
                </c:pt>
                <c:pt idx="14">
                  <c:v>Mar</c:v>
                </c:pt>
                <c:pt idx="15">
                  <c:v>Apr</c:v>
                </c:pt>
                <c:pt idx="16">
                  <c:v>May</c:v>
                </c:pt>
                <c:pt idx="17">
                  <c:v>Jun</c:v>
                </c:pt>
                <c:pt idx="18">
                  <c:v>Jul</c:v>
                </c:pt>
                <c:pt idx="19">
                  <c:v>Aug</c:v>
                </c:pt>
                <c:pt idx="20">
                  <c:v>Sep</c:v>
                </c:pt>
                <c:pt idx="21">
                  <c:v>Oct</c:v>
                </c:pt>
                <c:pt idx="22">
                  <c:v>Nov</c:v>
                </c:pt>
                <c:pt idx="23">
                  <c:v>Dec</c:v>
                </c:pt>
                <c:pt idx="24">
                  <c:v>Jan</c:v>
                </c:pt>
                <c:pt idx="25">
                  <c:v>Feb</c:v>
                </c:pt>
                <c:pt idx="26">
                  <c:v>Mar</c:v>
                </c:pt>
                <c:pt idx="27">
                  <c:v>Apr</c:v>
                </c:pt>
                <c:pt idx="28">
                  <c:v>May</c:v>
                </c:pt>
                <c:pt idx="29">
                  <c:v>Jun</c:v>
                </c:pt>
                <c:pt idx="30">
                  <c:v>Jul</c:v>
                </c:pt>
                <c:pt idx="31">
                  <c:v>Aug</c:v>
                </c:pt>
                <c:pt idx="32">
                  <c:v>Sep</c:v>
                </c:pt>
                <c:pt idx="33">
                  <c:v>Oct</c:v>
                </c:pt>
                <c:pt idx="34">
                  <c:v>Nov</c:v>
                </c:pt>
                <c:pt idx="35">
                  <c:v>Dec</c:v>
                </c:pt>
                <c:pt idx="36">
                  <c:v>Jan</c:v>
                </c:pt>
                <c:pt idx="37">
                  <c:v>Feb</c:v>
                </c:pt>
                <c:pt idx="38">
                  <c:v>Mar</c:v>
                </c:pt>
                <c:pt idx="39">
                  <c:v>Apr</c:v>
                </c:pt>
                <c:pt idx="40">
                  <c:v>May</c:v>
                </c:pt>
                <c:pt idx="41">
                  <c:v>Jun</c:v>
                </c:pt>
                <c:pt idx="42">
                  <c:v>Jul</c:v>
                </c:pt>
                <c:pt idx="43">
                  <c:v>Aug</c:v>
                </c:pt>
                <c:pt idx="44">
                  <c:v>Sep</c:v>
                </c:pt>
                <c:pt idx="45">
                  <c:v>Oct</c:v>
                </c:pt>
                <c:pt idx="46">
                  <c:v>Nov</c:v>
                </c:pt>
                <c:pt idx="47">
                  <c:v>Dec</c:v>
                </c:pt>
                <c:pt idx="48">
                  <c:v>Jan</c:v>
                </c:pt>
                <c:pt idx="49">
                  <c:v>Feb</c:v>
                </c:pt>
                <c:pt idx="50">
                  <c:v>Mar</c:v>
                </c:pt>
                <c:pt idx="51">
                  <c:v>Apr</c:v>
                </c:pt>
                <c:pt idx="52">
                  <c:v>May</c:v>
                </c:pt>
                <c:pt idx="53">
                  <c:v>Jun</c:v>
                </c:pt>
                <c:pt idx="54">
                  <c:v>Jul</c:v>
                </c:pt>
                <c:pt idx="55">
                  <c:v>Aug</c:v>
                </c:pt>
                <c:pt idx="56">
                  <c:v>Sep</c:v>
                </c:pt>
                <c:pt idx="57">
                  <c:v>Oct</c:v>
                </c:pt>
                <c:pt idx="58">
                  <c:v>Nov</c:v>
                </c:pt>
                <c:pt idx="59">
                  <c:v>Dec</c:v>
                </c:pt>
                <c:pt idx="60">
                  <c:v>Jan</c:v>
                </c:pt>
                <c:pt idx="61">
                  <c:v>Feb</c:v>
                </c:pt>
                <c:pt idx="62">
                  <c:v>Mar</c:v>
                </c:pt>
                <c:pt idx="63">
                  <c:v>Apr</c:v>
                </c:pt>
                <c:pt idx="64">
                  <c:v>May</c:v>
                </c:pt>
                <c:pt idx="65">
                  <c:v>Jun</c:v>
                </c:pt>
                <c:pt idx="66">
                  <c:v>Jul</c:v>
                </c:pt>
                <c:pt idx="67">
                  <c:v>Aug</c:v>
                </c:pt>
                <c:pt idx="68">
                  <c:v>Sep</c:v>
                </c:pt>
                <c:pt idx="69">
                  <c:v>Oct</c:v>
                </c:pt>
                <c:pt idx="70">
                  <c:v>Nov</c:v>
                </c:pt>
                <c:pt idx="71">
                  <c:v>Dec</c:v>
                </c:pt>
              </c:strCache>
            </c:strRef>
          </c:cat>
          <c:val>
            <c:numRef>
              <c:f>Sheet1!$C$135:$C$206</c:f>
              <c:numCache>
                <c:formatCode>#,##0.00</c:formatCode>
                <c:ptCount val="72"/>
                <c:pt idx="0">
                  <c:v>82.078319843504616</c:v>
                </c:pt>
                <c:pt idx="1">
                  <c:v>83.258187631657989</c:v>
                </c:pt>
                <c:pt idx="2">
                  <c:v>75.210913543489369</c:v>
                </c:pt>
                <c:pt idx="3">
                  <c:v>99.690534959599958</c:v>
                </c:pt>
                <c:pt idx="4">
                  <c:v>85.132376257483088</c:v>
                </c:pt>
                <c:pt idx="5">
                  <c:v>96.824071950453884</c:v>
                </c:pt>
                <c:pt idx="6">
                  <c:v>113.18338028451416</c:v>
                </c:pt>
                <c:pt idx="7">
                  <c:v>115.72308831180634</c:v>
                </c:pt>
                <c:pt idx="8">
                  <c:v>134.30725603921547</c:v>
                </c:pt>
                <c:pt idx="9">
                  <c:v>133.86688011667007</c:v>
                </c:pt>
                <c:pt idx="10">
                  <c:v>143.76887338562727</c:v>
                </c:pt>
                <c:pt idx="11">
                  <c:v>144.5862065363556</c:v>
                </c:pt>
                <c:pt idx="12">
                  <c:v>93.677402019965299</c:v>
                </c:pt>
                <c:pt idx="13">
                  <c:v>88.850097426608926</c:v>
                </c:pt>
                <c:pt idx="14">
                  <c:v>67.727840332090935</c:v>
                </c:pt>
                <c:pt idx="15">
                  <c:v>82.466015940483928</c:v>
                </c:pt>
                <c:pt idx="16">
                  <c:v>111.65098379859795</c:v>
                </c:pt>
                <c:pt idx="17">
                  <c:v>78.904372337775058</c:v>
                </c:pt>
                <c:pt idx="18">
                  <c:v>149.48198082597727</c:v>
                </c:pt>
                <c:pt idx="19">
                  <c:v>67.850230503070748</c:v>
                </c:pt>
                <c:pt idx="20">
                  <c:v>69.277550995263567</c:v>
                </c:pt>
                <c:pt idx="21">
                  <c:v>72.837575228245427</c:v>
                </c:pt>
                <c:pt idx="22">
                  <c:v>105.58758905753518</c:v>
                </c:pt>
                <c:pt idx="23">
                  <c:v>99.61852425210887</c:v>
                </c:pt>
                <c:pt idx="24">
                  <c:v>122.06153088794241</c:v>
                </c:pt>
                <c:pt idx="25">
                  <c:v>119.66193034257562</c:v>
                </c:pt>
                <c:pt idx="26">
                  <c:v>114.37646976797539</c:v>
                </c:pt>
                <c:pt idx="27">
                  <c:v>112.28467678484262</c:v>
                </c:pt>
                <c:pt idx="28">
                  <c:v>134.83999191623201</c:v>
                </c:pt>
                <c:pt idx="29">
                  <c:v>138.39317633312947</c:v>
                </c:pt>
                <c:pt idx="30">
                  <c:v>101.90320477871499</c:v>
                </c:pt>
                <c:pt idx="31">
                  <c:v>89.472164204074787</c:v>
                </c:pt>
                <c:pt idx="32">
                  <c:v>111.59743755331841</c:v>
                </c:pt>
                <c:pt idx="33">
                  <c:v>108.82115028350556</c:v>
                </c:pt>
                <c:pt idx="34">
                  <c:v>119.6616380262264</c:v>
                </c:pt>
                <c:pt idx="35">
                  <c:v>104.33559055271364</c:v>
                </c:pt>
                <c:pt idx="36">
                  <c:v>101.39</c:v>
                </c:pt>
                <c:pt idx="37">
                  <c:v>104.22</c:v>
                </c:pt>
                <c:pt idx="38">
                  <c:v>103.75</c:v>
                </c:pt>
                <c:pt idx="39">
                  <c:v>109.8241134594758</c:v>
                </c:pt>
                <c:pt idx="40">
                  <c:v>89.855758134197316</c:v>
                </c:pt>
                <c:pt idx="41">
                  <c:v>95.758421128419485</c:v>
                </c:pt>
                <c:pt idx="42">
                  <c:v>107.5840266961455</c:v>
                </c:pt>
                <c:pt idx="43">
                  <c:v>95.492271420022462</c:v>
                </c:pt>
                <c:pt idx="44">
                  <c:v>107.95773463257983</c:v>
                </c:pt>
                <c:pt idx="45">
                  <c:v>116.66544037448605</c:v>
                </c:pt>
                <c:pt idx="46">
                  <c:v>110.12373144273276</c:v>
                </c:pt>
                <c:pt idx="47">
                  <c:v>98.788979033431346</c:v>
                </c:pt>
                <c:pt idx="48">
                  <c:v>101.89870632305164</c:v>
                </c:pt>
                <c:pt idx="49">
                  <c:v>100.19825320948171</c:v>
                </c:pt>
                <c:pt idx="50">
                  <c:v>101.78937617013248</c:v>
                </c:pt>
                <c:pt idx="51">
                  <c:v>101.36518655307545</c:v>
                </c:pt>
                <c:pt idx="52">
                  <c:v>105.62180820379511</c:v>
                </c:pt>
                <c:pt idx="53">
                  <c:v>103.92040035370528</c:v>
                </c:pt>
                <c:pt idx="54">
                  <c:v>106.01387876994742</c:v>
                </c:pt>
                <c:pt idx="55">
                  <c:v>104.06535566166772</c:v>
                </c:pt>
                <c:pt idx="56">
                  <c:v>105.01133602423202</c:v>
                </c:pt>
                <c:pt idx="57">
                  <c:v>103.02241346487862</c:v>
                </c:pt>
                <c:pt idx="58">
                  <c:v>102.28260858757338</c:v>
                </c:pt>
                <c:pt idx="59">
                  <c:v>100.61236009869654</c:v>
                </c:pt>
                <c:pt idx="60">
                  <c:v>94.471663261424794</c:v>
                </c:pt>
                <c:pt idx="61">
                  <c:v>100.16895892160402</c:v>
                </c:pt>
                <c:pt idx="62">
                  <c:v>83.844545522520789</c:v>
                </c:pt>
                <c:pt idx="63">
                  <c:v>84.175677677050615</c:v>
                </c:pt>
                <c:pt idx="64">
                  <c:v>80.994905879358527</c:v>
                </c:pt>
                <c:pt idx="65">
                  <c:v>77.715001968166561</c:v>
                </c:pt>
                <c:pt idx="66">
                  <c:v>84.591094107286551</c:v>
                </c:pt>
                <c:pt idx="67">
                  <c:v>81.903624874388427</c:v>
                </c:pt>
                <c:pt idx="68">
                  <c:v>81.048145301344462</c:v>
                </c:pt>
                <c:pt idx="69">
                  <c:v>98.493104149497796</c:v>
                </c:pt>
                <c:pt idx="70">
                  <c:v>102.70704375293165</c:v>
                </c:pt>
                <c:pt idx="71">
                  <c:v>100.2277243939935</c:v>
                </c:pt>
              </c:numCache>
            </c:numRef>
          </c:val>
        </c:ser>
        <c:marker val="1"/>
        <c:axId val="67645824"/>
        <c:axId val="67647360"/>
      </c:lineChart>
      <c:catAx>
        <c:axId val="67645824"/>
        <c:scaling>
          <c:orientation val="minMax"/>
        </c:scaling>
        <c:axPos val="b"/>
        <c:tickLblPos val="nextTo"/>
        <c:crossAx val="67647360"/>
        <c:crosses val="autoZero"/>
        <c:auto val="1"/>
        <c:lblAlgn val="ctr"/>
        <c:lblOffset val="100"/>
      </c:catAx>
      <c:valAx>
        <c:axId val="67647360"/>
        <c:scaling>
          <c:orientation val="minMax"/>
          <c:max val="150"/>
          <c:min val="60"/>
        </c:scaling>
        <c:axPos val="l"/>
        <c:majorGridlines/>
        <c:numFmt formatCode="#,##0" sourceLinked="0"/>
        <c:tickLblPos val="nextTo"/>
        <c:crossAx val="67645824"/>
        <c:crosses val="autoZero"/>
        <c:crossBetween val="between"/>
      </c:valAx>
    </c:plotArea>
    <c:plotVisOnly val="1"/>
  </c:chart>
  <c:externalData r:id="rId2"/>
  <c:userShapes r:id="rId3"/>
</c:chartSpace>
</file>

<file path=ppt/charts/chart9.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sz="1400" b="1" i="0" u="none" strike="noStrike" baseline="0">
                <a:solidFill>
                  <a:srgbClr val="000000"/>
                </a:solidFill>
                <a:latin typeface="Calibri"/>
                <a:ea typeface="Calibri"/>
                <a:cs typeface="Calibri"/>
              </a:defRPr>
            </a:pPr>
            <a:r>
              <a:rPr lang="en-US" sz="1400"/>
              <a:t>Nigeria: Exchange Rates, Jan'2015 - Feb'2018</a:t>
            </a:r>
          </a:p>
        </c:rich>
      </c:tx>
      <c:layout/>
      <c:overlay val="1"/>
    </c:title>
    <c:plotArea>
      <c:layout>
        <c:manualLayout>
          <c:layoutTarget val="inner"/>
          <c:xMode val="edge"/>
          <c:yMode val="edge"/>
          <c:x val="8.5922560523745098E-2"/>
          <c:y val="0.13743810949251192"/>
          <c:w val="0.86998666794179313"/>
          <c:h val="0.66372765387797661"/>
        </c:manualLayout>
      </c:layout>
      <c:lineChart>
        <c:grouping val="standard"/>
        <c:ser>
          <c:idx val="0"/>
          <c:order val="0"/>
          <c:marker>
            <c:symbol val="none"/>
          </c:marker>
          <c:cat>
            <c:strRef>
              <c:f>'FX Rate'!$B$1010:$B$1047</c:f>
              <c:strCache>
                <c:ptCount val="38"/>
                <c:pt idx="0">
                  <c:v>Jan'15</c:v>
                </c:pt>
                <c:pt idx="1">
                  <c:v>Feb'15</c:v>
                </c:pt>
                <c:pt idx="2">
                  <c:v>Mar'15</c:v>
                </c:pt>
                <c:pt idx="3">
                  <c:v>Apr'15</c:v>
                </c:pt>
                <c:pt idx="4">
                  <c:v>May'15</c:v>
                </c:pt>
                <c:pt idx="5">
                  <c:v>Jun'15</c:v>
                </c:pt>
                <c:pt idx="6">
                  <c:v>Jul'15</c:v>
                </c:pt>
                <c:pt idx="7">
                  <c:v>Aug;15</c:v>
                </c:pt>
                <c:pt idx="8">
                  <c:v>Sep'15</c:v>
                </c:pt>
                <c:pt idx="9">
                  <c:v>Oct'15</c:v>
                </c:pt>
                <c:pt idx="10">
                  <c:v>Nov'15</c:v>
                </c:pt>
                <c:pt idx="11">
                  <c:v>Dec'15</c:v>
                </c:pt>
                <c:pt idx="12">
                  <c:v>Jan'16</c:v>
                </c:pt>
                <c:pt idx="13">
                  <c:v>Feb'16</c:v>
                </c:pt>
                <c:pt idx="14">
                  <c:v>Mar'16</c:v>
                </c:pt>
                <c:pt idx="15">
                  <c:v>Apr'16</c:v>
                </c:pt>
                <c:pt idx="16">
                  <c:v>May'16</c:v>
                </c:pt>
                <c:pt idx="17">
                  <c:v>Jun'16</c:v>
                </c:pt>
                <c:pt idx="18">
                  <c:v>Jul'16</c:v>
                </c:pt>
                <c:pt idx="19">
                  <c:v>Aug;16</c:v>
                </c:pt>
                <c:pt idx="20">
                  <c:v>Sep'16</c:v>
                </c:pt>
                <c:pt idx="21">
                  <c:v>Oct'16</c:v>
                </c:pt>
                <c:pt idx="22">
                  <c:v>Nov'16</c:v>
                </c:pt>
                <c:pt idx="23">
                  <c:v>Dec'16</c:v>
                </c:pt>
                <c:pt idx="24">
                  <c:v>Jan'17</c:v>
                </c:pt>
                <c:pt idx="25">
                  <c:v>Feb'17</c:v>
                </c:pt>
                <c:pt idx="26">
                  <c:v>Mar'17</c:v>
                </c:pt>
                <c:pt idx="27">
                  <c:v>Apr'17</c:v>
                </c:pt>
                <c:pt idx="28">
                  <c:v>May'17</c:v>
                </c:pt>
                <c:pt idx="29">
                  <c:v>Jun'17</c:v>
                </c:pt>
                <c:pt idx="30">
                  <c:v>Jul'17</c:v>
                </c:pt>
                <c:pt idx="31">
                  <c:v>Aug;17</c:v>
                </c:pt>
                <c:pt idx="32">
                  <c:v>Sep'17</c:v>
                </c:pt>
                <c:pt idx="33">
                  <c:v>Oct'17</c:v>
                </c:pt>
                <c:pt idx="34">
                  <c:v>Nov'17</c:v>
                </c:pt>
                <c:pt idx="35">
                  <c:v>Dec'17</c:v>
                </c:pt>
                <c:pt idx="36">
                  <c:v>Jan'18</c:v>
                </c:pt>
                <c:pt idx="37">
                  <c:v>Feb'18</c:v>
                </c:pt>
              </c:strCache>
            </c:strRef>
          </c:cat>
          <c:val>
            <c:numRef>
              <c:f>'FX Rate'!$C$1010:$C$1047</c:f>
              <c:numCache>
                <c:formatCode>_(* #,##0.00_);_(* \(#,##0.00\);_(* "-"??_);_(@_)</c:formatCode>
                <c:ptCount val="38"/>
                <c:pt idx="0">
                  <c:v>168</c:v>
                </c:pt>
                <c:pt idx="1">
                  <c:v>168</c:v>
                </c:pt>
                <c:pt idx="2">
                  <c:v>197</c:v>
                </c:pt>
                <c:pt idx="3">
                  <c:v>197</c:v>
                </c:pt>
                <c:pt idx="4">
                  <c:v>197</c:v>
                </c:pt>
                <c:pt idx="5">
                  <c:v>197</c:v>
                </c:pt>
                <c:pt idx="6">
                  <c:v>197</c:v>
                </c:pt>
                <c:pt idx="7">
                  <c:v>197</c:v>
                </c:pt>
                <c:pt idx="8">
                  <c:v>196.95</c:v>
                </c:pt>
                <c:pt idx="9">
                  <c:v>197</c:v>
                </c:pt>
                <c:pt idx="10">
                  <c:v>196.98</c:v>
                </c:pt>
                <c:pt idx="11">
                  <c:v>197</c:v>
                </c:pt>
                <c:pt idx="12">
                  <c:v>197</c:v>
                </c:pt>
                <c:pt idx="13">
                  <c:v>197</c:v>
                </c:pt>
                <c:pt idx="14">
                  <c:v>197</c:v>
                </c:pt>
                <c:pt idx="15">
                  <c:v>197</c:v>
                </c:pt>
                <c:pt idx="16">
                  <c:v>197</c:v>
                </c:pt>
                <c:pt idx="17">
                  <c:v>395.86040000000003</c:v>
                </c:pt>
                <c:pt idx="18">
                  <c:v>313</c:v>
                </c:pt>
                <c:pt idx="19">
                  <c:v>306</c:v>
                </c:pt>
                <c:pt idx="20">
                  <c:v>305.5</c:v>
                </c:pt>
                <c:pt idx="21">
                  <c:v>305</c:v>
                </c:pt>
                <c:pt idx="22">
                  <c:v>305</c:v>
                </c:pt>
                <c:pt idx="23">
                  <c:v>305</c:v>
                </c:pt>
                <c:pt idx="24">
                  <c:v>305.25</c:v>
                </c:pt>
                <c:pt idx="25">
                  <c:v>305.5</c:v>
                </c:pt>
                <c:pt idx="26">
                  <c:v>306.35000000000002</c:v>
                </c:pt>
                <c:pt idx="27">
                  <c:v>306</c:v>
                </c:pt>
                <c:pt idx="28">
                  <c:v>305.39999999999998</c:v>
                </c:pt>
                <c:pt idx="29">
                  <c:v>305.89999999999998</c:v>
                </c:pt>
                <c:pt idx="30">
                  <c:v>305.64999999999998</c:v>
                </c:pt>
                <c:pt idx="31">
                  <c:v>305.85000000000002</c:v>
                </c:pt>
                <c:pt idx="32">
                  <c:v>305.75</c:v>
                </c:pt>
                <c:pt idx="33">
                  <c:v>305.8</c:v>
                </c:pt>
                <c:pt idx="34">
                  <c:v>306</c:v>
                </c:pt>
                <c:pt idx="35">
                  <c:v>306</c:v>
                </c:pt>
                <c:pt idx="36">
                  <c:v>305.7</c:v>
                </c:pt>
                <c:pt idx="37">
                  <c:v>305.95</c:v>
                </c:pt>
              </c:numCache>
            </c:numRef>
          </c:val>
        </c:ser>
        <c:marker val="1"/>
        <c:axId val="136722304"/>
        <c:axId val="148112896"/>
      </c:lineChart>
      <c:catAx>
        <c:axId val="136722304"/>
        <c:scaling>
          <c:orientation val="minMax"/>
        </c:scaling>
        <c:axPos val="b"/>
        <c:majorGridlines/>
        <c:numFmt formatCode="General" sourceLinked="1"/>
        <c:tickLblPos val="nextTo"/>
        <c:txPr>
          <a:bodyPr rot="-2700000" vert="horz"/>
          <a:lstStyle/>
          <a:p>
            <a:pPr>
              <a:defRPr sz="800" b="0" i="0" u="none" strike="noStrike" baseline="0">
                <a:solidFill>
                  <a:srgbClr val="000000"/>
                </a:solidFill>
                <a:latin typeface="Calibri"/>
                <a:ea typeface="Calibri"/>
                <a:cs typeface="Calibri"/>
              </a:defRPr>
            </a:pPr>
            <a:endParaRPr lang="en-US"/>
          </a:p>
        </c:txPr>
        <c:crossAx val="148112896"/>
        <c:crosses val="autoZero"/>
        <c:auto val="1"/>
        <c:lblAlgn val="ctr"/>
        <c:lblOffset val="100"/>
      </c:catAx>
      <c:valAx>
        <c:axId val="148112896"/>
        <c:scaling>
          <c:orientation val="minMax"/>
          <c:min val="149"/>
        </c:scaling>
        <c:axPos val="l"/>
        <c:majorGridlines/>
        <c:numFmt formatCode="_(* #,##0.00_);_(* \(#,##0.00\);_(* &quot;-&quot;??_);_(@_)" sourceLinked="1"/>
        <c:tickLblPos val="nextTo"/>
        <c:txPr>
          <a:bodyPr rot="0" vert="horz"/>
          <a:lstStyle/>
          <a:p>
            <a:pPr>
              <a:defRPr sz="800" b="0" i="0" u="none" strike="noStrike" baseline="0">
                <a:solidFill>
                  <a:srgbClr val="000000"/>
                </a:solidFill>
                <a:latin typeface="Calibri"/>
                <a:ea typeface="Calibri"/>
                <a:cs typeface="Calibri"/>
              </a:defRPr>
            </a:pPr>
            <a:endParaRPr lang="en-US"/>
          </a:p>
        </c:txPr>
        <c:crossAx val="136722304"/>
        <c:crosses val="autoZero"/>
        <c:crossBetween val="between"/>
      </c:valAx>
    </c:plotArea>
    <c:plotVisOnly val="1"/>
    <c:dispBlanksAs val="gap"/>
  </c:chart>
  <c:spPr>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50800" dist="38100" dir="2700000" algn="tl" rotWithShape="0">
        <a:prstClr val="black">
          <a:alpha val="40000"/>
        </a:prstClr>
      </a:outerShdw>
    </a:effectLst>
  </c:spPr>
  <c:txPr>
    <a:bodyPr/>
    <a:lstStyle/>
    <a:p>
      <a:pPr>
        <a:defRPr sz="1000" b="0" i="0" u="none" strike="noStrike" baseline="0">
          <a:solidFill>
            <a:srgbClr val="000000"/>
          </a:solidFill>
          <a:latin typeface="Calibri"/>
          <a:ea typeface="Calibri"/>
          <a:cs typeface="Calibri"/>
        </a:defRPr>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0.0875</cdr:x>
      <cdr:y>0.56184</cdr:y>
    </cdr:from>
    <cdr:to>
      <cdr:x>0.98958</cdr:x>
      <cdr:y>0.56537</cdr:y>
    </cdr:to>
    <cdr:sp macro="" textlink="">
      <cdr:nvSpPr>
        <cdr:cNvPr id="3" name="Straight Arrow Connector 2"/>
        <cdr:cNvSpPr/>
      </cdr:nvSpPr>
      <cdr:spPr>
        <a:xfrm xmlns:a="http://schemas.openxmlformats.org/drawingml/2006/main" flipV="1">
          <a:off x="400050" y="1514476"/>
          <a:ext cx="4124325" cy="9525"/>
        </a:xfrm>
        <a:prstGeom xmlns:a="http://schemas.openxmlformats.org/drawingml/2006/main" prst="straightConnector1">
          <a:avLst/>
        </a:prstGeom>
        <a:ln xmlns:a="http://schemas.openxmlformats.org/drawingml/2006/main" w="19050">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AEA2BEB-BD1B-4449-8A0A-94691793956D}" type="datetimeFigureOut">
              <a:rPr lang="en-US" smtClean="0"/>
              <a:pPr/>
              <a:t>2/17/2018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C0863DD-B143-4F48-810F-3C889D5B3C8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BA5166-E9BE-4972-A138-34517C63C4D6}" type="datetimeFigureOut">
              <a:rPr lang="en-US" smtClean="0"/>
              <a:pPr/>
              <a:t>2/17/2018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73DB7B-DF36-42A7-A085-EFF850EBB65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68EDA10-B245-4101-866B-AED6A1463C21}"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Market capitalization (equities only) as at Monday, 12</a:t>
            </a:r>
            <a:r>
              <a:rPr lang="en-US" baseline="30000" dirty="0" smtClean="0"/>
              <a:t>th</a:t>
            </a:r>
            <a:r>
              <a:rPr lang="en-US" dirty="0" smtClean="0"/>
              <a:t> February 2018 was </a:t>
            </a:r>
            <a:r>
              <a:rPr lang="en-US" sz="1200" b="0" i="0" kern="1200" dirty="0" smtClean="0">
                <a:solidFill>
                  <a:schemeClr val="tx1"/>
                </a:solidFill>
                <a:latin typeface="+mn-lt"/>
                <a:ea typeface="+mn-ea"/>
                <a:cs typeface="+mn-cs"/>
              </a:rPr>
              <a:t>N15,337,109,735,827.52. If we go by the share of foreign investors of 42.95% as at December 2017, this</a:t>
            </a:r>
            <a:r>
              <a:rPr lang="en-US" sz="1200" b="0" i="0" kern="1200" baseline="0" dirty="0" smtClean="0">
                <a:solidFill>
                  <a:schemeClr val="tx1"/>
                </a:solidFill>
                <a:latin typeface="+mn-lt"/>
                <a:ea typeface="+mn-ea"/>
                <a:cs typeface="+mn-cs"/>
              </a:rPr>
              <a:t> share will convert to N6.537 trillion or $18.3 billion.</a:t>
            </a: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31</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32</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33</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D73DB7B-DF36-42A7-A085-EFF850EBB651}" type="slidenum">
              <a:rPr lang="en-US" smtClean="0"/>
              <a:pPr/>
              <a:t>34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0F632F2-D33D-4728-82E0-811CE1326B12}"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altLang="en-US" dirty="0" smtClean="0">
                <a:latin typeface="Arial" pitchFamily="34" charset="0"/>
                <a:cs typeface="Arial" pitchFamily="34" charset="0"/>
              </a:rPr>
              <a:t>Foreign earnings picked up, as Nigeria produced (2.1mbd) and exported more crude oil at favourable price ($54.4/bbl), and imports somewhat moderated  – now</a:t>
            </a:r>
            <a:r>
              <a:rPr lang="en-US" altLang="en-US" baseline="0" dirty="0" smtClean="0">
                <a:latin typeface="Arial" pitchFamily="34" charset="0"/>
                <a:cs typeface="Arial" pitchFamily="34" charset="0"/>
              </a:rPr>
              <a:t> at monthly $1.9 billon</a:t>
            </a:r>
            <a:r>
              <a:rPr lang="en-US" altLang="en-US" dirty="0" smtClean="0">
                <a:latin typeface="Arial" pitchFamily="34" charset="0"/>
                <a:cs typeface="Arial" pitchFamily="34" charset="0"/>
              </a:rPr>
              <a:t>.</a:t>
            </a:r>
          </a:p>
          <a:p>
            <a:pPr eaLnBrk="1" hangingPunct="1">
              <a:spcBef>
                <a:spcPct val="0"/>
              </a:spcBef>
            </a:pPr>
            <a:r>
              <a:rPr lang="en-US" altLang="en-US" dirty="0" smtClean="0">
                <a:latin typeface="Arial" pitchFamily="34" charset="0"/>
                <a:cs typeface="Arial" pitchFamily="34" charset="0"/>
              </a:rPr>
              <a:t>Hitting half the historical peak is a real fit, in an environment of tight oil earnings.</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dirty="0" smtClean="0">
                <a:latin typeface="Arial" pitchFamily="34" charset="0"/>
                <a:cs typeface="Arial" pitchFamily="34" charset="0"/>
              </a:rPr>
              <a:t>IMF has been unable to </a:t>
            </a:r>
            <a:r>
              <a:rPr lang="en-US" altLang="en-US" dirty="0" smtClean="0">
                <a:latin typeface="Arial" pitchFamily="34" charset="0"/>
                <a:cs typeface="Arial" pitchFamily="34" charset="0"/>
              </a:rPr>
              <a:t>convincingly justify raising this </a:t>
            </a:r>
            <a:r>
              <a:rPr lang="en-US" altLang="en-US" dirty="0" smtClean="0">
                <a:latin typeface="Arial" pitchFamily="34" charset="0"/>
                <a:cs typeface="Arial" pitchFamily="34" charset="0"/>
              </a:rPr>
              <a:t>minimum threshold from 6 to 11 months. </a:t>
            </a:r>
            <a:r>
              <a:rPr lang="en-US" altLang="en-US" dirty="0" smtClean="0">
                <a:latin typeface="Arial" pitchFamily="34" charset="0"/>
                <a:cs typeface="Arial" pitchFamily="34" charset="0"/>
              </a:rPr>
              <a:t>Even this tall order, Nigeria had achieved by mid-2016, in the throes of recession!</a:t>
            </a:r>
          </a:p>
        </p:txBody>
      </p:sp>
      <p:sp>
        <p:nvSpPr>
          <p:cNvPr id="39940" name="Date Placeholder 3"/>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September 2015</a:t>
            </a:r>
          </a:p>
        </p:txBody>
      </p:sp>
      <p:sp>
        <p:nvSpPr>
          <p:cNvPr id="39941"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BAA Consult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altLang="en-US" dirty="0" smtClean="0">
                <a:latin typeface="Arial" pitchFamily="34" charset="0"/>
                <a:cs typeface="Arial" pitchFamily="34" charset="0"/>
              </a:rPr>
              <a:t>Obviously, the spike was the time that the Central Bank was pressured by a cacophony of voices to adopt </a:t>
            </a:r>
            <a:r>
              <a:rPr lang="en-US" altLang="en-US" i="1" u="sng" dirty="0" smtClean="0">
                <a:latin typeface="Arial" pitchFamily="34" charset="0"/>
                <a:cs typeface="Arial" pitchFamily="34" charset="0"/>
              </a:rPr>
              <a:t>flexible exchange rate</a:t>
            </a:r>
            <a:r>
              <a:rPr lang="en-US" altLang="en-US" dirty="0" smtClean="0">
                <a:latin typeface="Arial" pitchFamily="34" charset="0"/>
                <a:cs typeface="Arial" pitchFamily="34" charset="0"/>
              </a:rPr>
              <a:t> system and freely float the Naira! That of course, is a huge aberration, as there is no country that freely floats its currency (even the US) – the job of the central bank is to defend and protect its currency by intervening in the markets as necessary. Too many experts that know nothing other than to echo what the Breton Woods institutions have said</a:t>
            </a:r>
            <a:r>
              <a:rPr lang="en-US" altLang="en-US" dirty="0" smtClean="0">
                <a:latin typeface="Arial" pitchFamily="34" charset="0"/>
                <a:cs typeface="Arial" pitchFamily="34" charset="0"/>
              </a:rPr>
              <a:t>!</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dirty="0" smtClean="0">
                <a:latin typeface="Arial" pitchFamily="34" charset="0"/>
                <a:cs typeface="Arial" pitchFamily="34" charset="0"/>
              </a:rPr>
              <a:t>What should engage us today is why the Naira exchange value at the Investors &amp; Exporters FX Window has not</a:t>
            </a:r>
            <a:r>
              <a:rPr lang="en-US" altLang="en-US" baseline="0" dirty="0" smtClean="0">
                <a:latin typeface="Arial" pitchFamily="34" charset="0"/>
                <a:cs typeface="Arial" pitchFamily="34" charset="0"/>
              </a:rPr>
              <a:t> moved (up or down) as the CBN intervened!</a:t>
            </a:r>
          </a:p>
          <a:p>
            <a:pPr marL="0" marR="0" indent="0" algn="l" defTabSz="914400" rtl="0" eaLnBrk="1" fontAlgn="auto" latinLnBrk="0" hangingPunct="1">
              <a:lnSpc>
                <a:spcPct val="100000"/>
              </a:lnSpc>
              <a:spcBef>
                <a:spcPct val="0"/>
              </a:spcBef>
              <a:spcAft>
                <a:spcPts val="0"/>
              </a:spcAft>
              <a:buClrTx/>
              <a:buSzTx/>
              <a:buFontTx/>
              <a:buNone/>
              <a:tabLst/>
              <a:defRPr/>
            </a:pPr>
            <a:r>
              <a:rPr lang="en-US" altLang="en-US" baseline="0" dirty="0" smtClean="0">
                <a:latin typeface="Arial" pitchFamily="34" charset="0"/>
                <a:cs typeface="Arial" pitchFamily="34" charset="0"/>
              </a:rPr>
              <a:t>Especially that the FX market has been quick liquid since the introduction of the </a:t>
            </a:r>
            <a:r>
              <a:rPr lang="en-US" altLang="en-US" baseline="0" dirty="0" err="1" smtClean="0">
                <a:latin typeface="Arial" pitchFamily="34" charset="0"/>
                <a:cs typeface="Arial" pitchFamily="34" charset="0"/>
              </a:rPr>
              <a:t>I&amp;E</a:t>
            </a:r>
            <a:r>
              <a:rPr lang="en-US" altLang="en-US" baseline="0" dirty="0" smtClean="0">
                <a:latin typeface="Arial" pitchFamily="34" charset="0"/>
                <a:cs typeface="Arial" pitchFamily="34" charset="0"/>
              </a:rPr>
              <a:t> Window.</a:t>
            </a:r>
            <a:endParaRPr lang="en-US" altLang="en-US" dirty="0" smtClean="0">
              <a:latin typeface="Arial" pitchFamily="34" charset="0"/>
              <a:cs typeface="Arial" pitchFamily="34" charset="0"/>
            </a:endParaRPr>
          </a:p>
        </p:txBody>
      </p:sp>
      <p:sp>
        <p:nvSpPr>
          <p:cNvPr id="40964" name="Date Placeholder 3"/>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September 2015</a:t>
            </a:r>
          </a:p>
        </p:txBody>
      </p:sp>
      <p:sp>
        <p:nvSpPr>
          <p:cNvPr id="40965"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BAA Consult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altLang="en-US" dirty="0" smtClean="0">
                <a:latin typeface="Arial" pitchFamily="34" charset="0"/>
                <a:cs typeface="Arial" pitchFamily="34" charset="0"/>
              </a:rPr>
              <a:t>Several questions to ask here about resource management.</a:t>
            </a:r>
          </a:p>
          <a:p>
            <a:pPr marL="228600" marR="0" indent="-228600" algn="l" defTabSz="914400" rtl="0" eaLnBrk="1" fontAlgn="auto" latinLnBrk="0" hangingPunct="1">
              <a:lnSpc>
                <a:spcPct val="100000"/>
              </a:lnSpc>
              <a:spcBef>
                <a:spcPct val="0"/>
              </a:spcBef>
              <a:spcAft>
                <a:spcPts val="0"/>
              </a:spcAft>
              <a:buClrTx/>
              <a:buSzTx/>
              <a:buFontTx/>
              <a:buAutoNum type="arabicPeriod"/>
              <a:tabLst/>
              <a:defRPr/>
            </a:pPr>
            <a:r>
              <a:rPr lang="en-US" altLang="en-US" dirty="0" smtClean="0">
                <a:latin typeface="Arial" pitchFamily="34" charset="0"/>
                <a:cs typeface="Arial" pitchFamily="34" charset="0"/>
              </a:rPr>
              <a:t>If export is roughly about 80% of production, does that not suggest that the difference was for domestic refining?</a:t>
            </a:r>
          </a:p>
          <a:p>
            <a:pPr marL="228600" marR="0" indent="-228600" algn="l" defTabSz="914400" rtl="0" eaLnBrk="1" fontAlgn="auto" latinLnBrk="0" hangingPunct="1">
              <a:lnSpc>
                <a:spcPct val="100000"/>
              </a:lnSpc>
              <a:spcBef>
                <a:spcPct val="0"/>
              </a:spcBef>
              <a:spcAft>
                <a:spcPts val="0"/>
              </a:spcAft>
              <a:buClrTx/>
              <a:buSzTx/>
              <a:buFontTx/>
              <a:buAutoNum type="arabicPeriod"/>
              <a:tabLst/>
              <a:defRPr/>
            </a:pPr>
            <a:r>
              <a:rPr lang="en-US" altLang="en-US" dirty="0" smtClean="0">
                <a:latin typeface="Arial" pitchFamily="34" charset="0"/>
                <a:cs typeface="Arial" pitchFamily="34" charset="0"/>
              </a:rPr>
              <a:t>If the domestic refineries were not operating for most of the year, what happened to the provision of average</a:t>
            </a:r>
            <a:r>
              <a:rPr lang="en-US" altLang="en-US" baseline="0" dirty="0" smtClean="0">
                <a:latin typeface="Arial" pitchFamily="34" charset="0"/>
                <a:cs typeface="Arial" pitchFamily="34" charset="0"/>
              </a:rPr>
              <a:t> 450,000 bpd?</a:t>
            </a:r>
          </a:p>
          <a:p>
            <a:pPr marL="228600" marR="0" indent="-228600" algn="l" defTabSz="914400" rtl="0" eaLnBrk="1" fontAlgn="auto" latinLnBrk="0" hangingPunct="1">
              <a:lnSpc>
                <a:spcPct val="100000"/>
              </a:lnSpc>
              <a:spcBef>
                <a:spcPct val="0"/>
              </a:spcBef>
              <a:spcAft>
                <a:spcPts val="0"/>
              </a:spcAft>
              <a:buClrTx/>
              <a:buSzTx/>
              <a:buFontTx/>
              <a:buAutoNum type="arabicPeriod"/>
              <a:tabLst/>
              <a:defRPr/>
            </a:pPr>
            <a:r>
              <a:rPr lang="en-US" altLang="en-US" baseline="0" dirty="0" smtClean="0">
                <a:latin typeface="Arial" pitchFamily="34" charset="0"/>
                <a:cs typeface="Arial" pitchFamily="34" charset="0"/>
              </a:rPr>
              <a:t>If there were arrangements to swap these for refined products for distribution locally, how come we still talk subsidy and the products don’t go round in sufficient quantity?</a:t>
            </a:r>
            <a:endParaRPr lang="en-US" altLang="en-US" dirty="0" smtClean="0">
              <a:latin typeface="Arial" pitchFamily="34" charset="0"/>
              <a:cs typeface="Arial" pitchFamily="34" charset="0"/>
            </a:endParaRPr>
          </a:p>
        </p:txBody>
      </p:sp>
      <p:sp>
        <p:nvSpPr>
          <p:cNvPr id="40964" name="Date Placeholder 3"/>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September 2015</a:t>
            </a:r>
          </a:p>
        </p:txBody>
      </p:sp>
      <p:sp>
        <p:nvSpPr>
          <p:cNvPr id="40965" name="Footer Placeholder 4"/>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r>
              <a:rPr lang="en-GB" smtClean="0">
                <a:latin typeface="Arial" pitchFamily="34" charset="0"/>
                <a:cs typeface="Arial" pitchFamily="34" charset="0"/>
              </a:rPr>
              <a:t>BAA Consult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The Planning Minister indicated that the ERGP requires </a:t>
            </a:r>
            <a:r>
              <a:rPr lang="en-US" b="1" dirty="0" smtClean="0">
                <a:solidFill>
                  <a:srgbClr val="FF0000"/>
                </a:solidFill>
              </a:rPr>
              <a:t>$245.13 billion</a:t>
            </a:r>
            <a:r>
              <a:rPr lang="en-US" dirty="0" smtClean="0"/>
              <a:t> to deliver. This translates into $61.29 billion per annum, and makes it obvious that funding the Plan is beyond government (</a:t>
            </a:r>
            <a:r>
              <a:rPr lang="en-US" b="1" dirty="0" smtClean="0"/>
              <a:t>$49.15 billion</a:t>
            </a:r>
            <a:r>
              <a:rPr lang="en-US" dirty="0" smtClean="0"/>
              <a:t>), and every</a:t>
            </a:r>
            <a:r>
              <a:rPr lang="en-US" baseline="0" dirty="0" smtClean="0"/>
              <a:t> effort needs to be made to get the private sector (</a:t>
            </a:r>
            <a:r>
              <a:rPr lang="en-US" b="1" baseline="0" dirty="0" smtClean="0"/>
              <a:t>$195.98 billion</a:t>
            </a:r>
            <a:r>
              <a:rPr lang="en-US" baseline="0" dirty="0" smtClean="0"/>
              <a:t>) firmly on board.</a:t>
            </a: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t>There is a huge threat to the agriculture and food security goal arising from the seeming unchecked </a:t>
            </a:r>
            <a:r>
              <a:rPr lang="en-US" b="1" dirty="0" smtClean="0"/>
              <a:t>herdsmen</a:t>
            </a:r>
            <a:r>
              <a:rPr lang="en-US" dirty="0" smtClean="0"/>
              <a:t> that have scared many farmers away from cultivation of both food and cash crops. There is a real danger of food shortages and continuing food inflationary pressures.</a:t>
            </a:r>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
        <p:nvSpPr>
          <p:cNvPr id="450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EE1D51A-0F4F-4F34-8D65-57C5866C6D94}" type="slidenum">
              <a:rPr lang="en-US" smtClean="0"/>
              <a:pPr fontAlgn="base">
                <a:spcBef>
                  <a:spcPct val="0"/>
                </a:spcBef>
                <a:spcAft>
                  <a:spcPct val="0"/>
                </a:spcAft>
                <a:defRPr/>
              </a:pPr>
              <a:t>22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r>
              <a:rPr lang="en-US" smtClean="0"/>
              <a:t>20th February 2018</a:t>
            </a:r>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'Biodun Adedipe, Ph.D., FCIB</a:t>
            </a:r>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5E947C43-857B-4BA7-A082-9FADD3CFEBBA}"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20th February 2018</a:t>
            </a:r>
            <a:endParaRPr lang="en-US" dirty="0"/>
          </a:p>
        </p:txBody>
      </p:sp>
      <p:sp>
        <p:nvSpPr>
          <p:cNvPr id="5" name="Footer Placeholder 4"/>
          <p:cNvSpPr>
            <a:spLocks noGrp="1"/>
          </p:cNvSpPr>
          <p:nvPr>
            <p:ph type="ftr" sz="quarter" idx="11"/>
          </p:nvPr>
        </p:nvSpPr>
        <p:spPr/>
        <p:txBody>
          <a:bodyPr/>
          <a:lstStyle/>
          <a:p>
            <a:r>
              <a:rPr lang="en-US" smtClean="0"/>
              <a:t>'Biodun Adedipe, Ph.D., FCIB</a:t>
            </a:r>
            <a:endParaRPr lang="en-US" dirty="0"/>
          </a:p>
        </p:txBody>
      </p:sp>
      <p:sp>
        <p:nvSpPr>
          <p:cNvPr id="6" name="Slide Number Placeholder 5"/>
          <p:cNvSpPr>
            <a:spLocks noGrp="1"/>
          </p:cNvSpPr>
          <p:nvPr>
            <p:ph type="sldNum" sz="quarter" idx="12"/>
          </p:nvPr>
        </p:nvSpPr>
        <p:spPr/>
        <p:txBody>
          <a:bodyPr/>
          <a:lstStyle/>
          <a:p>
            <a:fld id="{5E947C43-857B-4BA7-A082-9FADD3CFEBBA}"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r>
              <a:rPr lang="en-US" smtClean="0"/>
              <a:t>20th February 2018</a:t>
            </a:r>
            <a:endParaRPr lang="en-US" dirty="0"/>
          </a:p>
        </p:txBody>
      </p:sp>
      <p:sp>
        <p:nvSpPr>
          <p:cNvPr id="5" name="Footer Placeholder 4"/>
          <p:cNvSpPr>
            <a:spLocks noGrp="1"/>
          </p:cNvSpPr>
          <p:nvPr>
            <p:ph type="ftr" sz="quarter" idx="11"/>
          </p:nvPr>
        </p:nvSpPr>
        <p:spPr>
          <a:xfrm>
            <a:off x="457201" y="6248207"/>
            <a:ext cx="5573483" cy="365125"/>
          </a:xfrm>
        </p:spPr>
        <p:txBody>
          <a:bodyPr/>
          <a:lstStyle/>
          <a:p>
            <a:r>
              <a:rPr lang="en-US" smtClean="0"/>
              <a:t>'Biodun Adedipe, Ph.D., FCIB</a:t>
            </a:r>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5E947C43-857B-4BA7-A082-9FADD3CFEBBA}" type="slidenum">
              <a:rPr lang="en-US" smtClean="0"/>
              <a:pPr/>
              <a:t>‹#›</a:t>
            </a:fld>
            <a:endParaRPr lang="en-US" dirty="0"/>
          </a:p>
        </p:txBody>
      </p:sp>
      <p:pic>
        <p:nvPicPr>
          <p:cNvPr id="10" name="Picture 8"/>
          <p:cNvPicPr>
            <a:picLocks noChangeAspect="1" noChangeArrowheads="1"/>
          </p:cNvPicPr>
          <p:nvPr userDrawn="1"/>
        </p:nvPicPr>
        <p:blipFill>
          <a:blip r:embed="rId2" cstate="print"/>
          <a:srcRect/>
          <a:stretch>
            <a:fillRect/>
          </a:stretch>
        </p:blipFill>
        <p:spPr bwMode="auto">
          <a:xfrm>
            <a:off x="0" y="6096000"/>
            <a:ext cx="762000" cy="762000"/>
          </a:xfrm>
          <a:prstGeom prst="rect">
            <a:avLst/>
          </a:prstGeom>
          <a:noFill/>
          <a:ln w="9525">
            <a:noFill/>
            <a:miter lim="800000"/>
            <a:headEnd/>
            <a:tailEnd/>
          </a:ln>
        </p:spPr>
      </p:pic>
      <p:pic>
        <p:nvPicPr>
          <p:cNvPr id="13" name="Picture 10"/>
          <p:cNvPicPr>
            <a:picLocks noChangeAspect="1" noChangeArrowheads="1"/>
          </p:cNvPicPr>
          <p:nvPr userDrawn="1"/>
        </p:nvPicPr>
        <p:blipFill>
          <a:blip r:embed="rId3" cstate="print"/>
          <a:srcRect/>
          <a:stretch>
            <a:fillRect/>
          </a:stretch>
        </p:blipFill>
        <p:spPr bwMode="auto">
          <a:xfrm>
            <a:off x="8305800" y="1"/>
            <a:ext cx="838200" cy="609726"/>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20th February 2018</a:t>
            </a:r>
            <a:endParaRPr lang="en-US" dirty="0"/>
          </a:p>
        </p:txBody>
      </p:sp>
      <p:sp>
        <p:nvSpPr>
          <p:cNvPr id="5" name="Footer Placeholder 4"/>
          <p:cNvSpPr>
            <a:spLocks noGrp="1"/>
          </p:cNvSpPr>
          <p:nvPr>
            <p:ph type="ftr" sz="quarter" idx="11"/>
          </p:nvPr>
        </p:nvSpPr>
        <p:spPr/>
        <p:txBody>
          <a:bodyPr/>
          <a:lstStyle/>
          <a:p>
            <a:r>
              <a:rPr lang="en-US" smtClean="0"/>
              <a:t>'Biodun Adedipe, Ph.D., FCIB</a:t>
            </a:r>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5E947C43-857B-4BA7-A082-9FADD3CFEBBA}"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r>
              <a:rPr lang="en-US" smtClean="0"/>
              <a:t>20th February 2018</a:t>
            </a:r>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5E947C43-857B-4BA7-A082-9FADD3CFEBBA}" type="slidenum">
              <a:rPr lang="en-US" smtClean="0"/>
              <a:pPr/>
              <a:t>‹#›</a:t>
            </a:fld>
            <a:endParaRPr lang="en-US" dirty="0"/>
          </a:p>
        </p:txBody>
      </p:sp>
      <p:sp>
        <p:nvSpPr>
          <p:cNvPr id="14" name="Footer Placeholder 13"/>
          <p:cNvSpPr>
            <a:spLocks noGrp="1"/>
          </p:cNvSpPr>
          <p:nvPr>
            <p:ph type="ftr" sz="quarter" idx="12"/>
          </p:nvPr>
        </p:nvSpPr>
        <p:spPr/>
        <p:txBody>
          <a:bodyPr/>
          <a:lstStyle/>
          <a:p>
            <a:r>
              <a:rPr lang="en-US" smtClean="0"/>
              <a:t>'Biodun Adedipe, Ph.D., FCIB</a:t>
            </a:r>
            <a:endParaRPr lang="en-US" dirty="0"/>
          </a:p>
        </p:txBody>
      </p:sp>
      <p:pic>
        <p:nvPicPr>
          <p:cNvPr id="10" name="Picture 8"/>
          <p:cNvPicPr>
            <a:picLocks noChangeAspect="1" noChangeArrowheads="1"/>
          </p:cNvPicPr>
          <p:nvPr userDrawn="1"/>
        </p:nvPicPr>
        <p:blipFill>
          <a:blip r:embed="rId2" cstate="print"/>
          <a:srcRect/>
          <a:stretch>
            <a:fillRect/>
          </a:stretch>
        </p:blipFill>
        <p:spPr bwMode="auto">
          <a:xfrm>
            <a:off x="0" y="6096000"/>
            <a:ext cx="762000" cy="762000"/>
          </a:xfrm>
          <a:prstGeom prst="rect">
            <a:avLst/>
          </a:prstGeom>
          <a:noFill/>
          <a:ln w="9525">
            <a:noFill/>
            <a:miter lim="800000"/>
            <a:headEnd/>
            <a:tailEnd/>
          </a:ln>
        </p:spPr>
      </p:pic>
      <p:pic>
        <p:nvPicPr>
          <p:cNvPr id="15" name="Picture 10"/>
          <p:cNvPicPr>
            <a:picLocks noChangeAspect="1" noChangeArrowheads="1"/>
          </p:cNvPicPr>
          <p:nvPr userDrawn="1"/>
        </p:nvPicPr>
        <p:blipFill>
          <a:blip r:embed="rId3" cstate="print"/>
          <a:srcRect/>
          <a:stretch>
            <a:fillRect/>
          </a:stretch>
        </p:blipFill>
        <p:spPr bwMode="auto">
          <a:xfrm>
            <a:off x="8305800" y="1"/>
            <a:ext cx="838200" cy="609726"/>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r>
              <a:rPr lang="en-US" smtClean="0"/>
              <a:t>20th February 2018</a:t>
            </a:r>
            <a:endParaRPr lang="en-US" dirty="0"/>
          </a:p>
        </p:txBody>
      </p:sp>
      <p:sp>
        <p:nvSpPr>
          <p:cNvPr id="10" name="Slide Number Placeholder 9"/>
          <p:cNvSpPr>
            <a:spLocks noGrp="1"/>
          </p:cNvSpPr>
          <p:nvPr>
            <p:ph type="sldNum" sz="quarter" idx="16"/>
          </p:nvPr>
        </p:nvSpPr>
        <p:spPr/>
        <p:txBody>
          <a:bodyPr rtlCol="0"/>
          <a:lstStyle/>
          <a:p>
            <a:fld id="{5E947C43-857B-4BA7-A082-9FADD3CFEBBA}" type="slidenum">
              <a:rPr lang="en-US" smtClean="0"/>
              <a:pPr/>
              <a:t>‹#›</a:t>
            </a:fld>
            <a:endParaRPr lang="en-US" dirty="0"/>
          </a:p>
        </p:txBody>
      </p:sp>
      <p:sp>
        <p:nvSpPr>
          <p:cNvPr id="12" name="Footer Placeholder 11"/>
          <p:cNvSpPr>
            <a:spLocks noGrp="1"/>
          </p:cNvSpPr>
          <p:nvPr>
            <p:ph type="ftr" sz="quarter" idx="17"/>
          </p:nvPr>
        </p:nvSpPr>
        <p:spPr/>
        <p:txBody>
          <a:bodyPr rtlCol="0"/>
          <a:lstStyle/>
          <a:p>
            <a:r>
              <a:rPr lang="en-US" smtClean="0"/>
              <a:t>'Biodun Adedipe, Ph.D., FCIB</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r>
              <a:rPr lang="en-US" smtClean="0"/>
              <a:t>20th February 2018</a:t>
            </a:r>
            <a:endParaRPr lang="en-US" dirty="0"/>
          </a:p>
        </p:txBody>
      </p:sp>
      <p:sp>
        <p:nvSpPr>
          <p:cNvPr id="12" name="Slide Number Placeholder 11"/>
          <p:cNvSpPr>
            <a:spLocks noGrp="1"/>
          </p:cNvSpPr>
          <p:nvPr>
            <p:ph type="sldNum" sz="quarter" idx="16"/>
          </p:nvPr>
        </p:nvSpPr>
        <p:spPr/>
        <p:txBody>
          <a:bodyPr rtlCol="0"/>
          <a:lstStyle/>
          <a:p>
            <a:fld id="{5E947C43-857B-4BA7-A082-9FADD3CFEBBA}" type="slidenum">
              <a:rPr lang="en-US" smtClean="0"/>
              <a:pPr/>
              <a:t>‹#›</a:t>
            </a:fld>
            <a:endParaRPr lang="en-US" dirty="0"/>
          </a:p>
        </p:txBody>
      </p:sp>
      <p:sp>
        <p:nvSpPr>
          <p:cNvPr id="14" name="Footer Placeholder 13"/>
          <p:cNvSpPr>
            <a:spLocks noGrp="1"/>
          </p:cNvSpPr>
          <p:nvPr>
            <p:ph type="ftr" sz="quarter" idx="17"/>
          </p:nvPr>
        </p:nvSpPr>
        <p:spPr/>
        <p:txBody>
          <a:bodyPr rtlCol="0"/>
          <a:lstStyle/>
          <a:p>
            <a:r>
              <a:rPr lang="en-US" smtClean="0"/>
              <a:t>'Biodun Adedipe, Ph.D., FCIB</a:t>
            </a:r>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20th February 2018</a:t>
            </a:r>
            <a:endParaRPr lang="en-US" dirty="0"/>
          </a:p>
        </p:txBody>
      </p:sp>
      <p:sp>
        <p:nvSpPr>
          <p:cNvPr id="4" name="Footer Placeholder 3"/>
          <p:cNvSpPr>
            <a:spLocks noGrp="1"/>
          </p:cNvSpPr>
          <p:nvPr>
            <p:ph type="ftr" sz="quarter" idx="11"/>
          </p:nvPr>
        </p:nvSpPr>
        <p:spPr/>
        <p:txBody>
          <a:bodyPr/>
          <a:lstStyle/>
          <a:p>
            <a:r>
              <a:rPr lang="en-US" smtClean="0"/>
              <a:t>'Biodun Adedipe, Ph.D., FCIB</a:t>
            </a:r>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5E947C43-857B-4BA7-A082-9FADD3CFEBBA}"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20th February 2018</a:t>
            </a:r>
            <a:endParaRPr lang="en-US" dirty="0"/>
          </a:p>
        </p:txBody>
      </p:sp>
      <p:sp>
        <p:nvSpPr>
          <p:cNvPr id="3" name="Footer Placeholder 2"/>
          <p:cNvSpPr>
            <a:spLocks noGrp="1"/>
          </p:cNvSpPr>
          <p:nvPr>
            <p:ph type="ftr" sz="quarter" idx="11"/>
          </p:nvPr>
        </p:nvSpPr>
        <p:spPr/>
        <p:txBody>
          <a:bodyPr/>
          <a:lstStyle/>
          <a:p>
            <a:r>
              <a:rPr lang="en-US" smtClean="0"/>
              <a:t>'Biodun Adedipe, Ph.D., FCIB</a:t>
            </a:r>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5E947C43-857B-4BA7-A082-9FADD3CFEBBA}" type="slidenum">
              <a:rPr lang="en-US" smtClean="0"/>
              <a:pPr/>
              <a:t>‹#›</a:t>
            </a:fld>
            <a:endParaRPr lang="en-US" dirty="0"/>
          </a:p>
        </p:txBody>
      </p:sp>
      <p:pic>
        <p:nvPicPr>
          <p:cNvPr id="5" name="Picture 8"/>
          <p:cNvPicPr>
            <a:picLocks noChangeAspect="1" noChangeArrowheads="1"/>
          </p:cNvPicPr>
          <p:nvPr userDrawn="1"/>
        </p:nvPicPr>
        <p:blipFill>
          <a:blip r:embed="rId2" cstate="print"/>
          <a:srcRect/>
          <a:stretch>
            <a:fillRect/>
          </a:stretch>
        </p:blipFill>
        <p:spPr bwMode="auto">
          <a:xfrm>
            <a:off x="0" y="6096000"/>
            <a:ext cx="762000" cy="762000"/>
          </a:xfrm>
          <a:prstGeom prst="rect">
            <a:avLst/>
          </a:prstGeom>
          <a:noFill/>
          <a:ln w="9525">
            <a:noFill/>
            <a:miter lim="800000"/>
            <a:headEnd/>
            <a:tailEnd/>
          </a:ln>
        </p:spPr>
      </p:pic>
      <p:pic>
        <p:nvPicPr>
          <p:cNvPr id="8" name="Picture 10"/>
          <p:cNvPicPr>
            <a:picLocks noChangeAspect="1" noChangeArrowheads="1"/>
          </p:cNvPicPr>
          <p:nvPr userDrawn="1"/>
        </p:nvPicPr>
        <p:blipFill>
          <a:blip r:embed="rId3" cstate="print"/>
          <a:srcRect/>
          <a:stretch>
            <a:fillRect/>
          </a:stretch>
        </p:blipFill>
        <p:spPr bwMode="auto">
          <a:xfrm>
            <a:off x="8305800" y="1"/>
            <a:ext cx="838200" cy="609726"/>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r>
              <a:rPr lang="en-US" smtClean="0"/>
              <a:t>20th February 2018</a:t>
            </a:r>
            <a:endParaRPr lang="en-US" dirty="0"/>
          </a:p>
        </p:txBody>
      </p:sp>
      <p:sp>
        <p:nvSpPr>
          <p:cNvPr id="6" name="Footer Placeholder 5"/>
          <p:cNvSpPr>
            <a:spLocks noGrp="1"/>
          </p:cNvSpPr>
          <p:nvPr>
            <p:ph type="ftr" sz="quarter" idx="11"/>
          </p:nvPr>
        </p:nvSpPr>
        <p:spPr/>
        <p:txBody>
          <a:bodyPr/>
          <a:lstStyle/>
          <a:p>
            <a:r>
              <a:rPr lang="en-US" smtClean="0"/>
              <a:t>'Biodun Adedipe, Ph.D., FCIB</a:t>
            </a:r>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5E947C43-857B-4BA7-A082-9FADD3CFEBBA}"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r>
              <a:rPr lang="en-US" smtClean="0"/>
              <a:t>20th February 2018</a:t>
            </a:r>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5E947C43-857B-4BA7-A082-9FADD3CFEBBA}"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'Biodun Adedipe, Ph.D., FCIB</a:t>
            </a:r>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pic>
        <p:nvPicPr>
          <p:cNvPr id="15" name="Picture 8"/>
          <p:cNvPicPr>
            <a:picLocks noChangeAspect="1" noChangeArrowheads="1"/>
          </p:cNvPicPr>
          <p:nvPr userDrawn="1"/>
        </p:nvPicPr>
        <p:blipFill>
          <a:blip r:embed="rId2" cstate="print"/>
          <a:srcRect/>
          <a:stretch>
            <a:fillRect/>
          </a:stretch>
        </p:blipFill>
        <p:spPr bwMode="auto">
          <a:xfrm>
            <a:off x="0" y="6096000"/>
            <a:ext cx="762000" cy="762000"/>
          </a:xfrm>
          <a:prstGeom prst="rect">
            <a:avLst/>
          </a:prstGeom>
          <a:noFill/>
          <a:ln w="9525">
            <a:noFill/>
            <a:miter lim="800000"/>
            <a:headEnd/>
            <a:tailEnd/>
          </a:ln>
        </p:spPr>
      </p:pic>
      <p:pic>
        <p:nvPicPr>
          <p:cNvPr id="16" name="Picture 10"/>
          <p:cNvPicPr>
            <a:picLocks noChangeAspect="1" noChangeArrowheads="1"/>
          </p:cNvPicPr>
          <p:nvPr userDrawn="1"/>
        </p:nvPicPr>
        <p:blipFill>
          <a:blip r:embed="rId3" cstate="print"/>
          <a:srcRect/>
          <a:stretch>
            <a:fillRect/>
          </a:stretch>
        </p:blipFill>
        <p:spPr bwMode="auto">
          <a:xfrm>
            <a:off x="8305800" y="1"/>
            <a:ext cx="838200" cy="609726"/>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r>
              <a:rPr lang="en-US" smtClean="0"/>
              <a:t>20th February 2018</a:t>
            </a:r>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'Biodun Adedipe, Ph.D., FCIB</a:t>
            </a:r>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5E947C43-857B-4BA7-A082-9FADD3CFEBBA}" type="slidenum">
              <a:rPr lang="en-US" smtClean="0"/>
              <a:pPr/>
              <a:t>‹#›</a:t>
            </a:fld>
            <a:endParaRPr lang="en-US" dirty="0"/>
          </a:p>
        </p:txBody>
      </p:sp>
      <p:pic>
        <p:nvPicPr>
          <p:cNvPr id="10" name="Picture 8"/>
          <p:cNvPicPr>
            <a:picLocks noChangeAspect="1" noChangeArrowheads="1"/>
          </p:cNvPicPr>
          <p:nvPr userDrawn="1"/>
        </p:nvPicPr>
        <p:blipFill>
          <a:blip r:embed="rId13" cstate="print"/>
          <a:srcRect/>
          <a:stretch>
            <a:fillRect/>
          </a:stretch>
        </p:blipFill>
        <p:spPr bwMode="auto">
          <a:xfrm>
            <a:off x="0" y="6096000"/>
            <a:ext cx="762000" cy="762000"/>
          </a:xfrm>
          <a:prstGeom prst="rect">
            <a:avLst/>
          </a:prstGeom>
          <a:noFill/>
          <a:ln w="9525">
            <a:noFill/>
            <a:miter lim="800000"/>
            <a:headEnd/>
            <a:tailEnd/>
          </a:ln>
        </p:spPr>
      </p:pic>
      <p:pic>
        <p:nvPicPr>
          <p:cNvPr id="15" name="Picture 10"/>
          <p:cNvPicPr>
            <a:picLocks noChangeAspect="1" noChangeArrowheads="1"/>
          </p:cNvPicPr>
          <p:nvPr userDrawn="1"/>
        </p:nvPicPr>
        <p:blipFill>
          <a:blip r:embed="rId14" cstate="print"/>
          <a:srcRect/>
          <a:stretch>
            <a:fillRect/>
          </a:stretch>
        </p:blipFill>
        <p:spPr bwMode="auto">
          <a:xfrm>
            <a:off x="8305800" y="1"/>
            <a:ext cx="838200" cy="60972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1600200"/>
            <a:ext cx="7772400" cy="990600"/>
          </a:xfrm>
        </p:spPr>
        <p:txBody>
          <a:bodyPr>
            <a:noAutofit/>
          </a:bodyPr>
          <a:lstStyle/>
          <a:p>
            <a:pPr>
              <a:defRPr/>
            </a:pPr>
            <a:r>
              <a:rPr lang="en-US" sz="2800" b="1" dirty="0" smtClean="0">
                <a:latin typeface="Trebuchet MS" pitchFamily="34" charset="0"/>
              </a:rPr>
              <a:t>Economic Policies of Government in 2018: Issues, Challenges and Prospects</a:t>
            </a:r>
            <a:endParaRPr lang="en-US" sz="2800" dirty="0">
              <a:latin typeface="Trebuchet MS" pitchFamily="34" charset="0"/>
            </a:endParaRPr>
          </a:p>
        </p:txBody>
      </p:sp>
      <p:sp>
        <p:nvSpPr>
          <p:cNvPr id="171013" name="Footer Placeholder 4"/>
          <p:cNvSpPr>
            <a:spLocks noGrp="1"/>
          </p:cNvSpPr>
          <p:nvPr>
            <p:ph type="ftr" sz="quarter" idx="12"/>
          </p:nvPr>
        </p:nvSpPr>
        <p:spPr bwMode="auto">
          <a:ln>
            <a:miter lim="800000"/>
            <a:headEnd/>
            <a:tailEnd/>
          </a:ln>
        </p:spPr>
        <p:txBody>
          <a:bodyPr wrap="square" lIns="91440" tIns="45720" rIns="91440" bIns="45720" numCol="1" anchorCtr="0" compatLnSpc="1">
            <a:prstTxWarp prst="textNoShape">
              <a:avLst/>
            </a:prstTxWarp>
            <a:normAutofit/>
          </a:bodyPr>
          <a:lstStyle/>
          <a:p>
            <a:pPr>
              <a:defRPr/>
            </a:pPr>
            <a:r>
              <a:rPr lang="en-US" smtClean="0"/>
              <a:t>'Biodun Adedipe, Ph.D., FCIB</a:t>
            </a:r>
            <a:endParaRPr lang="en-US" dirty="0" smtClean="0"/>
          </a:p>
        </p:txBody>
      </p:sp>
      <p:sp>
        <p:nvSpPr>
          <p:cNvPr id="9" name="Date Placeholder 8"/>
          <p:cNvSpPr>
            <a:spLocks noGrp="1"/>
          </p:cNvSpPr>
          <p:nvPr>
            <p:ph type="dt" sz="half" idx="10"/>
          </p:nvPr>
        </p:nvSpPr>
        <p:spPr/>
        <p:txBody>
          <a:bodyPr/>
          <a:lstStyle/>
          <a:p>
            <a:r>
              <a:rPr lang="en-US" smtClean="0"/>
              <a:t>20th February 2018</a:t>
            </a:r>
            <a:endParaRPr lang="en-US" dirty="0"/>
          </a:p>
        </p:txBody>
      </p:sp>
      <p:sp>
        <p:nvSpPr>
          <p:cNvPr id="10" name="Slide Number Placeholder 9"/>
          <p:cNvSpPr>
            <a:spLocks noGrp="1"/>
          </p:cNvSpPr>
          <p:nvPr>
            <p:ph type="sldNum" sz="quarter" idx="11"/>
          </p:nvPr>
        </p:nvSpPr>
        <p:spPr/>
        <p:txBody>
          <a:bodyPr/>
          <a:lstStyle/>
          <a:p>
            <a:fld id="{5E947C43-857B-4BA7-A082-9FADD3CFEBBA}" type="slidenum">
              <a:rPr lang="en-US" smtClean="0"/>
              <a:pPr/>
              <a:t>1</a:t>
            </a:fld>
            <a:endParaRPr lang="en-US" dirty="0"/>
          </a:p>
        </p:txBody>
      </p:sp>
      <p:pic>
        <p:nvPicPr>
          <p:cNvPr id="8" name="Picture 7" descr="Decision_Making_2.jpg"/>
          <p:cNvPicPr>
            <a:picLocks noChangeAspect="1"/>
          </p:cNvPicPr>
          <p:nvPr/>
        </p:nvPicPr>
        <p:blipFill>
          <a:blip r:embed="rId2" cstate="print"/>
          <a:srcRect l="14845" r="17031"/>
          <a:stretch>
            <a:fillRect/>
          </a:stretch>
        </p:blipFill>
        <p:spPr>
          <a:xfrm>
            <a:off x="7239000" y="4312285"/>
            <a:ext cx="1219200" cy="1783715"/>
          </a:xfrm>
          <a:prstGeom prst="rect">
            <a:avLst/>
          </a:prstGeom>
        </p:spPr>
      </p:pic>
      <p:sp>
        <p:nvSpPr>
          <p:cNvPr id="7" name="TextBox 6"/>
          <p:cNvSpPr txBox="1"/>
          <p:nvPr/>
        </p:nvSpPr>
        <p:spPr>
          <a:xfrm>
            <a:off x="4419600" y="5036403"/>
            <a:ext cx="2819400" cy="830997"/>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latin typeface="Trebuchet MS" pitchFamily="34" charset="0"/>
              </a:rPr>
              <a:t>To understand and To position</a:t>
            </a:r>
            <a:endParaRPr lang="en-US" sz="2400" b="1" dirty="0">
              <a:effectLst>
                <a:outerShdw blurRad="38100" dist="38100" dir="2700000" algn="tl">
                  <a:srgbClr val="000000">
                    <a:alpha val="43137"/>
                  </a:srgbClr>
                </a:outerShdw>
              </a:effectLst>
              <a:latin typeface="Trebuchet MS" pitchFamily="34" charset="0"/>
            </a:endParaRPr>
          </a:p>
        </p:txBody>
      </p:sp>
    </p:spTree>
  </p:cSld>
  <p:clrMapOvr>
    <a:masterClrMapping/>
  </p:clrMapOvr>
  <p:transition>
    <p:pull dir="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12775" y="228600"/>
            <a:ext cx="8153400" cy="990600"/>
          </a:xfrm>
        </p:spPr>
        <p:txBody>
          <a:bodyPr/>
          <a:lstStyle/>
          <a:p>
            <a:pPr eaLnBrk="1" hangingPunct="1"/>
            <a:r>
              <a:rPr lang="en-US" sz="2900" dirty="0" smtClean="0">
                <a:latin typeface="Trebuchet MS" pitchFamily="34" charset="0"/>
              </a:rPr>
              <a:t>Nigeria: Economic Recession &amp; Triggers </a:t>
            </a:r>
            <a:r>
              <a:rPr lang="en-US" sz="2400" dirty="0" smtClean="0">
                <a:latin typeface="Trebuchet MS" pitchFamily="34" charset="0"/>
              </a:rPr>
              <a:t>(contd.)</a:t>
            </a:r>
            <a:endParaRPr lang="en-US" sz="2900" dirty="0" smtClean="0"/>
          </a:p>
        </p:txBody>
      </p:sp>
      <p:sp>
        <p:nvSpPr>
          <p:cNvPr id="3" name="Date Placeholder 2"/>
          <p:cNvSpPr>
            <a:spLocks noGrp="1"/>
          </p:cNvSpPr>
          <p:nvPr>
            <p:ph type="dt" sz="quarter" idx="10"/>
          </p:nvPr>
        </p:nvSpPr>
        <p:spPr/>
        <p:txBody>
          <a:bodyPr/>
          <a:lstStyle/>
          <a:p>
            <a:pPr>
              <a:defRPr/>
            </a:pPr>
            <a:r>
              <a:rPr lang="en-US" smtClean="0"/>
              <a:t>20th February 2018</a:t>
            </a:r>
            <a:endParaRPr lang="en-US" dirty="0"/>
          </a:p>
        </p:txBody>
      </p:sp>
      <p:sp>
        <p:nvSpPr>
          <p:cNvPr id="4" name="Footer Placeholder 3"/>
          <p:cNvSpPr>
            <a:spLocks noGrp="1"/>
          </p:cNvSpPr>
          <p:nvPr>
            <p:ph type="ftr" sz="quarter" idx="11"/>
          </p:nvPr>
        </p:nvSpPr>
        <p:spPr/>
        <p:txBody>
          <a:bodyPr/>
          <a:lstStyle/>
          <a:p>
            <a:pPr>
              <a:defRPr/>
            </a:pPr>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D05F81E4-B6F4-4455-B698-B9EA1171E163}" type="slidenum">
              <a:rPr lang="en-US" smtClean="0"/>
              <a:pPr>
                <a:defRPr/>
              </a:pPr>
              <a:t>10</a:t>
            </a:fld>
            <a:endParaRPr lang="en-US" dirty="0"/>
          </a:p>
        </p:txBody>
      </p:sp>
      <p:sp>
        <p:nvSpPr>
          <p:cNvPr id="6" name="Content Placeholder 5"/>
          <p:cNvSpPr>
            <a:spLocks noGrp="1"/>
          </p:cNvSpPr>
          <p:nvPr>
            <p:ph sz="quarter" idx="1"/>
          </p:nvPr>
        </p:nvSpPr>
        <p:spPr>
          <a:xfrm>
            <a:off x="304800" y="1600200"/>
            <a:ext cx="6629400" cy="4495800"/>
          </a:xfrm>
          <a:solidFill>
            <a:schemeClr val="accent1">
              <a:lumMod val="20000"/>
              <a:lumOff val="80000"/>
            </a:schemeClr>
          </a:solidFill>
        </p:spPr>
        <p:txBody>
          <a:bodyPr anchor="ctr">
            <a:noAutofit/>
          </a:bodyPr>
          <a:lstStyle/>
          <a:p>
            <a:pPr eaLnBrk="1" hangingPunct="1">
              <a:defRPr/>
            </a:pPr>
            <a:r>
              <a:rPr lang="en-US" sz="2400" dirty="0" smtClean="0">
                <a:latin typeface="Trebuchet MS" pitchFamily="34" charset="0"/>
              </a:rPr>
              <a:t>The Nigerian situation was complicated by a currency crisis, which usually occurs when a country has </a:t>
            </a:r>
            <a:r>
              <a:rPr lang="en-US" sz="2400" dirty="0" smtClean="0">
                <a:solidFill>
                  <a:srgbClr val="FF0000"/>
                </a:solidFill>
                <a:effectLst>
                  <a:outerShdw blurRad="38100" dist="38100" dir="2700000" algn="tl">
                    <a:srgbClr val="000000">
                      <a:alpha val="43137"/>
                    </a:srgbClr>
                  </a:outerShdw>
                </a:effectLst>
                <a:latin typeface="Trebuchet MS" pitchFamily="34" charset="0"/>
              </a:rPr>
              <a:t>insufficient external reserves</a:t>
            </a:r>
            <a:r>
              <a:rPr lang="en-US" sz="2400" dirty="0" smtClean="0">
                <a:latin typeface="Trebuchet MS" pitchFamily="34" charset="0"/>
              </a:rPr>
              <a:t>, resulting in </a:t>
            </a:r>
            <a:r>
              <a:rPr lang="en-US" sz="2400" i="1" u="sng" dirty="0" smtClean="0">
                <a:latin typeface="Trebuchet MS" pitchFamily="34" charset="0"/>
              </a:rPr>
              <a:t>speculative attack</a:t>
            </a:r>
            <a:r>
              <a:rPr lang="en-US" sz="2400" dirty="0" smtClean="0">
                <a:latin typeface="Trebuchet MS" pitchFamily="34" charset="0"/>
              </a:rPr>
              <a:t> on its currency and persistent erosion of the currency exchange value. </a:t>
            </a:r>
          </a:p>
          <a:p>
            <a:pPr lvl="1" eaLnBrk="1" hangingPunct="1">
              <a:defRPr/>
            </a:pPr>
            <a:r>
              <a:rPr lang="en-US" sz="2200" dirty="0" smtClean="0">
                <a:latin typeface="Trebuchet MS" pitchFamily="34" charset="0"/>
              </a:rPr>
              <a:t>Complemented by a pervasive perception that the country </a:t>
            </a:r>
            <a:r>
              <a:rPr lang="en-US" sz="2200" i="1" u="sng" dirty="0" smtClean="0">
                <a:latin typeface="Trebuchet MS" pitchFamily="34" charset="0"/>
              </a:rPr>
              <a:t>lacks the capacity</a:t>
            </a:r>
            <a:r>
              <a:rPr lang="en-US" sz="2200" dirty="0" smtClean="0">
                <a:latin typeface="Trebuchet MS" pitchFamily="34" charset="0"/>
              </a:rPr>
              <a:t> to meet its maturing international obligations.</a:t>
            </a:r>
          </a:p>
          <a:p>
            <a:pPr lvl="1" eaLnBrk="1" hangingPunct="1">
              <a:defRPr/>
            </a:pPr>
            <a:r>
              <a:rPr lang="en-US" sz="2200" dirty="0" smtClean="0">
                <a:latin typeface="Trebuchet MS" pitchFamily="34" charset="0"/>
              </a:rPr>
              <a:t>Also, worsened when there is no indication of when the scarcity will abate, making foreign investors to </a:t>
            </a:r>
            <a:r>
              <a:rPr lang="en-US" sz="2200" i="1" u="sng" dirty="0" smtClean="0">
                <a:latin typeface="Trebuchet MS" pitchFamily="34" charset="0"/>
              </a:rPr>
              <a:t>troupe out</a:t>
            </a:r>
            <a:r>
              <a:rPr lang="en-US" sz="2200" dirty="0" smtClean="0">
                <a:latin typeface="Trebuchet MS" pitchFamily="34" charset="0"/>
              </a:rPr>
              <a:t> of the country.</a:t>
            </a:r>
          </a:p>
        </p:txBody>
      </p:sp>
      <p:sp>
        <p:nvSpPr>
          <p:cNvPr id="7" name="TextBox 6"/>
          <p:cNvSpPr txBox="1"/>
          <p:nvPr/>
        </p:nvSpPr>
        <p:spPr>
          <a:xfrm>
            <a:off x="6934200" y="4895671"/>
            <a:ext cx="1905000" cy="1200329"/>
          </a:xfrm>
          <a:prstGeom prst="rect">
            <a:avLst/>
          </a:prstGeom>
          <a:solidFill>
            <a:schemeClr val="accent4">
              <a:lumMod val="40000"/>
              <a:lumOff val="60000"/>
            </a:schemeClr>
          </a:solidFill>
        </p:spPr>
        <p:txBody>
          <a:bodyPr wrap="square" rtlCol="0">
            <a:spAutoFit/>
          </a:bodyPr>
          <a:lstStyle/>
          <a:p>
            <a:r>
              <a:rPr lang="en-US" sz="2400" dirty="0" smtClean="0">
                <a:latin typeface="Trebuchet MS" pitchFamily="34" charset="0"/>
              </a:rPr>
              <a:t>How has the government responded?</a:t>
            </a:r>
            <a:endParaRPr lang="en-US" sz="2400" dirty="0">
              <a:latin typeface="Trebuchet MS"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228600"/>
            <a:ext cx="8153400" cy="990600"/>
          </a:xfrm>
        </p:spPr>
        <p:txBody>
          <a:bodyPr>
            <a:normAutofit/>
          </a:bodyPr>
          <a:lstStyle/>
          <a:p>
            <a:pPr eaLnBrk="1" hangingPunct="1"/>
            <a:r>
              <a:rPr lang="en-US" sz="3200" dirty="0" smtClean="0">
                <a:latin typeface="Trebuchet MS" pitchFamily="34" charset="0"/>
              </a:rPr>
              <a:t>Compare and Contrast (Sep’16 / Sep’17)</a:t>
            </a:r>
            <a:br>
              <a:rPr lang="en-US" sz="3200" dirty="0" smtClean="0">
                <a:latin typeface="Trebuchet MS" pitchFamily="34" charset="0"/>
              </a:rPr>
            </a:br>
            <a:r>
              <a:rPr lang="en-US" sz="2400" dirty="0" smtClean="0">
                <a:latin typeface="Trebuchet MS" pitchFamily="34" charset="0"/>
              </a:rPr>
              <a:t>Recovery is still Fragile</a:t>
            </a:r>
            <a:endParaRPr lang="en-US" sz="2400" dirty="0" smtClean="0"/>
          </a:p>
        </p:txBody>
      </p:sp>
      <p:sp>
        <p:nvSpPr>
          <p:cNvPr id="3" name="Date Placeholder 2"/>
          <p:cNvSpPr>
            <a:spLocks noGrp="1"/>
          </p:cNvSpPr>
          <p:nvPr>
            <p:ph type="dt" sz="quarter" idx="10"/>
          </p:nvPr>
        </p:nvSpPr>
        <p:spPr/>
        <p:txBody>
          <a:bodyPr/>
          <a:lstStyle/>
          <a:p>
            <a:pPr>
              <a:defRPr/>
            </a:pPr>
            <a:r>
              <a:rPr lang="en-US" smtClean="0"/>
              <a:t>20th February 2018</a:t>
            </a:r>
            <a:endParaRPr lang="en-US" dirty="0"/>
          </a:p>
        </p:txBody>
      </p:sp>
      <p:sp>
        <p:nvSpPr>
          <p:cNvPr id="4" name="Footer Placeholder 3"/>
          <p:cNvSpPr>
            <a:spLocks noGrp="1"/>
          </p:cNvSpPr>
          <p:nvPr>
            <p:ph type="ftr" sz="quarter" idx="11"/>
          </p:nvPr>
        </p:nvSpPr>
        <p:spPr/>
        <p:txBody>
          <a:bodyPr/>
          <a:lstStyle/>
          <a:p>
            <a:pPr>
              <a:defRPr/>
            </a:pPr>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1EB9FA5D-7907-4771-A6E2-E1716900DB09}" type="slidenum">
              <a:rPr lang="en-US" smtClean="0"/>
              <a:pPr>
                <a:defRPr/>
              </a:pPr>
              <a:t>11</a:t>
            </a:fld>
            <a:endParaRPr lang="en-US" dirty="0"/>
          </a:p>
        </p:txBody>
      </p:sp>
      <p:sp>
        <p:nvSpPr>
          <p:cNvPr id="6" name="Content Placeholder 5"/>
          <p:cNvSpPr>
            <a:spLocks noGrp="1"/>
          </p:cNvSpPr>
          <p:nvPr>
            <p:ph sz="quarter" idx="1"/>
          </p:nvPr>
        </p:nvSpPr>
        <p:spPr>
          <a:xfrm>
            <a:off x="762000" y="5105400"/>
            <a:ext cx="7924800" cy="990600"/>
          </a:xfrm>
          <a:solidFill>
            <a:schemeClr val="accent2">
              <a:lumMod val="20000"/>
              <a:lumOff val="80000"/>
            </a:schemeClr>
          </a:solidFill>
        </p:spPr>
        <p:txBody>
          <a:bodyPr anchor="ctr">
            <a:normAutofit/>
          </a:bodyPr>
          <a:lstStyle/>
          <a:p>
            <a:pPr eaLnBrk="1" hangingPunct="1">
              <a:defRPr/>
            </a:pPr>
            <a:r>
              <a:rPr lang="en-GB" sz="2500" dirty="0" smtClean="0">
                <a:latin typeface="Trebuchet MS" pitchFamily="34" charset="0"/>
              </a:rPr>
              <a:t>GDP grew by </a:t>
            </a:r>
            <a:r>
              <a:rPr lang="en-GB" sz="2800" b="1" dirty="0" smtClean="0">
                <a:solidFill>
                  <a:srgbClr val="FF0000"/>
                </a:solidFill>
                <a:effectLst>
                  <a:outerShdw blurRad="38100" dist="38100" dir="2700000" algn="tl">
                    <a:srgbClr val="000000">
                      <a:alpha val="43137"/>
                    </a:srgbClr>
                  </a:outerShdw>
                </a:effectLst>
                <a:latin typeface="Trebuchet MS" pitchFamily="34" charset="0"/>
              </a:rPr>
              <a:t>1.40%</a:t>
            </a:r>
            <a:r>
              <a:rPr lang="en-GB" sz="2500" dirty="0" smtClean="0">
                <a:latin typeface="Trebuchet MS" pitchFamily="34" charset="0"/>
              </a:rPr>
              <a:t> in Q3-2017, representing an upward trend for the fourth consecutive quarter.</a:t>
            </a:r>
            <a:endParaRPr lang="en-US" sz="2500" dirty="0" smtClean="0">
              <a:latin typeface="Trebuchet MS" pitchFamily="34" charset="0"/>
            </a:endParaRPr>
          </a:p>
        </p:txBody>
      </p:sp>
      <p:graphicFrame>
        <p:nvGraphicFramePr>
          <p:cNvPr id="9" name="Chart 8"/>
          <p:cNvGraphicFramePr>
            <a:graphicFrameLocks/>
          </p:cNvGraphicFramePr>
          <p:nvPr/>
        </p:nvGraphicFramePr>
        <p:xfrm>
          <a:off x="228600" y="1828800"/>
          <a:ext cx="4191000" cy="32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nvGraphicFramePr>
        <p:xfrm>
          <a:off x="4724400" y="1905000"/>
          <a:ext cx="4210050" cy="2971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5" name="Rectangle 3"/>
          <p:cNvSpPr>
            <a:spLocks noGrp="1" noChangeArrowheads="1"/>
          </p:cNvSpPr>
          <p:nvPr>
            <p:ph sz="quarter" idx="1"/>
          </p:nvPr>
        </p:nvSpPr>
        <p:spPr>
          <a:xfrm>
            <a:off x="381000" y="1447800"/>
            <a:ext cx="8458200" cy="4800600"/>
          </a:xfrm>
        </p:spPr>
        <p:txBody>
          <a:bodyPr anchor="ctr">
            <a:normAutofit lnSpcReduction="10000"/>
          </a:bodyPr>
          <a:lstStyle/>
          <a:p>
            <a:pPr marL="320040" indent="-320040" eaLnBrk="1" fontAlgn="auto" hangingPunct="1">
              <a:spcAft>
                <a:spcPts val="0"/>
              </a:spcAft>
              <a:buFont typeface="Wingdings"/>
              <a:buChar char=""/>
              <a:defRPr/>
            </a:pPr>
            <a:r>
              <a:rPr lang="en-US" altLang="en-US" sz="2600" dirty="0" smtClean="0">
                <a:latin typeface="Trebuchet MS" pitchFamily="34" charset="0"/>
              </a:rPr>
              <a:t>There is evidence that the Nigerian economy is </a:t>
            </a:r>
            <a:r>
              <a:rPr lang="en-US" altLang="en-US" sz="2600" b="1" dirty="0" smtClean="0">
                <a:solidFill>
                  <a:srgbClr val="FF0000"/>
                </a:solidFill>
                <a:latin typeface="Trebuchet MS" pitchFamily="34" charset="0"/>
              </a:rPr>
              <a:t>DIVERSIFIED</a:t>
            </a:r>
            <a:r>
              <a:rPr lang="en-US" altLang="en-US" sz="2600" dirty="0" smtClean="0">
                <a:latin typeface="Trebuchet MS" pitchFamily="34" charset="0"/>
              </a:rPr>
              <a:t>.</a:t>
            </a:r>
          </a:p>
          <a:p>
            <a:pPr marL="640080" lvl="1" indent="-274320" eaLnBrk="1" fontAlgn="auto" hangingPunct="1">
              <a:spcAft>
                <a:spcPts val="0"/>
              </a:spcAft>
              <a:buFont typeface="Wingdings 2"/>
              <a:buChar char=""/>
              <a:defRPr/>
            </a:pPr>
            <a:r>
              <a:rPr lang="en-US" altLang="en-US" sz="2300" dirty="0" smtClean="0">
                <a:latin typeface="Trebuchet MS" pitchFamily="34" charset="0"/>
              </a:rPr>
              <a:t>There is a large variety of </a:t>
            </a:r>
            <a:r>
              <a:rPr lang="en-US" altLang="en-US" sz="2300" i="1" u="sng" dirty="0" smtClean="0">
                <a:latin typeface="Trebuchet MS" pitchFamily="34" charset="0"/>
              </a:rPr>
              <a:t>economic activities</a:t>
            </a:r>
            <a:r>
              <a:rPr lang="en-US" altLang="en-US" sz="2300" dirty="0" smtClean="0">
                <a:latin typeface="Trebuchet MS" pitchFamily="34" charset="0"/>
              </a:rPr>
              <a:t> that go on in Nigeria, each making tangible contributions to the GDP by the values they create.</a:t>
            </a:r>
          </a:p>
          <a:p>
            <a:pPr marL="640080" lvl="1" indent="-274320" eaLnBrk="1" fontAlgn="auto" hangingPunct="1">
              <a:spcAft>
                <a:spcPts val="0"/>
              </a:spcAft>
              <a:buFont typeface="Wingdings 2"/>
              <a:buChar char=""/>
              <a:defRPr/>
            </a:pPr>
            <a:r>
              <a:rPr lang="en-US" altLang="en-US" sz="2300" i="1" u="sng" dirty="0" smtClean="0">
                <a:latin typeface="Trebuchet MS" pitchFamily="34" charset="0"/>
              </a:rPr>
              <a:t>Non-oil sector</a:t>
            </a:r>
            <a:r>
              <a:rPr lang="en-US" altLang="en-US" sz="2300" dirty="0" smtClean="0">
                <a:latin typeface="Trebuchet MS" pitchFamily="34" charset="0"/>
              </a:rPr>
              <a:t> contributed </a:t>
            </a:r>
            <a:r>
              <a:rPr lang="en-US" altLang="en-US" sz="2300" b="1" dirty="0" smtClean="0">
                <a:solidFill>
                  <a:srgbClr val="FF0000"/>
                </a:solidFill>
                <a:latin typeface="Trebuchet MS" pitchFamily="34" charset="0"/>
              </a:rPr>
              <a:t>89.96%</a:t>
            </a:r>
            <a:r>
              <a:rPr lang="en-US" altLang="en-US" sz="2300" dirty="0" smtClean="0">
                <a:latin typeface="Trebuchet MS" pitchFamily="34" charset="0"/>
              </a:rPr>
              <a:t> to GDP in Q3 2017, while the </a:t>
            </a:r>
            <a:r>
              <a:rPr lang="en-US" altLang="en-US" sz="2300" i="1" u="sng" dirty="0" smtClean="0">
                <a:latin typeface="Trebuchet MS" pitchFamily="34" charset="0"/>
              </a:rPr>
              <a:t>oil sector</a:t>
            </a:r>
            <a:r>
              <a:rPr lang="en-US" altLang="en-US" sz="2300" dirty="0" smtClean="0">
                <a:latin typeface="Trebuchet MS" pitchFamily="34" charset="0"/>
              </a:rPr>
              <a:t> did only </a:t>
            </a:r>
            <a:r>
              <a:rPr lang="en-US" altLang="en-US" sz="2300" b="1" dirty="0" smtClean="0">
                <a:solidFill>
                  <a:srgbClr val="FF0000"/>
                </a:solidFill>
                <a:latin typeface="Trebuchet MS" pitchFamily="34" charset="0"/>
              </a:rPr>
              <a:t>10.04%</a:t>
            </a:r>
            <a:r>
              <a:rPr lang="en-US" altLang="en-US" sz="2300" dirty="0" smtClean="0">
                <a:latin typeface="Trebuchet MS" pitchFamily="34" charset="0"/>
              </a:rPr>
              <a:t>.</a:t>
            </a:r>
          </a:p>
          <a:p>
            <a:pPr marL="320040" indent="-320040" eaLnBrk="1" fontAlgn="auto" hangingPunct="1">
              <a:spcAft>
                <a:spcPts val="0"/>
              </a:spcAft>
              <a:buFont typeface="Wingdings"/>
              <a:buChar char=""/>
              <a:defRPr/>
            </a:pPr>
            <a:r>
              <a:rPr lang="en-US" altLang="en-US" sz="2600" dirty="0" smtClean="0">
                <a:latin typeface="Trebuchet MS" pitchFamily="34" charset="0"/>
              </a:rPr>
              <a:t>The </a:t>
            </a:r>
            <a:r>
              <a:rPr lang="en-US" altLang="en-US" sz="2600" i="1" u="sng" dirty="0" smtClean="0">
                <a:latin typeface="Trebuchet MS" pitchFamily="34" charset="0"/>
              </a:rPr>
              <a:t>SIX KEY contributors</a:t>
            </a:r>
            <a:r>
              <a:rPr lang="en-US" altLang="en-US" sz="2600" dirty="0" smtClean="0">
                <a:latin typeface="Trebuchet MS" pitchFamily="34" charset="0"/>
              </a:rPr>
              <a:t> (totaling </a:t>
            </a:r>
            <a:r>
              <a:rPr lang="en-US" altLang="en-US" sz="2600" b="1" dirty="0" smtClean="0">
                <a:solidFill>
                  <a:srgbClr val="FF0000"/>
                </a:solidFill>
                <a:latin typeface="Trebuchet MS" pitchFamily="34" charset="0"/>
              </a:rPr>
              <a:t>80.39%</a:t>
            </a:r>
            <a:r>
              <a:rPr lang="en-US" altLang="en-US" sz="2600" dirty="0" smtClean="0">
                <a:latin typeface="Trebuchet MS" pitchFamily="34" charset="0"/>
              </a:rPr>
              <a:t>) are:</a:t>
            </a:r>
          </a:p>
          <a:p>
            <a:pPr lvl="1">
              <a:defRPr/>
            </a:pPr>
            <a:r>
              <a:rPr lang="en-US" altLang="en-US" sz="2300" dirty="0" smtClean="0">
                <a:latin typeface="Trebuchet MS" pitchFamily="34" charset="0"/>
              </a:rPr>
              <a:t>Agriculture (29.15%); Trade (15.90%); Mining &amp; Quarrying (10.19%); ICT (</a:t>
            </a:r>
            <a:r>
              <a:rPr lang="en-US" altLang="en-US" sz="2300" dirty="0" smtClean="0">
                <a:effectLst>
                  <a:outerShdw blurRad="38100" dist="38100" dir="2700000" algn="tl">
                    <a:srgbClr val="000000">
                      <a:alpha val="43137"/>
                    </a:srgbClr>
                  </a:outerShdw>
                </a:effectLst>
                <a:latin typeface="Trebuchet MS" pitchFamily="34" charset="0"/>
              </a:rPr>
              <a:t>9.55%</a:t>
            </a:r>
            <a:r>
              <a:rPr lang="en-US" altLang="en-US" sz="2300" dirty="0" smtClean="0">
                <a:latin typeface="Trebuchet MS" pitchFamily="34" charset="0"/>
              </a:rPr>
              <a:t>); Manufacturing (8.81%); Real Estate (6.79%). </a:t>
            </a:r>
          </a:p>
          <a:p>
            <a:pPr marL="640080" lvl="1" indent="-274320" eaLnBrk="1" fontAlgn="auto" hangingPunct="1">
              <a:spcAft>
                <a:spcPts val="0"/>
              </a:spcAft>
              <a:buFont typeface="Wingdings 2"/>
              <a:buChar char=""/>
              <a:defRPr/>
            </a:pPr>
            <a:r>
              <a:rPr lang="en-US" altLang="en-US" sz="2300" dirty="0" smtClean="0">
                <a:latin typeface="Trebuchet MS" pitchFamily="34" charset="0"/>
              </a:rPr>
              <a:t>Summary puts </a:t>
            </a:r>
            <a:r>
              <a:rPr lang="en-US" altLang="en-US" sz="2300" b="1" i="1" u="sng" dirty="0" smtClean="0">
                <a:latin typeface="Trebuchet MS" pitchFamily="34" charset="0"/>
              </a:rPr>
              <a:t>agric at 29.15%</a:t>
            </a:r>
            <a:r>
              <a:rPr lang="en-US" altLang="en-US" sz="2300" dirty="0" smtClean="0">
                <a:latin typeface="Trebuchet MS" pitchFamily="34" charset="0"/>
              </a:rPr>
              <a:t>, </a:t>
            </a:r>
            <a:r>
              <a:rPr lang="en-US" altLang="en-US" sz="2300" b="1" i="1" u="sng" dirty="0" smtClean="0">
                <a:latin typeface="Trebuchet MS" pitchFamily="34" charset="0"/>
              </a:rPr>
              <a:t>industries at 22.56%</a:t>
            </a:r>
            <a:r>
              <a:rPr lang="en-US" altLang="en-US" sz="2300" dirty="0" smtClean="0">
                <a:latin typeface="Trebuchet MS" pitchFamily="34" charset="0"/>
              </a:rPr>
              <a:t> and </a:t>
            </a:r>
            <a:r>
              <a:rPr lang="en-US" altLang="en-US" sz="2300" b="1" i="1" u="sng" dirty="0" smtClean="0">
                <a:latin typeface="Trebuchet MS" pitchFamily="34" charset="0"/>
              </a:rPr>
              <a:t>services 48.28%</a:t>
            </a:r>
            <a:r>
              <a:rPr lang="en-US" altLang="en-US" sz="2300" dirty="0" smtClean="0">
                <a:latin typeface="Trebuchet MS" pitchFamily="34" charset="0"/>
              </a:rPr>
              <a:t>.</a:t>
            </a:r>
          </a:p>
        </p:txBody>
      </p:sp>
      <p:sp>
        <p:nvSpPr>
          <p:cNvPr id="15363"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latin typeface="Arial" pitchFamily="34" charset="0"/>
                <a:cs typeface="Arial" pitchFamily="34" charset="0"/>
              </a:rPr>
              <a:t>'Biodun Adedipe, Ph.D., FCIB</a:t>
            </a:r>
          </a:p>
        </p:txBody>
      </p:sp>
      <p:sp>
        <p:nvSpPr>
          <p:cNvPr id="15364" name="Rectangle 2"/>
          <p:cNvSpPr>
            <a:spLocks noGrp="1" noChangeArrowheads="1"/>
          </p:cNvSpPr>
          <p:nvPr>
            <p:ph type="title"/>
          </p:nvPr>
        </p:nvSpPr>
        <p:spPr>
          <a:xfrm>
            <a:off x="533400" y="381000"/>
            <a:ext cx="8153400" cy="762000"/>
          </a:xfrm>
        </p:spPr>
        <p:txBody>
          <a:bodyPr anchor="t"/>
          <a:lstStyle/>
          <a:p>
            <a:r>
              <a:rPr lang="en-US" sz="3200" dirty="0" smtClean="0">
                <a:latin typeface="Trebuchet MS" pitchFamily="34" charset="0"/>
              </a:rPr>
              <a:t>Recovery is still Fragile </a:t>
            </a:r>
            <a:r>
              <a:rPr lang="en-US" sz="2400" dirty="0" smtClean="0">
                <a:latin typeface="Trebuchet MS" pitchFamily="34" charset="0"/>
              </a:rPr>
              <a:t>(contd.)</a:t>
            </a:r>
            <a:endParaRPr lang="en-US" altLang="en-US" sz="2600" dirty="0" smtClean="0">
              <a:latin typeface="Trebuchet MS" pitchFamily="34" charset="0"/>
            </a:endParaRPr>
          </a:p>
        </p:txBody>
      </p:sp>
      <p:sp>
        <p:nvSpPr>
          <p:cNvPr id="13317" name="Date Placeholder 10"/>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12" name="Slide Number Placeholder 11"/>
          <p:cNvSpPr>
            <a:spLocks noGrp="1"/>
          </p:cNvSpPr>
          <p:nvPr>
            <p:ph type="sldNum" sz="quarter" idx="12"/>
          </p:nvPr>
        </p:nvSpPr>
        <p:spPr/>
        <p:txBody>
          <a:bodyPr>
            <a:normAutofit fontScale="85000" lnSpcReduction="20000"/>
          </a:bodyPr>
          <a:lstStyle/>
          <a:p>
            <a:pPr>
              <a:defRPr/>
            </a:pPr>
            <a:fld id="{F745345F-5A04-4B81-A354-ACACF1DE1B54}" type="slidenum">
              <a:rPr lang="en-US"/>
              <a:pPr>
                <a:defRPr/>
              </a:pPr>
              <a:t>12</a:t>
            </a:fld>
            <a:endParaRPr lang="en-US" dirty="0"/>
          </a:p>
        </p:txBody>
      </p:sp>
    </p:spTree>
  </p:cSld>
  <p:clrMapOvr>
    <a:masterClrMapping/>
  </p:clrMapOvr>
  <p:transition spd="med">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2"/>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latin typeface="Arial" pitchFamily="34" charset="0"/>
                <a:cs typeface="Arial" pitchFamily="34" charset="0"/>
              </a:rPr>
              <a:t>'Biodun Adedipe, Ph.D., FCIB</a:t>
            </a:r>
          </a:p>
        </p:txBody>
      </p:sp>
      <p:sp>
        <p:nvSpPr>
          <p:cNvPr id="16387" name="Rectangle 2"/>
          <p:cNvSpPr>
            <a:spLocks noGrp="1" noChangeArrowheads="1"/>
          </p:cNvSpPr>
          <p:nvPr>
            <p:ph type="title"/>
          </p:nvPr>
        </p:nvSpPr>
        <p:spPr>
          <a:xfrm>
            <a:off x="609600" y="381000"/>
            <a:ext cx="8153400" cy="685800"/>
          </a:xfrm>
        </p:spPr>
        <p:txBody>
          <a:bodyPr anchor="t"/>
          <a:lstStyle/>
          <a:p>
            <a:r>
              <a:rPr lang="en-US" sz="3200" dirty="0" smtClean="0">
                <a:latin typeface="Trebuchet MS" pitchFamily="34" charset="0"/>
              </a:rPr>
              <a:t>Recovery is still Fragile </a:t>
            </a:r>
            <a:r>
              <a:rPr lang="en-US" sz="2400" dirty="0" smtClean="0">
                <a:latin typeface="Trebuchet MS" pitchFamily="34" charset="0"/>
              </a:rPr>
              <a:t>(contd.)</a:t>
            </a:r>
            <a:endParaRPr lang="en-US" altLang="en-US" sz="2600" dirty="0" smtClean="0">
              <a:latin typeface="Trebuchet MS" pitchFamily="34" charset="0"/>
            </a:endParaRPr>
          </a:p>
        </p:txBody>
      </p:sp>
      <p:sp>
        <p:nvSpPr>
          <p:cNvPr id="14340" name="Date Placeholder 10"/>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12" name="Slide Number Placeholder 11"/>
          <p:cNvSpPr>
            <a:spLocks noGrp="1"/>
          </p:cNvSpPr>
          <p:nvPr>
            <p:ph type="sldNum" sz="quarter" idx="12"/>
          </p:nvPr>
        </p:nvSpPr>
        <p:spPr/>
        <p:txBody>
          <a:bodyPr>
            <a:normAutofit fontScale="85000" lnSpcReduction="20000"/>
          </a:bodyPr>
          <a:lstStyle/>
          <a:p>
            <a:pPr>
              <a:defRPr/>
            </a:pPr>
            <a:fld id="{2F5606F0-D1DB-4C38-9174-2A4422238B21}" type="slidenum">
              <a:rPr lang="en-US"/>
              <a:pPr>
                <a:defRPr/>
              </a:pPr>
              <a:t>13</a:t>
            </a:fld>
            <a:endParaRPr lang="en-US" dirty="0"/>
          </a:p>
        </p:txBody>
      </p:sp>
      <p:graphicFrame>
        <p:nvGraphicFramePr>
          <p:cNvPr id="8" name="Chart 7"/>
          <p:cNvGraphicFramePr/>
          <p:nvPr/>
        </p:nvGraphicFramePr>
        <p:xfrm>
          <a:off x="838200" y="1633538"/>
          <a:ext cx="7467600" cy="46148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12775" y="228600"/>
            <a:ext cx="8153400" cy="990600"/>
          </a:xfrm>
        </p:spPr>
        <p:txBody>
          <a:bodyPr/>
          <a:lstStyle/>
          <a:p>
            <a:r>
              <a:rPr lang="en-US" sz="3200" dirty="0" smtClean="0">
                <a:latin typeface="Trebuchet MS" pitchFamily="34" charset="0"/>
              </a:rPr>
              <a:t>Recovery is still Fragile </a:t>
            </a:r>
            <a:r>
              <a:rPr lang="en-US" sz="2400" dirty="0" smtClean="0">
                <a:latin typeface="Trebuchet MS" pitchFamily="34" charset="0"/>
              </a:rPr>
              <a:t>(contd.)</a:t>
            </a:r>
          </a:p>
        </p:txBody>
      </p:sp>
      <p:sp>
        <p:nvSpPr>
          <p:cNvPr id="16387"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16388"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AC811E37-C055-42E6-A3E5-ADC4FADB56C0}" type="slidenum">
              <a:rPr lang="en-US"/>
              <a:pPr>
                <a:defRPr/>
              </a:pPr>
              <a:t>14</a:t>
            </a:fld>
            <a:endParaRPr lang="en-US" dirty="0"/>
          </a:p>
        </p:txBody>
      </p:sp>
      <p:sp>
        <p:nvSpPr>
          <p:cNvPr id="10" name="TextBox 9"/>
          <p:cNvSpPr txBox="1"/>
          <p:nvPr/>
        </p:nvSpPr>
        <p:spPr>
          <a:xfrm>
            <a:off x="381000" y="5181600"/>
            <a:ext cx="3886200" cy="707886"/>
          </a:xfrm>
          <a:prstGeom prst="rect">
            <a:avLst/>
          </a:prstGeom>
          <a:solidFill>
            <a:schemeClr val="accent6">
              <a:lumMod val="40000"/>
              <a:lumOff val="60000"/>
            </a:schemeClr>
          </a:solidFill>
        </p:spPr>
        <p:txBody>
          <a:bodyPr wrap="square">
            <a:spAutoFit/>
          </a:bodyPr>
          <a:lstStyle/>
          <a:p>
            <a:pPr fontAlgn="auto">
              <a:spcBef>
                <a:spcPts val="0"/>
              </a:spcBef>
              <a:spcAft>
                <a:spcPts val="0"/>
              </a:spcAft>
              <a:defRPr/>
            </a:pPr>
            <a:r>
              <a:rPr lang="en-US" sz="2000" b="1" dirty="0">
                <a:latin typeface="Trebuchet MS" pitchFamily="34" charset="0"/>
                <a:cs typeface="+mn-cs"/>
              </a:rPr>
              <a:t>There is recovery evidence in foreign trade statistics.</a:t>
            </a:r>
          </a:p>
        </p:txBody>
      </p:sp>
      <p:graphicFrame>
        <p:nvGraphicFramePr>
          <p:cNvPr id="8" name="Chart 7"/>
          <p:cNvGraphicFramePr/>
          <p:nvPr/>
        </p:nvGraphicFramePr>
        <p:xfrm>
          <a:off x="228600" y="1676400"/>
          <a:ext cx="42672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p:cNvSpPr txBox="1"/>
          <p:nvPr/>
        </p:nvSpPr>
        <p:spPr>
          <a:xfrm>
            <a:off x="4724400" y="4876800"/>
            <a:ext cx="4191000" cy="1015663"/>
          </a:xfrm>
          <a:prstGeom prst="rect">
            <a:avLst/>
          </a:prstGeom>
          <a:solidFill>
            <a:schemeClr val="tx2">
              <a:lumMod val="20000"/>
              <a:lumOff val="80000"/>
            </a:schemeClr>
          </a:solidFill>
        </p:spPr>
        <p:txBody>
          <a:bodyPr wrap="square">
            <a:spAutoFit/>
          </a:bodyPr>
          <a:lstStyle/>
          <a:p>
            <a:pPr marL="236538" indent="-236538" fontAlgn="auto">
              <a:spcBef>
                <a:spcPts val="0"/>
              </a:spcBef>
              <a:spcAft>
                <a:spcPts val="0"/>
              </a:spcAft>
              <a:buFont typeface="Arial" pitchFamily="34" charset="0"/>
              <a:buChar char="•"/>
              <a:defRPr/>
            </a:pPr>
            <a:r>
              <a:rPr lang="en-US" sz="2000" b="1" dirty="0">
                <a:latin typeface="Trebuchet MS" pitchFamily="34" charset="0"/>
                <a:cs typeface="+mn-cs"/>
              </a:rPr>
              <a:t>Will inflation </a:t>
            </a:r>
            <a:r>
              <a:rPr lang="en-US" sz="2000" b="1" dirty="0" smtClean="0">
                <a:latin typeface="Trebuchet MS" pitchFamily="34" charset="0"/>
                <a:cs typeface="+mn-cs"/>
              </a:rPr>
              <a:t>rate (</a:t>
            </a:r>
            <a:r>
              <a:rPr lang="en-US" sz="2000" b="1" dirty="0" smtClean="0">
                <a:latin typeface="Trebuchet MS" pitchFamily="34" charset="0"/>
                <a:cs typeface="+mn-cs"/>
              </a:rPr>
              <a:t>15.13% Jan 2018) </a:t>
            </a:r>
            <a:r>
              <a:rPr lang="en-US" sz="2000" b="1" dirty="0">
                <a:latin typeface="Trebuchet MS" pitchFamily="34" charset="0"/>
                <a:cs typeface="+mn-cs"/>
              </a:rPr>
              <a:t>continue to drop</a:t>
            </a:r>
            <a:r>
              <a:rPr lang="en-US" sz="2000" b="1" dirty="0" smtClean="0">
                <a:latin typeface="Trebuchet MS" pitchFamily="34" charset="0"/>
                <a:cs typeface="+mn-cs"/>
              </a:rPr>
              <a:t>?</a:t>
            </a:r>
          </a:p>
          <a:p>
            <a:pPr marL="236538" indent="-236538" fontAlgn="auto">
              <a:spcBef>
                <a:spcPts val="0"/>
              </a:spcBef>
              <a:spcAft>
                <a:spcPts val="0"/>
              </a:spcAft>
              <a:buFont typeface="Arial" pitchFamily="34" charset="0"/>
              <a:buChar char="•"/>
              <a:defRPr/>
            </a:pPr>
            <a:r>
              <a:rPr lang="en-US" sz="2000" b="1" dirty="0" smtClean="0">
                <a:latin typeface="Trebuchet MS" pitchFamily="34" charset="0"/>
              </a:rPr>
              <a:t>Why is it not dropping faster?</a:t>
            </a:r>
            <a:endParaRPr lang="en-US" sz="2000" b="1" dirty="0">
              <a:latin typeface="Trebuchet MS" pitchFamily="34" charset="0"/>
              <a:cs typeface="+mn-cs"/>
            </a:endParaRPr>
          </a:p>
        </p:txBody>
      </p:sp>
      <p:graphicFrame>
        <p:nvGraphicFramePr>
          <p:cNvPr id="12" name="Chart 11"/>
          <p:cNvGraphicFramePr>
            <a:graphicFrameLocks/>
          </p:cNvGraphicFramePr>
          <p:nvPr/>
        </p:nvGraphicFramePr>
        <p:xfrm>
          <a:off x="4724400" y="1676400"/>
          <a:ext cx="4209317" cy="3048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latin typeface="Arial" pitchFamily="34" charset="0"/>
                <a:cs typeface="Arial" pitchFamily="34" charset="0"/>
              </a:rPr>
              <a:t>'Biodun Adedipe, Ph.D., FCIB</a:t>
            </a:r>
            <a:endParaRPr lang="en-US" dirty="0" smtClean="0">
              <a:latin typeface="Arial" pitchFamily="34" charset="0"/>
              <a:cs typeface="Arial" pitchFamily="34" charset="0"/>
            </a:endParaRPr>
          </a:p>
        </p:txBody>
      </p:sp>
      <p:sp>
        <p:nvSpPr>
          <p:cNvPr id="7" name="Slide Number Placeholder 5"/>
          <p:cNvSpPr txBox="1">
            <a:spLocks/>
          </p:cNvSpPr>
          <p:nvPr/>
        </p:nvSpPr>
        <p:spPr>
          <a:xfrm>
            <a:off x="0" y="1271588"/>
            <a:ext cx="533400" cy="244475"/>
          </a:xfrm>
          <a:prstGeom prst="rect">
            <a:avLst/>
          </a:prstGeom>
        </p:spPr>
        <p:txBody>
          <a:bodyPr anchor="ctr">
            <a:normAutofit fontScale="85000" lnSpcReduction="20000"/>
          </a:bodyPr>
          <a:lstStyle/>
          <a:p>
            <a:pPr algn="ctr" fontAlgn="auto">
              <a:spcBef>
                <a:spcPts val="0"/>
              </a:spcBef>
              <a:spcAft>
                <a:spcPts val="0"/>
              </a:spcAft>
              <a:defRPr/>
            </a:pPr>
            <a:fld id="{CA9CB488-FE0A-4E7C-B4AC-C61A3A0A9919}" type="slidenum">
              <a:rPr lang="en-US" sz="1400" b="1">
                <a:solidFill>
                  <a:srgbClr val="FFFFFF"/>
                </a:solidFill>
                <a:latin typeface="+mn-lt"/>
                <a:cs typeface="+mn-cs"/>
              </a:rPr>
              <a:pPr algn="ctr" fontAlgn="auto">
                <a:spcBef>
                  <a:spcPts val="0"/>
                </a:spcBef>
                <a:spcAft>
                  <a:spcPts val="0"/>
                </a:spcAft>
                <a:defRPr/>
              </a:pPr>
              <a:t>15</a:t>
            </a:fld>
            <a:endParaRPr lang="en-US" sz="1400" b="1" dirty="0">
              <a:solidFill>
                <a:srgbClr val="FFFFFF"/>
              </a:solidFill>
              <a:latin typeface="+mn-lt"/>
              <a:cs typeface="+mn-cs"/>
            </a:endParaRPr>
          </a:p>
        </p:txBody>
      </p:sp>
      <p:sp>
        <p:nvSpPr>
          <p:cNvPr id="18436" name="Date Placeholder 1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dirty="0"/>
          </a:p>
        </p:txBody>
      </p:sp>
      <p:sp>
        <p:nvSpPr>
          <p:cNvPr id="17" name="Slide Number Placeholder 16"/>
          <p:cNvSpPr>
            <a:spLocks noGrp="1"/>
          </p:cNvSpPr>
          <p:nvPr>
            <p:ph type="sldNum" sz="quarter" idx="12"/>
          </p:nvPr>
        </p:nvSpPr>
        <p:spPr/>
        <p:txBody>
          <a:bodyPr>
            <a:normAutofit fontScale="85000" lnSpcReduction="20000"/>
          </a:bodyPr>
          <a:lstStyle/>
          <a:p>
            <a:pPr>
              <a:defRPr/>
            </a:pPr>
            <a:fld id="{B8BCE212-F2D8-4733-AAD7-78ECC9606ECB}" type="slidenum">
              <a:rPr lang="en-US"/>
              <a:pPr>
                <a:defRPr/>
              </a:pPr>
              <a:t>15</a:t>
            </a:fld>
            <a:endParaRPr lang="en-US" dirty="0"/>
          </a:p>
        </p:txBody>
      </p:sp>
      <p:sp>
        <p:nvSpPr>
          <p:cNvPr id="11" name="TextBox 10"/>
          <p:cNvSpPr txBox="1"/>
          <p:nvPr/>
        </p:nvSpPr>
        <p:spPr>
          <a:xfrm>
            <a:off x="76200" y="5391090"/>
            <a:ext cx="4800600" cy="707886"/>
          </a:xfrm>
          <a:prstGeom prst="rect">
            <a:avLst/>
          </a:prstGeom>
          <a:solidFill>
            <a:schemeClr val="accent2">
              <a:lumMod val="20000"/>
              <a:lumOff val="80000"/>
            </a:schemeClr>
          </a:solidFill>
        </p:spPr>
        <p:txBody>
          <a:bodyPr wrap="square">
            <a:spAutoFit/>
          </a:bodyPr>
          <a:lstStyle/>
          <a:p>
            <a:pPr algn="ctr" fontAlgn="auto">
              <a:spcBef>
                <a:spcPts val="0"/>
              </a:spcBef>
              <a:spcAft>
                <a:spcPts val="0"/>
              </a:spcAft>
              <a:defRPr/>
            </a:pPr>
            <a:r>
              <a:rPr lang="en-US" sz="2000" b="1" dirty="0">
                <a:latin typeface="Trebuchet MS" pitchFamily="34" charset="0"/>
                <a:cs typeface="+mn-cs"/>
              </a:rPr>
              <a:t>What does </a:t>
            </a:r>
            <a:r>
              <a:rPr lang="en-US" sz="2000" b="1" dirty="0" smtClean="0">
                <a:latin typeface="Trebuchet MS" pitchFamily="34" charset="0"/>
                <a:cs typeface="+mn-cs"/>
              </a:rPr>
              <a:t>the rising trend ($</a:t>
            </a:r>
            <a:r>
              <a:rPr lang="en-US" sz="2000" b="1" dirty="0" smtClean="0">
                <a:latin typeface="Trebuchet MS" pitchFamily="34" charset="0"/>
                <a:cs typeface="+mn-cs"/>
              </a:rPr>
              <a:t>41.535bn </a:t>
            </a:r>
            <a:r>
              <a:rPr lang="en-US" sz="2000" b="1" dirty="0" smtClean="0">
                <a:latin typeface="Trebuchet MS" pitchFamily="34" charset="0"/>
                <a:cs typeface="+mn-cs"/>
              </a:rPr>
              <a:t>on </a:t>
            </a:r>
            <a:r>
              <a:rPr lang="en-US" sz="2000" b="1" dirty="0" smtClean="0">
                <a:latin typeface="Trebuchet MS" pitchFamily="34" charset="0"/>
                <a:cs typeface="+mn-cs"/>
              </a:rPr>
              <a:t>14</a:t>
            </a:r>
            <a:r>
              <a:rPr lang="en-US" sz="2000" b="1" baseline="30000" dirty="0" smtClean="0">
                <a:latin typeface="Trebuchet MS" pitchFamily="34" charset="0"/>
                <a:cs typeface="+mn-cs"/>
              </a:rPr>
              <a:t>th</a:t>
            </a:r>
            <a:r>
              <a:rPr lang="en-US" sz="2000" b="1" dirty="0" smtClean="0">
                <a:latin typeface="Trebuchet MS" pitchFamily="34" charset="0"/>
                <a:cs typeface="+mn-cs"/>
              </a:rPr>
              <a:t> </a:t>
            </a:r>
            <a:r>
              <a:rPr lang="en-US" sz="2000" b="1" dirty="0" smtClean="0">
                <a:latin typeface="Trebuchet MS" pitchFamily="34" charset="0"/>
                <a:cs typeface="+mn-cs"/>
              </a:rPr>
              <a:t>Feb 2018) </a:t>
            </a:r>
            <a:r>
              <a:rPr lang="en-US" sz="2000" b="1" dirty="0">
                <a:latin typeface="Trebuchet MS" pitchFamily="34" charset="0"/>
                <a:cs typeface="+mn-cs"/>
              </a:rPr>
              <a:t>suggest?</a:t>
            </a:r>
          </a:p>
        </p:txBody>
      </p:sp>
      <p:sp>
        <p:nvSpPr>
          <p:cNvPr id="14" name="Rectangle 2"/>
          <p:cNvSpPr>
            <a:spLocks noGrp="1" noChangeArrowheads="1"/>
          </p:cNvSpPr>
          <p:nvPr>
            <p:ph type="title"/>
          </p:nvPr>
        </p:nvSpPr>
        <p:spPr>
          <a:xfrm>
            <a:off x="457200" y="381000"/>
            <a:ext cx="8001000" cy="685800"/>
          </a:xfrm>
        </p:spPr>
        <p:txBody>
          <a:bodyPr anchor="t">
            <a:normAutofit/>
          </a:bodyPr>
          <a:lstStyle/>
          <a:p>
            <a:pPr>
              <a:defRPr/>
            </a:pPr>
            <a:r>
              <a:rPr lang="en-US" sz="3200" dirty="0" smtClean="0">
                <a:latin typeface="Trebuchet MS" pitchFamily="34" charset="0"/>
              </a:rPr>
              <a:t>Recovery is still Fragile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sp>
        <p:nvSpPr>
          <p:cNvPr id="15" name="TextBox 14"/>
          <p:cNvSpPr txBox="1"/>
          <p:nvPr/>
        </p:nvSpPr>
        <p:spPr>
          <a:xfrm>
            <a:off x="5029200" y="5486400"/>
            <a:ext cx="3505200" cy="381000"/>
          </a:xfrm>
          <a:prstGeom prst="rect">
            <a:avLst/>
          </a:prstGeom>
          <a:solidFill>
            <a:schemeClr val="accent2">
              <a:lumMod val="20000"/>
              <a:lumOff val="80000"/>
            </a:schemeClr>
          </a:solidFill>
        </p:spPr>
        <p:txBody>
          <a:bodyPr wrap="square">
            <a:spAutoFit/>
          </a:bodyPr>
          <a:lstStyle/>
          <a:p>
            <a:pPr fontAlgn="auto">
              <a:spcBef>
                <a:spcPts val="0"/>
              </a:spcBef>
              <a:spcAft>
                <a:spcPts val="0"/>
              </a:spcAft>
              <a:defRPr/>
            </a:pPr>
            <a:r>
              <a:rPr lang="en-US" b="1" dirty="0">
                <a:latin typeface="Trebuchet MS" pitchFamily="34" charset="0"/>
                <a:cs typeface="+mn-cs"/>
              </a:rPr>
              <a:t>Minimum </a:t>
            </a:r>
            <a:r>
              <a:rPr lang="en-US" b="1" dirty="0" smtClean="0">
                <a:latin typeface="Trebuchet MS" pitchFamily="34" charset="0"/>
                <a:cs typeface="+mn-cs"/>
              </a:rPr>
              <a:t>required is </a:t>
            </a:r>
            <a:r>
              <a:rPr lang="en-US" b="1" dirty="0">
                <a:latin typeface="Trebuchet MS" pitchFamily="34" charset="0"/>
                <a:cs typeface="+mn-cs"/>
              </a:rPr>
              <a:t>6 months</a:t>
            </a:r>
          </a:p>
        </p:txBody>
      </p:sp>
      <p:graphicFrame>
        <p:nvGraphicFramePr>
          <p:cNvPr id="16" name="Chart 15"/>
          <p:cNvGraphicFramePr>
            <a:graphicFrameLocks/>
          </p:cNvGraphicFramePr>
          <p:nvPr/>
        </p:nvGraphicFramePr>
        <p:xfrm>
          <a:off x="228601" y="1752600"/>
          <a:ext cx="4419600" cy="350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nvGraphicFramePr>
        <p:xfrm>
          <a:off x="4876800" y="1828800"/>
          <a:ext cx="4029075" cy="34290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latin typeface="Arial" pitchFamily="34" charset="0"/>
                <a:cs typeface="Arial" pitchFamily="34" charset="0"/>
              </a:rPr>
              <a:t>'Biodun Adedipe, Ph.D., FCIB</a:t>
            </a:r>
          </a:p>
        </p:txBody>
      </p:sp>
      <p:sp>
        <p:nvSpPr>
          <p:cNvPr id="7" name="Slide Number Placeholder 5"/>
          <p:cNvSpPr txBox="1">
            <a:spLocks/>
          </p:cNvSpPr>
          <p:nvPr/>
        </p:nvSpPr>
        <p:spPr>
          <a:xfrm>
            <a:off x="0" y="1271588"/>
            <a:ext cx="533400" cy="244475"/>
          </a:xfrm>
          <a:prstGeom prst="rect">
            <a:avLst/>
          </a:prstGeom>
        </p:spPr>
        <p:txBody>
          <a:bodyPr anchor="ctr">
            <a:normAutofit fontScale="85000" lnSpcReduction="20000"/>
          </a:bodyPr>
          <a:lstStyle/>
          <a:p>
            <a:pPr algn="ctr" fontAlgn="auto">
              <a:spcBef>
                <a:spcPts val="0"/>
              </a:spcBef>
              <a:spcAft>
                <a:spcPts val="0"/>
              </a:spcAft>
              <a:defRPr/>
            </a:pPr>
            <a:fld id="{8A4A47F2-9690-45B2-8121-B784B1C6F232}" type="slidenum">
              <a:rPr lang="en-US" sz="1400" b="1">
                <a:solidFill>
                  <a:srgbClr val="FFFFFF"/>
                </a:solidFill>
                <a:latin typeface="+mn-lt"/>
                <a:cs typeface="+mn-cs"/>
              </a:rPr>
              <a:pPr algn="ctr" fontAlgn="auto">
                <a:spcBef>
                  <a:spcPts val="0"/>
                </a:spcBef>
                <a:spcAft>
                  <a:spcPts val="0"/>
                </a:spcAft>
                <a:defRPr/>
              </a:pPr>
              <a:t>16</a:t>
            </a:fld>
            <a:endParaRPr lang="en-US" sz="1400" b="1" dirty="0">
              <a:solidFill>
                <a:srgbClr val="FFFFFF"/>
              </a:solidFill>
              <a:latin typeface="+mn-lt"/>
              <a:cs typeface="+mn-cs"/>
            </a:endParaRPr>
          </a:p>
        </p:txBody>
      </p:sp>
      <p:sp>
        <p:nvSpPr>
          <p:cNvPr id="18436" name="Date Placeholder 1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dirty="0"/>
          </a:p>
        </p:txBody>
      </p:sp>
      <p:sp>
        <p:nvSpPr>
          <p:cNvPr id="17" name="Slide Number Placeholder 16"/>
          <p:cNvSpPr>
            <a:spLocks noGrp="1"/>
          </p:cNvSpPr>
          <p:nvPr>
            <p:ph type="sldNum" sz="quarter" idx="12"/>
          </p:nvPr>
        </p:nvSpPr>
        <p:spPr/>
        <p:txBody>
          <a:bodyPr>
            <a:normAutofit fontScale="85000" lnSpcReduction="20000"/>
          </a:bodyPr>
          <a:lstStyle/>
          <a:p>
            <a:pPr>
              <a:defRPr/>
            </a:pPr>
            <a:fld id="{C72F12BF-F3F7-4D65-A903-DB521A60AA3C}" type="slidenum">
              <a:rPr lang="en-US"/>
              <a:pPr>
                <a:defRPr/>
              </a:pPr>
              <a:t>16</a:t>
            </a:fld>
            <a:endParaRPr lang="en-US" dirty="0"/>
          </a:p>
        </p:txBody>
      </p:sp>
      <p:sp>
        <p:nvSpPr>
          <p:cNvPr id="14" name="Rectangle 2"/>
          <p:cNvSpPr>
            <a:spLocks noGrp="1" noChangeArrowheads="1"/>
          </p:cNvSpPr>
          <p:nvPr>
            <p:ph type="title"/>
          </p:nvPr>
        </p:nvSpPr>
        <p:spPr>
          <a:xfrm>
            <a:off x="457200" y="381000"/>
            <a:ext cx="8001000" cy="685800"/>
          </a:xfrm>
        </p:spPr>
        <p:txBody>
          <a:bodyPr anchor="t">
            <a:normAutofit/>
          </a:bodyPr>
          <a:lstStyle/>
          <a:p>
            <a:pPr>
              <a:defRPr/>
            </a:pPr>
            <a:r>
              <a:rPr lang="en-US" sz="3200" dirty="0" smtClean="0">
                <a:latin typeface="Trebuchet MS" pitchFamily="34" charset="0"/>
              </a:rPr>
              <a:t>Recovery is still Fragile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sp>
        <p:nvSpPr>
          <p:cNvPr id="10" name="TextBox 9"/>
          <p:cNvSpPr txBox="1"/>
          <p:nvPr/>
        </p:nvSpPr>
        <p:spPr>
          <a:xfrm>
            <a:off x="304800" y="5282625"/>
            <a:ext cx="4114800" cy="584775"/>
          </a:xfrm>
          <a:prstGeom prst="rect">
            <a:avLst/>
          </a:prstGeom>
          <a:solidFill>
            <a:schemeClr val="bg2">
              <a:lumMod val="75000"/>
            </a:schemeClr>
          </a:solidFill>
        </p:spPr>
        <p:txBody>
          <a:bodyPr wrap="square">
            <a:spAutoFit/>
          </a:bodyPr>
          <a:lstStyle/>
          <a:p>
            <a:pPr fontAlgn="auto">
              <a:spcBef>
                <a:spcPts val="0"/>
              </a:spcBef>
              <a:spcAft>
                <a:spcPts val="0"/>
              </a:spcAft>
              <a:defRPr/>
            </a:pPr>
            <a:r>
              <a:rPr lang="en-US" sz="1600" b="1" dirty="0">
                <a:latin typeface="Trebuchet MS" pitchFamily="34" charset="0"/>
                <a:cs typeface="+mn-cs"/>
              </a:rPr>
              <a:t>Rate stabilized because the CBN now has  capacity to intervene in the market.</a:t>
            </a:r>
          </a:p>
        </p:txBody>
      </p:sp>
      <p:sp>
        <p:nvSpPr>
          <p:cNvPr id="13" name="TextBox 12"/>
          <p:cNvSpPr txBox="1"/>
          <p:nvPr/>
        </p:nvSpPr>
        <p:spPr>
          <a:xfrm>
            <a:off x="4800600" y="5341203"/>
            <a:ext cx="4114800" cy="830997"/>
          </a:xfrm>
          <a:prstGeom prst="rect">
            <a:avLst/>
          </a:prstGeom>
          <a:solidFill>
            <a:schemeClr val="accent4">
              <a:lumMod val="40000"/>
              <a:lumOff val="60000"/>
            </a:schemeClr>
          </a:solidFill>
        </p:spPr>
        <p:txBody>
          <a:bodyPr wrap="square">
            <a:spAutoFit/>
          </a:bodyPr>
          <a:lstStyle/>
          <a:p>
            <a:pPr fontAlgn="auto">
              <a:spcBef>
                <a:spcPts val="0"/>
              </a:spcBef>
              <a:spcAft>
                <a:spcPts val="0"/>
              </a:spcAft>
              <a:defRPr/>
            </a:pPr>
            <a:r>
              <a:rPr lang="en-US" sz="1600" b="1" dirty="0">
                <a:latin typeface="Trebuchet MS" pitchFamily="34" charset="0"/>
                <a:cs typeface="+mn-cs"/>
              </a:rPr>
              <a:t>There is need for enhanced domestic value added, rather than exporting raw produce and unprocessed minerals.</a:t>
            </a:r>
          </a:p>
        </p:txBody>
      </p:sp>
      <p:graphicFrame>
        <p:nvGraphicFramePr>
          <p:cNvPr id="15" name="Chart 14"/>
          <p:cNvGraphicFramePr/>
          <p:nvPr/>
        </p:nvGraphicFramePr>
        <p:xfrm>
          <a:off x="4648200" y="1752600"/>
          <a:ext cx="4267200" cy="3276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nvGraphicFramePr>
        <p:xfrm>
          <a:off x="228600" y="1981200"/>
          <a:ext cx="4343400" cy="29718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pPr>
            <a:r>
              <a:rPr lang="en-US" smtClean="0">
                <a:latin typeface="Arial" pitchFamily="34" charset="0"/>
                <a:cs typeface="Arial" pitchFamily="34" charset="0"/>
              </a:rPr>
              <a:t>'Biodun Adedipe, Ph.D., FCIB</a:t>
            </a:r>
          </a:p>
        </p:txBody>
      </p:sp>
      <p:sp>
        <p:nvSpPr>
          <p:cNvPr id="7" name="Slide Number Placeholder 5"/>
          <p:cNvSpPr txBox="1">
            <a:spLocks/>
          </p:cNvSpPr>
          <p:nvPr/>
        </p:nvSpPr>
        <p:spPr>
          <a:xfrm>
            <a:off x="0" y="1271588"/>
            <a:ext cx="533400" cy="244475"/>
          </a:xfrm>
          <a:prstGeom prst="rect">
            <a:avLst/>
          </a:prstGeom>
        </p:spPr>
        <p:txBody>
          <a:bodyPr anchor="ctr">
            <a:normAutofit fontScale="85000" lnSpcReduction="20000"/>
          </a:bodyPr>
          <a:lstStyle/>
          <a:p>
            <a:pPr algn="ctr" fontAlgn="auto">
              <a:spcBef>
                <a:spcPts val="0"/>
              </a:spcBef>
              <a:spcAft>
                <a:spcPts val="0"/>
              </a:spcAft>
              <a:defRPr/>
            </a:pPr>
            <a:fld id="{8A4A47F2-9690-45B2-8121-B784B1C6F232}" type="slidenum">
              <a:rPr lang="en-US" sz="1400" b="1">
                <a:solidFill>
                  <a:srgbClr val="FFFFFF"/>
                </a:solidFill>
                <a:latin typeface="+mn-lt"/>
                <a:cs typeface="+mn-cs"/>
              </a:rPr>
              <a:pPr algn="ctr" fontAlgn="auto">
                <a:spcBef>
                  <a:spcPts val="0"/>
                </a:spcBef>
                <a:spcAft>
                  <a:spcPts val="0"/>
                </a:spcAft>
                <a:defRPr/>
              </a:pPr>
              <a:t>17</a:t>
            </a:fld>
            <a:endParaRPr lang="en-US" sz="1400" b="1" dirty="0">
              <a:solidFill>
                <a:srgbClr val="FFFFFF"/>
              </a:solidFill>
              <a:latin typeface="+mn-lt"/>
              <a:cs typeface="+mn-cs"/>
            </a:endParaRPr>
          </a:p>
        </p:txBody>
      </p:sp>
      <p:sp>
        <p:nvSpPr>
          <p:cNvPr id="18436" name="Date Placeholder 15"/>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dirty="0"/>
          </a:p>
        </p:txBody>
      </p:sp>
      <p:sp>
        <p:nvSpPr>
          <p:cNvPr id="17" name="Slide Number Placeholder 16"/>
          <p:cNvSpPr>
            <a:spLocks noGrp="1"/>
          </p:cNvSpPr>
          <p:nvPr>
            <p:ph type="sldNum" sz="quarter" idx="12"/>
          </p:nvPr>
        </p:nvSpPr>
        <p:spPr/>
        <p:txBody>
          <a:bodyPr>
            <a:normAutofit fontScale="85000" lnSpcReduction="20000"/>
          </a:bodyPr>
          <a:lstStyle/>
          <a:p>
            <a:pPr>
              <a:defRPr/>
            </a:pPr>
            <a:fld id="{C72F12BF-F3F7-4D65-A903-DB521A60AA3C}" type="slidenum">
              <a:rPr lang="en-US"/>
              <a:pPr>
                <a:defRPr/>
              </a:pPr>
              <a:t>17</a:t>
            </a:fld>
            <a:endParaRPr lang="en-US" dirty="0"/>
          </a:p>
        </p:txBody>
      </p:sp>
      <p:sp>
        <p:nvSpPr>
          <p:cNvPr id="14" name="Rectangle 2"/>
          <p:cNvSpPr>
            <a:spLocks noGrp="1" noChangeArrowheads="1"/>
          </p:cNvSpPr>
          <p:nvPr>
            <p:ph type="title"/>
          </p:nvPr>
        </p:nvSpPr>
        <p:spPr>
          <a:xfrm>
            <a:off x="457200" y="381000"/>
            <a:ext cx="8001000" cy="685800"/>
          </a:xfrm>
        </p:spPr>
        <p:txBody>
          <a:bodyPr anchor="t">
            <a:normAutofit/>
          </a:bodyPr>
          <a:lstStyle/>
          <a:p>
            <a:pPr>
              <a:defRPr/>
            </a:pPr>
            <a:r>
              <a:rPr lang="en-US" sz="3200" dirty="0" smtClean="0">
                <a:latin typeface="Trebuchet MS" pitchFamily="34" charset="0"/>
              </a:rPr>
              <a:t>Recovery is still Fragile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sp>
        <p:nvSpPr>
          <p:cNvPr id="13" name="TextBox 12"/>
          <p:cNvSpPr txBox="1"/>
          <p:nvPr/>
        </p:nvSpPr>
        <p:spPr>
          <a:xfrm>
            <a:off x="304800" y="1827074"/>
            <a:ext cx="2895600" cy="1754326"/>
          </a:xfrm>
          <a:prstGeom prst="rect">
            <a:avLst/>
          </a:prstGeom>
          <a:solidFill>
            <a:schemeClr val="accent4">
              <a:lumMod val="40000"/>
              <a:lumOff val="60000"/>
            </a:schemeClr>
          </a:solidFill>
        </p:spPr>
        <p:txBody>
          <a:bodyPr wrap="square">
            <a:spAutoFit/>
          </a:bodyPr>
          <a:lstStyle/>
          <a:p>
            <a:pPr fontAlgn="auto">
              <a:spcBef>
                <a:spcPts val="0"/>
              </a:spcBef>
              <a:spcAft>
                <a:spcPts val="0"/>
              </a:spcAft>
              <a:defRPr/>
            </a:pPr>
            <a:r>
              <a:rPr lang="en-US" b="1" dirty="0" smtClean="0">
                <a:latin typeface="Trebuchet MS" pitchFamily="34" charset="0"/>
                <a:cs typeface="+mn-cs"/>
              </a:rPr>
              <a:t>Trillion Naira question!</a:t>
            </a:r>
          </a:p>
          <a:p>
            <a:pPr marL="236538" indent="-236538" fontAlgn="auto">
              <a:spcBef>
                <a:spcPts val="0"/>
              </a:spcBef>
              <a:spcAft>
                <a:spcPts val="0"/>
              </a:spcAft>
              <a:buFont typeface="Wingdings" pitchFamily="2" charset="2"/>
              <a:buChar char="§"/>
              <a:defRPr/>
            </a:pPr>
            <a:r>
              <a:rPr lang="en-US" b="1" dirty="0" smtClean="0">
                <a:solidFill>
                  <a:srgbClr val="FF0000"/>
                </a:solidFill>
                <a:latin typeface="Trebuchet MS" pitchFamily="34" charset="0"/>
              </a:rPr>
              <a:t>Can the same factor that took the Nigerian economy out of recession take it back into recession?</a:t>
            </a:r>
            <a:endParaRPr lang="en-US" b="1" dirty="0">
              <a:solidFill>
                <a:srgbClr val="FF0000"/>
              </a:solidFill>
              <a:latin typeface="Trebuchet MS" pitchFamily="34" charset="0"/>
              <a:cs typeface="+mn-cs"/>
            </a:endParaRPr>
          </a:p>
        </p:txBody>
      </p:sp>
      <p:graphicFrame>
        <p:nvGraphicFramePr>
          <p:cNvPr id="11" name="Chart 10"/>
          <p:cNvGraphicFramePr>
            <a:graphicFrameLocks/>
          </p:cNvGraphicFramePr>
          <p:nvPr/>
        </p:nvGraphicFramePr>
        <p:xfrm>
          <a:off x="3429000" y="1447800"/>
          <a:ext cx="5334000" cy="25146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Table 17"/>
          <p:cNvGraphicFramePr>
            <a:graphicFrameLocks noGrp="1"/>
          </p:cNvGraphicFramePr>
          <p:nvPr/>
        </p:nvGraphicFramePr>
        <p:xfrm>
          <a:off x="228600" y="4114800"/>
          <a:ext cx="5943602" cy="2160270"/>
        </p:xfrm>
        <a:graphic>
          <a:graphicData uri="http://schemas.openxmlformats.org/drawingml/2006/table">
            <a:tbl>
              <a:tblPr/>
              <a:tblGrid>
                <a:gridCol w="829340"/>
                <a:gridCol w="829340"/>
                <a:gridCol w="829340"/>
                <a:gridCol w="967562"/>
                <a:gridCol w="829340"/>
                <a:gridCol w="829340"/>
                <a:gridCol w="829340"/>
              </a:tblGrid>
              <a:tr h="247650">
                <a:tc>
                  <a:txBody>
                    <a:bodyPr/>
                    <a:lstStyle/>
                    <a:p>
                      <a:pPr algn="l" fontAlgn="b"/>
                      <a:endParaRPr lang="en-US" sz="1400" b="0" i="0" u="none" strike="noStrike" dirty="0">
                        <a:latin typeface="Arial"/>
                      </a:endParaRPr>
                    </a:p>
                  </a:txBody>
                  <a:tcPr marL="0" marR="0" marT="0" marB="0" anchor="b">
                    <a:lnL>
                      <a:noFill/>
                    </a:lnL>
                    <a:lnR>
                      <a:noFill/>
                    </a:lnR>
                    <a:lnT>
                      <a:noFill/>
                    </a:lnT>
                    <a:lnB>
                      <a:noFill/>
                    </a:lnB>
                    <a:solidFill>
                      <a:srgbClr val="92D050"/>
                    </a:solidFill>
                  </a:tcPr>
                </a:tc>
                <a:tc gridSpan="2">
                  <a:txBody>
                    <a:bodyPr/>
                    <a:lstStyle/>
                    <a:p>
                      <a:pPr algn="ctr" fontAlgn="b"/>
                      <a:r>
                        <a:rPr lang="en-US" sz="1400" b="1" i="0" u="none" strike="noStrike" dirty="0">
                          <a:latin typeface="Arial"/>
                        </a:rPr>
                        <a:t>Crude Price</a:t>
                      </a:r>
                    </a:p>
                  </a:txBody>
                  <a:tcPr marL="0" marR="0" marT="0" marB="0" anchor="b">
                    <a:lnL>
                      <a:noFill/>
                    </a:lnL>
                    <a:lnR>
                      <a:noFill/>
                    </a:lnR>
                    <a:lnT>
                      <a:noFill/>
                    </a:lnT>
                    <a:lnB>
                      <a:noFill/>
                    </a:lnB>
                    <a:solidFill>
                      <a:srgbClr val="92D050"/>
                    </a:solidFill>
                  </a:tcPr>
                </a:tc>
                <a:tc hMerge="1">
                  <a:txBody>
                    <a:bodyPr/>
                    <a:lstStyle/>
                    <a:p>
                      <a:endParaRPr lang="en-US"/>
                    </a:p>
                  </a:txBody>
                  <a:tcPr/>
                </a:tc>
                <a:tc>
                  <a:txBody>
                    <a:bodyPr/>
                    <a:lstStyle/>
                    <a:p>
                      <a:pPr algn="l" fontAlgn="b"/>
                      <a:endParaRPr lang="en-US" sz="1400" b="0" i="0" u="none" strike="noStrike" dirty="0">
                        <a:latin typeface="Arial"/>
                      </a:endParaRPr>
                    </a:p>
                  </a:txBody>
                  <a:tcPr marL="0" marR="0" marT="0" marB="0" anchor="b">
                    <a:lnL>
                      <a:noFill/>
                    </a:lnL>
                    <a:lnR>
                      <a:noFill/>
                    </a:lnR>
                    <a:lnT>
                      <a:noFill/>
                    </a:lnT>
                    <a:lnB>
                      <a:noFill/>
                    </a:lnB>
                    <a:solidFill>
                      <a:srgbClr val="92D050"/>
                    </a:solidFill>
                  </a:tcPr>
                </a:tc>
                <a:tc>
                  <a:txBody>
                    <a:bodyPr/>
                    <a:lstStyle/>
                    <a:p>
                      <a:pPr algn="l" fontAlgn="b"/>
                      <a:endParaRPr lang="en-US" sz="1400" b="0" i="0" u="none" strike="noStrike" dirty="0">
                        <a:latin typeface="Arial"/>
                      </a:endParaRPr>
                    </a:p>
                  </a:txBody>
                  <a:tcPr marL="0" marR="0" marT="0" marB="0" anchor="b">
                    <a:lnL>
                      <a:noFill/>
                    </a:lnL>
                    <a:lnR>
                      <a:noFill/>
                    </a:lnR>
                    <a:lnT>
                      <a:noFill/>
                    </a:lnT>
                    <a:lnB>
                      <a:noFill/>
                    </a:lnB>
                    <a:solidFill>
                      <a:srgbClr val="92D050"/>
                    </a:solidFill>
                  </a:tcPr>
                </a:tc>
                <a:tc>
                  <a:txBody>
                    <a:bodyPr/>
                    <a:lstStyle/>
                    <a:p>
                      <a:pPr algn="l" fontAlgn="b"/>
                      <a:endParaRPr lang="en-US" sz="1400" b="0" i="0" u="none" strike="noStrike">
                        <a:latin typeface="Arial"/>
                      </a:endParaRPr>
                    </a:p>
                  </a:txBody>
                  <a:tcPr marL="0" marR="0" marT="0" marB="0" anchor="b">
                    <a:lnL>
                      <a:noFill/>
                    </a:lnL>
                    <a:lnR>
                      <a:noFill/>
                    </a:lnR>
                    <a:lnT>
                      <a:noFill/>
                    </a:lnT>
                    <a:lnB>
                      <a:noFill/>
                    </a:lnB>
                    <a:solidFill>
                      <a:srgbClr val="92D050"/>
                    </a:solidFill>
                  </a:tcPr>
                </a:tc>
                <a:tc>
                  <a:txBody>
                    <a:bodyPr/>
                    <a:lstStyle/>
                    <a:p>
                      <a:pPr algn="l" fontAlgn="b"/>
                      <a:endParaRPr lang="en-US" sz="1400" b="0" i="0" u="none" strike="noStrike">
                        <a:latin typeface="Arial"/>
                      </a:endParaRPr>
                    </a:p>
                  </a:txBody>
                  <a:tcPr marL="0" marR="0" marT="0" marB="0" anchor="b">
                    <a:lnL>
                      <a:noFill/>
                    </a:lnL>
                    <a:lnR>
                      <a:noFill/>
                    </a:lnR>
                    <a:lnT>
                      <a:noFill/>
                    </a:lnT>
                    <a:lnB>
                      <a:noFill/>
                    </a:lnB>
                    <a:solidFill>
                      <a:srgbClr val="92D050"/>
                    </a:solidFill>
                  </a:tcPr>
                </a:tc>
              </a:tr>
              <a:tr h="247650">
                <a:tc>
                  <a:txBody>
                    <a:bodyPr/>
                    <a:lstStyle/>
                    <a:p>
                      <a:pPr algn="ctr" fontAlgn="b"/>
                      <a:r>
                        <a:rPr lang="en-US" sz="1400" b="1" i="0" u="none" strike="noStrike">
                          <a:latin typeface="Arial"/>
                        </a:rPr>
                        <a:t>Year</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dirty="0">
                          <a:latin typeface="Arial"/>
                        </a:rPr>
                        <a:t>Actual</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a:latin typeface="Arial"/>
                        </a:rPr>
                        <a:t>Budget</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a:latin typeface="Arial"/>
                        </a:rPr>
                        <a:t>Production</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a:latin typeface="Arial"/>
                        </a:rPr>
                        <a:t>Export</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a:latin typeface="Arial"/>
                        </a:rPr>
                        <a:t>Price %</a:t>
                      </a:r>
                    </a:p>
                  </a:txBody>
                  <a:tcPr marL="0" marR="0" marT="0" marB="0" anchor="b">
                    <a:lnL>
                      <a:noFill/>
                    </a:lnL>
                    <a:lnR>
                      <a:noFill/>
                    </a:lnR>
                    <a:lnT>
                      <a:noFill/>
                    </a:lnT>
                    <a:lnB>
                      <a:noFill/>
                    </a:lnB>
                    <a:solidFill>
                      <a:srgbClr val="92D050"/>
                    </a:solidFill>
                  </a:tcPr>
                </a:tc>
                <a:tc>
                  <a:txBody>
                    <a:bodyPr/>
                    <a:lstStyle/>
                    <a:p>
                      <a:pPr algn="ctr" fontAlgn="b"/>
                      <a:r>
                        <a:rPr lang="en-US" sz="1400" b="1" i="0" u="none" strike="noStrike">
                          <a:latin typeface="Arial"/>
                        </a:rPr>
                        <a:t>Export %</a:t>
                      </a:r>
                    </a:p>
                  </a:txBody>
                  <a:tcPr marL="0" marR="0" marT="0" marB="0" anchor="b">
                    <a:lnL>
                      <a:noFill/>
                    </a:lnL>
                    <a:lnR>
                      <a:noFill/>
                    </a:lnR>
                    <a:lnT>
                      <a:noFill/>
                    </a:lnT>
                    <a:lnB>
                      <a:noFill/>
                    </a:lnB>
                    <a:solidFill>
                      <a:srgbClr val="92D050"/>
                    </a:solidFill>
                  </a:tcPr>
                </a:tc>
              </a:tr>
              <a:tr h="247650">
                <a:tc>
                  <a:txBody>
                    <a:bodyPr/>
                    <a:lstStyle/>
                    <a:p>
                      <a:pPr algn="ctr" fontAlgn="b"/>
                      <a:r>
                        <a:rPr lang="en-US" sz="1400" b="0" i="0" u="none" strike="noStrike">
                          <a:latin typeface="Arial"/>
                        </a:rPr>
                        <a:t>2014</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100.35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77.50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2.21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1.76 </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a:latin typeface="Arial"/>
                        </a:rPr>
                        <a:t>29.5%</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a:latin typeface="Arial"/>
                        </a:rPr>
                        <a:t>79.6%</a:t>
                      </a:r>
                    </a:p>
                  </a:txBody>
                  <a:tcPr marL="0" marR="0" marT="0" marB="0" anchor="b">
                    <a:lnL>
                      <a:noFill/>
                    </a:lnL>
                    <a:lnR>
                      <a:noFill/>
                    </a:lnR>
                    <a:lnT>
                      <a:noFill/>
                    </a:lnT>
                    <a:lnB>
                      <a:noFill/>
                    </a:lnB>
                    <a:solidFill>
                      <a:srgbClr val="92D050"/>
                    </a:solidFill>
                  </a:tcPr>
                </a:tc>
              </a:tr>
              <a:tr h="247650">
                <a:tc>
                  <a:txBody>
                    <a:bodyPr/>
                    <a:lstStyle/>
                    <a:p>
                      <a:pPr algn="ctr" fontAlgn="b"/>
                      <a:r>
                        <a:rPr lang="en-US" sz="1400" b="0" i="0" u="none" strike="noStrike">
                          <a:latin typeface="Arial"/>
                        </a:rPr>
                        <a:t>2015</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52.65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53.00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2.13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dirty="0">
                          <a:latin typeface="Arial"/>
                        </a:rPr>
                        <a:t>       1.68 </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a:latin typeface="Arial"/>
                        </a:rPr>
                        <a:t>-0.7%</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a:latin typeface="Arial"/>
                        </a:rPr>
                        <a:t>78.8%</a:t>
                      </a:r>
                    </a:p>
                  </a:txBody>
                  <a:tcPr marL="0" marR="0" marT="0" marB="0" anchor="b">
                    <a:lnL>
                      <a:noFill/>
                    </a:lnL>
                    <a:lnR>
                      <a:noFill/>
                    </a:lnR>
                    <a:lnT>
                      <a:noFill/>
                    </a:lnT>
                    <a:lnB>
                      <a:noFill/>
                    </a:lnB>
                    <a:solidFill>
                      <a:srgbClr val="92D050"/>
                    </a:solidFill>
                  </a:tcPr>
                </a:tc>
              </a:tr>
              <a:tr h="247650">
                <a:tc>
                  <a:txBody>
                    <a:bodyPr/>
                    <a:lstStyle/>
                    <a:p>
                      <a:pPr algn="ctr" fontAlgn="b"/>
                      <a:r>
                        <a:rPr lang="en-US" sz="1400" b="0" i="0" u="none" strike="noStrike">
                          <a:latin typeface="Arial"/>
                        </a:rPr>
                        <a:t>2016</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43.81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38.00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1.82 </a:t>
                      </a:r>
                    </a:p>
                  </a:txBody>
                  <a:tcPr marL="0" marR="0" marT="0" marB="0" anchor="b">
                    <a:lnL>
                      <a:noFill/>
                    </a:lnL>
                    <a:lnR>
                      <a:noFill/>
                    </a:lnR>
                    <a:lnT>
                      <a:noFill/>
                    </a:lnT>
                    <a:lnB>
                      <a:noFill/>
                    </a:lnB>
                    <a:solidFill>
                      <a:srgbClr val="92D050"/>
                    </a:solidFill>
                  </a:tcPr>
                </a:tc>
                <a:tc>
                  <a:txBody>
                    <a:bodyPr/>
                    <a:lstStyle/>
                    <a:p>
                      <a:pPr algn="l" fontAlgn="b"/>
                      <a:r>
                        <a:rPr lang="en-US" sz="1400" b="0" i="0" u="none" strike="noStrike">
                          <a:latin typeface="Arial"/>
                        </a:rPr>
                        <a:t>       1.37 </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a:latin typeface="Arial"/>
                        </a:rPr>
                        <a:t>15.3%</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dirty="0">
                          <a:latin typeface="Arial"/>
                        </a:rPr>
                        <a:t>75.2%</a:t>
                      </a:r>
                    </a:p>
                  </a:txBody>
                  <a:tcPr marL="0" marR="0" marT="0" marB="0" anchor="b">
                    <a:lnL>
                      <a:noFill/>
                    </a:lnL>
                    <a:lnR>
                      <a:noFill/>
                    </a:lnR>
                    <a:lnT>
                      <a:noFill/>
                    </a:lnT>
                    <a:lnB>
                      <a:noFill/>
                    </a:lnB>
                    <a:solidFill>
                      <a:srgbClr val="92D050"/>
                    </a:solidFill>
                  </a:tcPr>
                </a:tc>
              </a:tr>
              <a:tr h="247650">
                <a:tc>
                  <a:txBody>
                    <a:bodyPr/>
                    <a:lstStyle/>
                    <a:p>
                      <a:pPr algn="ctr" fontAlgn="b"/>
                      <a:r>
                        <a:rPr lang="en-US" sz="1400" b="0" i="0" u="none" strike="noStrike">
                          <a:latin typeface="Arial"/>
                        </a:rPr>
                        <a:t>2017_1/</a:t>
                      </a:r>
                    </a:p>
                  </a:txBody>
                  <a:tcPr marL="0" marR="0" marT="0" marB="0" anchor="b">
                    <a:lnL>
                      <a:noFill/>
                    </a:lnL>
                    <a:lnR>
                      <a:noFill/>
                    </a:lnR>
                    <a:lnT>
                      <a:noFill/>
                    </a:lnT>
                    <a:lnB>
                      <a:noFill/>
                    </a:lnB>
                    <a:solidFill>
                      <a:srgbClr val="92D050"/>
                    </a:solidFill>
                  </a:tcPr>
                </a:tc>
                <a:tc>
                  <a:txBody>
                    <a:bodyPr/>
                    <a:lstStyle/>
                    <a:p>
                      <a:pPr algn="l" fontAlgn="b"/>
                      <a:r>
                        <a:rPr lang="en-US" sz="1400" b="1" i="0" u="none" strike="noStrike" dirty="0">
                          <a:solidFill>
                            <a:srgbClr val="FF0000"/>
                          </a:solidFill>
                          <a:latin typeface="Arial"/>
                        </a:rPr>
                        <a:t>     50.64 </a:t>
                      </a:r>
                    </a:p>
                  </a:txBody>
                  <a:tcPr marL="0" marR="0" marT="0" marB="0" anchor="b">
                    <a:lnL>
                      <a:noFill/>
                    </a:lnL>
                    <a:lnR>
                      <a:noFill/>
                    </a:lnR>
                    <a:lnT>
                      <a:noFill/>
                    </a:lnT>
                    <a:lnB>
                      <a:noFill/>
                    </a:lnB>
                    <a:solidFill>
                      <a:srgbClr val="92D050"/>
                    </a:solidFill>
                  </a:tcPr>
                </a:tc>
                <a:tc>
                  <a:txBody>
                    <a:bodyPr/>
                    <a:lstStyle/>
                    <a:p>
                      <a:pPr algn="l" fontAlgn="b"/>
                      <a:r>
                        <a:rPr lang="en-US" sz="1400" b="1" i="0" u="none" strike="noStrike" dirty="0">
                          <a:solidFill>
                            <a:srgbClr val="FF0000"/>
                          </a:solidFill>
                          <a:latin typeface="Arial"/>
                        </a:rPr>
                        <a:t>     42.50 </a:t>
                      </a:r>
                    </a:p>
                  </a:txBody>
                  <a:tcPr marL="0" marR="0" marT="0" marB="0" anchor="b">
                    <a:lnL>
                      <a:noFill/>
                    </a:lnL>
                    <a:lnR>
                      <a:noFill/>
                    </a:lnR>
                    <a:lnT>
                      <a:noFill/>
                    </a:lnT>
                    <a:lnB>
                      <a:noFill/>
                    </a:lnB>
                    <a:solidFill>
                      <a:srgbClr val="92D050"/>
                    </a:solidFill>
                  </a:tcPr>
                </a:tc>
                <a:tc>
                  <a:txBody>
                    <a:bodyPr/>
                    <a:lstStyle/>
                    <a:p>
                      <a:pPr algn="l" fontAlgn="b"/>
                      <a:r>
                        <a:rPr lang="en-US" sz="1400" b="1" i="0" u="none" strike="noStrike" dirty="0">
                          <a:solidFill>
                            <a:srgbClr val="FF0000"/>
                          </a:solidFill>
                          <a:latin typeface="Arial"/>
                        </a:rPr>
                        <a:t>          1.86 </a:t>
                      </a:r>
                    </a:p>
                  </a:txBody>
                  <a:tcPr marL="0" marR="0" marT="0" marB="0" anchor="b">
                    <a:lnL>
                      <a:noFill/>
                    </a:lnL>
                    <a:lnR>
                      <a:noFill/>
                    </a:lnR>
                    <a:lnT>
                      <a:noFill/>
                    </a:lnT>
                    <a:lnB>
                      <a:noFill/>
                    </a:lnB>
                    <a:solidFill>
                      <a:srgbClr val="92D050"/>
                    </a:solidFill>
                  </a:tcPr>
                </a:tc>
                <a:tc>
                  <a:txBody>
                    <a:bodyPr/>
                    <a:lstStyle/>
                    <a:p>
                      <a:pPr algn="l" fontAlgn="b"/>
                      <a:r>
                        <a:rPr lang="en-US" sz="1400" b="1" i="0" u="none" strike="noStrike" dirty="0">
                          <a:solidFill>
                            <a:srgbClr val="FF0000"/>
                          </a:solidFill>
                          <a:latin typeface="Arial"/>
                        </a:rPr>
                        <a:t>       1.41 </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dirty="0">
                          <a:solidFill>
                            <a:srgbClr val="FF0000"/>
                          </a:solidFill>
                          <a:latin typeface="Arial"/>
                        </a:rPr>
                        <a:t>19.2%</a:t>
                      </a:r>
                    </a:p>
                  </a:txBody>
                  <a:tcPr marL="0" marR="0" marT="0" marB="0" anchor="b">
                    <a:lnL>
                      <a:noFill/>
                    </a:lnL>
                    <a:lnR>
                      <a:noFill/>
                    </a:lnR>
                    <a:lnT>
                      <a:noFill/>
                    </a:lnT>
                    <a:lnB>
                      <a:noFill/>
                    </a:lnB>
                    <a:solidFill>
                      <a:srgbClr val="92D050"/>
                    </a:solidFill>
                  </a:tcPr>
                </a:tc>
                <a:tc>
                  <a:txBody>
                    <a:bodyPr/>
                    <a:lstStyle/>
                    <a:p>
                      <a:pPr algn="r" fontAlgn="b"/>
                      <a:r>
                        <a:rPr lang="en-US" sz="1400" b="1" i="0" u="none" strike="noStrike" dirty="0">
                          <a:solidFill>
                            <a:srgbClr val="FF0000"/>
                          </a:solidFill>
                          <a:latin typeface="Arial"/>
                        </a:rPr>
                        <a:t>75.8%</a:t>
                      </a:r>
                    </a:p>
                  </a:txBody>
                  <a:tcPr marL="0" marR="0" marT="0" marB="0" anchor="b">
                    <a:lnL>
                      <a:noFill/>
                    </a:lnL>
                    <a:lnR>
                      <a:noFill/>
                    </a:lnR>
                    <a:lnT>
                      <a:noFill/>
                    </a:lnT>
                    <a:lnB>
                      <a:noFill/>
                    </a:lnB>
                    <a:solidFill>
                      <a:srgbClr val="92D050"/>
                    </a:solidFill>
                  </a:tcPr>
                </a:tc>
              </a:tr>
              <a:tr h="247650">
                <a:tc gridSpan="7">
                  <a:txBody>
                    <a:bodyPr/>
                    <a:lstStyle/>
                    <a:p>
                      <a:pPr algn="l" fontAlgn="b"/>
                      <a:r>
                        <a:rPr lang="en-US" sz="1400" b="0" i="0" u="none" strike="noStrike" dirty="0">
                          <a:latin typeface="Arial"/>
                        </a:rPr>
                        <a:t>Source: Central Bank of Nigeria</a:t>
                      </a:r>
                    </a:p>
                  </a:txBody>
                  <a:tcPr marL="0" marR="0" marT="0" marB="0" anchor="b">
                    <a:lnL>
                      <a:noFill/>
                    </a:lnL>
                    <a:lnR>
                      <a:noFill/>
                    </a:lnR>
                    <a:lnT>
                      <a:noFill/>
                    </a:lnT>
                    <a:lnB>
                      <a:noFill/>
                    </a:lnB>
                    <a:solidFill>
                      <a:srgbClr val="92D050"/>
                    </a:solidFill>
                  </a:tcPr>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r>
              <a:tr h="247650">
                <a:tc gridSpan="7">
                  <a:txBody>
                    <a:bodyPr/>
                    <a:lstStyle/>
                    <a:p>
                      <a:pPr algn="l" fontAlgn="b"/>
                      <a:r>
                        <a:rPr lang="en-US" sz="1400" b="0" i="0" u="none" strike="noStrike" dirty="0">
                          <a:latin typeface="Arial"/>
                        </a:rPr>
                        <a:t>Note: _1/ </a:t>
                      </a:r>
                      <a:r>
                        <a:rPr lang="en-US" sz="1400" b="0" i="0" u="none" strike="noStrike" dirty="0" smtClean="0">
                          <a:latin typeface="Arial"/>
                        </a:rPr>
                        <a:t>Average for January </a:t>
                      </a:r>
                      <a:r>
                        <a:rPr lang="en-US" sz="1400" b="0" i="0" u="none" strike="noStrike" dirty="0">
                          <a:latin typeface="Arial"/>
                        </a:rPr>
                        <a:t>to August </a:t>
                      </a:r>
                      <a:r>
                        <a:rPr lang="en-US" sz="1400" b="0" i="0" u="none" strike="noStrike" dirty="0" smtClean="0">
                          <a:latin typeface="Arial"/>
                        </a:rPr>
                        <a:t>2017. Estimates at </a:t>
                      </a:r>
                      <a:r>
                        <a:rPr lang="en-US" sz="1400" b="1" i="0" u="none" strike="noStrike" dirty="0" smtClean="0">
                          <a:latin typeface="Arial"/>
                        </a:rPr>
                        <a:t>1.83 mbd</a:t>
                      </a:r>
                      <a:r>
                        <a:rPr lang="en-US" sz="1400" b="0" i="0" u="none" strike="noStrike" dirty="0" smtClean="0">
                          <a:latin typeface="Arial"/>
                        </a:rPr>
                        <a:t> Q3 and </a:t>
                      </a:r>
                      <a:r>
                        <a:rPr lang="en-US" sz="1400" b="1" i="0" u="none" strike="noStrike" dirty="0" smtClean="0">
                          <a:latin typeface="Arial"/>
                        </a:rPr>
                        <a:t>1.80 mbd </a:t>
                      </a:r>
                      <a:r>
                        <a:rPr lang="en-US" sz="1400" b="0" i="0" u="none" strike="noStrike" dirty="0" smtClean="0">
                          <a:latin typeface="Arial"/>
                        </a:rPr>
                        <a:t>for Q4 2017</a:t>
                      </a:r>
                      <a:endParaRPr lang="en-US" sz="1400" b="0" i="0" u="none" strike="noStrike" dirty="0">
                        <a:latin typeface="Arial"/>
                      </a:endParaRPr>
                    </a:p>
                  </a:txBody>
                  <a:tcPr marL="0" marR="0" marT="0" marB="0" anchor="b">
                    <a:lnL>
                      <a:noFill/>
                    </a:lnL>
                    <a:lnR>
                      <a:noFill/>
                    </a:lnR>
                    <a:lnT>
                      <a:noFill/>
                    </a:lnT>
                    <a:lnB>
                      <a:noFill/>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c hMerge="1">
                  <a:txBody>
                    <a:bodyPr/>
                    <a:lstStyle/>
                    <a:p>
                      <a:pPr algn="l" fontAlgn="b"/>
                      <a:endParaRPr lang="en-US" sz="1400" b="0" i="0" u="none" strike="noStrike" dirty="0">
                        <a:latin typeface="Arial"/>
                      </a:endParaRPr>
                    </a:p>
                  </a:txBody>
                  <a:tcPr marL="0" marR="0" marT="0" marB="0" anchor="b">
                    <a:lnL>
                      <a:noFill/>
                    </a:lnL>
                    <a:lnR>
                      <a:noFill/>
                    </a:lnR>
                    <a:lnT>
                      <a:noFill/>
                    </a:lnT>
                    <a:lnB>
                      <a:noFill/>
                    </a:lnB>
                  </a:tcPr>
                </a:tc>
              </a:tr>
            </a:tbl>
          </a:graphicData>
        </a:graphic>
      </p:graphicFrame>
      <p:sp>
        <p:nvSpPr>
          <p:cNvPr id="19" name="TextBox 18"/>
          <p:cNvSpPr txBox="1"/>
          <p:nvPr/>
        </p:nvSpPr>
        <p:spPr>
          <a:xfrm>
            <a:off x="6400800" y="4648200"/>
            <a:ext cx="2667000" cy="1569660"/>
          </a:xfrm>
          <a:prstGeom prst="rect">
            <a:avLst/>
          </a:prstGeom>
          <a:solidFill>
            <a:schemeClr val="accent3">
              <a:lumMod val="40000"/>
              <a:lumOff val="60000"/>
            </a:schemeClr>
          </a:solidFill>
        </p:spPr>
        <p:txBody>
          <a:bodyPr wrap="square" rtlCol="0">
            <a:spAutoFit/>
          </a:bodyPr>
          <a:lstStyle/>
          <a:p>
            <a:r>
              <a:rPr lang="en-US" dirty="0" smtClean="0">
                <a:latin typeface="Trebuchet MS" pitchFamily="34" charset="0"/>
              </a:rPr>
              <a:t>Nigeria can do with more </a:t>
            </a:r>
            <a:r>
              <a:rPr lang="en-US" sz="2400" dirty="0" smtClean="0">
                <a:solidFill>
                  <a:srgbClr val="FF0000"/>
                </a:solidFill>
                <a:effectLst>
                  <a:outerShdw blurRad="38100" dist="38100" dir="2700000" algn="tl">
                    <a:srgbClr val="000000">
                      <a:alpha val="43137"/>
                    </a:srgbClr>
                  </a:outerShdw>
                </a:effectLst>
                <a:latin typeface="Trebuchet MS" pitchFamily="34" charset="0"/>
              </a:rPr>
              <a:t>transparency</a:t>
            </a:r>
            <a:r>
              <a:rPr lang="en-US" dirty="0" smtClean="0">
                <a:latin typeface="Trebuchet MS" pitchFamily="34" charset="0"/>
              </a:rPr>
              <a:t> in handling oil commonwealth and other resources.</a:t>
            </a:r>
            <a:endParaRPr lang="en-US" dirty="0">
              <a:latin typeface="Trebuchet MS"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1600200"/>
            <a:ext cx="7772400" cy="990600"/>
          </a:xfrm>
        </p:spPr>
        <p:txBody>
          <a:bodyPr>
            <a:noAutofit/>
          </a:bodyPr>
          <a:lstStyle/>
          <a:p>
            <a:pPr>
              <a:defRPr/>
            </a:pPr>
            <a:r>
              <a:rPr lang="en-US" sz="2800" b="1" dirty="0" smtClean="0">
                <a:latin typeface="Trebuchet MS" pitchFamily="34" charset="0"/>
              </a:rPr>
              <a:t>Government Policy Direction and Impact on Private Sector Businesses (especially IT)</a:t>
            </a:r>
            <a:endParaRPr lang="en-US" sz="2800" dirty="0">
              <a:latin typeface="Trebuchet MS" pitchFamily="34" charset="0"/>
            </a:endParaRPr>
          </a:p>
        </p:txBody>
      </p:sp>
      <p:sp>
        <p:nvSpPr>
          <p:cNvPr id="171013" name="Footer Placeholder 4"/>
          <p:cNvSpPr>
            <a:spLocks noGrp="1"/>
          </p:cNvSpPr>
          <p:nvPr>
            <p:ph type="ftr" sz="quarter" idx="12"/>
          </p:nvPr>
        </p:nvSpPr>
        <p:spPr bwMode="auto">
          <a:ln>
            <a:miter lim="800000"/>
            <a:headEnd/>
            <a:tailEnd/>
          </a:ln>
        </p:spPr>
        <p:txBody>
          <a:bodyPr wrap="square" lIns="91440" tIns="45720" rIns="91440" bIns="45720" numCol="1" anchorCtr="0" compatLnSpc="1">
            <a:prstTxWarp prst="textNoShape">
              <a:avLst/>
            </a:prstTxWarp>
            <a:normAutofit/>
          </a:bodyPr>
          <a:lstStyle/>
          <a:p>
            <a:pPr>
              <a:defRPr/>
            </a:pPr>
            <a:r>
              <a:rPr lang="en-US" smtClean="0"/>
              <a:t>'Biodun Adedipe, Ph.D., FCIB</a:t>
            </a:r>
            <a:endParaRPr lang="en-US" dirty="0" smtClean="0"/>
          </a:p>
        </p:txBody>
      </p:sp>
      <p:sp>
        <p:nvSpPr>
          <p:cNvPr id="9" name="Date Placeholder 8"/>
          <p:cNvSpPr>
            <a:spLocks noGrp="1"/>
          </p:cNvSpPr>
          <p:nvPr>
            <p:ph type="dt" sz="half" idx="10"/>
          </p:nvPr>
        </p:nvSpPr>
        <p:spPr/>
        <p:txBody>
          <a:bodyPr/>
          <a:lstStyle/>
          <a:p>
            <a:r>
              <a:rPr lang="en-US" smtClean="0"/>
              <a:t>20th February 2018</a:t>
            </a:r>
            <a:endParaRPr lang="en-US" dirty="0"/>
          </a:p>
        </p:txBody>
      </p:sp>
      <p:sp>
        <p:nvSpPr>
          <p:cNvPr id="10" name="Slide Number Placeholder 9"/>
          <p:cNvSpPr>
            <a:spLocks noGrp="1"/>
          </p:cNvSpPr>
          <p:nvPr>
            <p:ph type="sldNum" sz="quarter" idx="11"/>
          </p:nvPr>
        </p:nvSpPr>
        <p:spPr/>
        <p:txBody>
          <a:bodyPr/>
          <a:lstStyle/>
          <a:p>
            <a:fld id="{5E947C43-857B-4BA7-A082-9FADD3CFEBBA}" type="slidenum">
              <a:rPr lang="en-US" smtClean="0"/>
              <a:pPr/>
              <a:t>18</a:t>
            </a:fld>
            <a:endParaRPr lang="en-US" dirty="0"/>
          </a:p>
        </p:txBody>
      </p:sp>
      <p:pic>
        <p:nvPicPr>
          <p:cNvPr id="8" name="Picture 7" descr="Decision_Making_2.jpg"/>
          <p:cNvPicPr>
            <a:picLocks noChangeAspect="1"/>
          </p:cNvPicPr>
          <p:nvPr/>
        </p:nvPicPr>
        <p:blipFill>
          <a:blip r:embed="rId2" cstate="print"/>
          <a:srcRect l="14845" r="17031"/>
          <a:stretch>
            <a:fillRect/>
          </a:stretch>
        </p:blipFill>
        <p:spPr>
          <a:xfrm>
            <a:off x="7239000" y="4312285"/>
            <a:ext cx="1219200" cy="1783715"/>
          </a:xfrm>
          <a:prstGeom prst="rect">
            <a:avLst/>
          </a:prstGeom>
        </p:spPr>
      </p:pic>
      <p:sp>
        <p:nvSpPr>
          <p:cNvPr id="7" name="TextBox 6"/>
          <p:cNvSpPr txBox="1"/>
          <p:nvPr/>
        </p:nvSpPr>
        <p:spPr>
          <a:xfrm>
            <a:off x="4419600" y="5036403"/>
            <a:ext cx="2819400" cy="830997"/>
          </a:xfrm>
          <a:prstGeom prst="rect">
            <a:avLst/>
          </a:prstGeom>
          <a:noFill/>
        </p:spPr>
        <p:txBody>
          <a:bodyPr wrap="square" rtlCol="0">
            <a:spAutoFit/>
          </a:bodyPr>
          <a:lstStyle/>
          <a:p>
            <a:r>
              <a:rPr lang="en-US" sz="2400" b="1" dirty="0" smtClean="0">
                <a:effectLst>
                  <a:outerShdw blurRad="38100" dist="38100" dir="2700000" algn="tl">
                    <a:srgbClr val="000000">
                      <a:alpha val="43137"/>
                    </a:srgbClr>
                  </a:outerShdw>
                </a:effectLst>
                <a:latin typeface="Trebuchet MS" pitchFamily="34" charset="0"/>
              </a:rPr>
              <a:t>What, why and how?</a:t>
            </a:r>
            <a:endParaRPr lang="en-US" sz="2400" b="1" dirty="0">
              <a:effectLst>
                <a:outerShdw blurRad="38100" dist="38100" dir="2700000" algn="tl">
                  <a:srgbClr val="000000">
                    <a:alpha val="43137"/>
                  </a:srgbClr>
                </a:outerShdw>
              </a:effectLst>
              <a:latin typeface="Trebuchet MS" pitchFamily="34" charset="0"/>
            </a:endParaRPr>
          </a:p>
        </p:txBody>
      </p:sp>
    </p:spTree>
  </p:cSld>
  <p:clrMapOvr>
    <a:masterClrMapping/>
  </p:clrMapOvr>
  <p:transition>
    <p:pull dir="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19</a:t>
            </a:fld>
            <a:endParaRPr lang="en-US" dirty="0"/>
          </a:p>
        </p:txBody>
      </p:sp>
      <p:sp>
        <p:nvSpPr>
          <p:cNvPr id="8" name="Rectangle 2"/>
          <p:cNvSpPr>
            <a:spLocks noGrp="1" noChangeArrowheads="1"/>
          </p:cNvSpPr>
          <p:nvPr>
            <p:ph type="title"/>
          </p:nvPr>
        </p:nvSpPr>
        <p:spPr>
          <a:xfrm>
            <a:off x="304800" y="228600"/>
            <a:ext cx="8458200" cy="914400"/>
          </a:xfrm>
        </p:spPr>
        <p:txBody>
          <a:bodyPr anchor="t">
            <a:normAutofit/>
          </a:bodyPr>
          <a:lstStyle/>
          <a:p>
            <a:pPr>
              <a:defRPr/>
            </a:pPr>
            <a:r>
              <a:rPr lang="en-US" sz="2700" dirty="0" smtClean="0">
                <a:latin typeface="Trebuchet MS" pitchFamily="34" charset="0"/>
              </a:rPr>
              <a:t>The Economic Recovery &amp; Growth Plan, ERGP</a:t>
            </a:r>
            <a:br>
              <a:rPr lang="en-US" sz="2700" dirty="0" smtClean="0">
                <a:latin typeface="Trebuchet MS" pitchFamily="34" charset="0"/>
              </a:rPr>
            </a:br>
            <a:r>
              <a:rPr lang="en-US" sz="2200" dirty="0" smtClean="0">
                <a:latin typeface="Trebuchet MS" pitchFamily="34" charset="0"/>
              </a:rPr>
              <a:t>2020 Targets: GDP 7%; 10 </a:t>
            </a:r>
            <a:r>
              <a:rPr lang="en-US" sz="2200" dirty="0" err="1" smtClean="0">
                <a:latin typeface="Trebuchet MS" pitchFamily="34" charset="0"/>
              </a:rPr>
              <a:t>GW</a:t>
            </a:r>
            <a:r>
              <a:rPr lang="en-US" sz="2200" dirty="0" smtClean="0">
                <a:latin typeface="Trebuchet MS" pitchFamily="34" charset="0"/>
              </a:rPr>
              <a:t> power; 100 Ranking </a:t>
            </a:r>
            <a:r>
              <a:rPr lang="en-US" sz="2200" dirty="0" err="1" smtClean="0">
                <a:latin typeface="Trebuchet MS" pitchFamily="34" charset="0"/>
              </a:rPr>
              <a:t>EODB</a:t>
            </a:r>
            <a:endParaRPr lang="en-US" sz="1800" dirty="0" smtClean="0">
              <a:solidFill>
                <a:schemeClr val="tx1">
                  <a:lumMod val="75000"/>
                  <a:lumOff val="25000"/>
                </a:schemeClr>
              </a:solidFill>
              <a:latin typeface="Trebuchet MS" pitchFamily="34" charset="0"/>
            </a:endParaRPr>
          </a:p>
        </p:txBody>
      </p:sp>
      <p:graphicFrame>
        <p:nvGraphicFramePr>
          <p:cNvPr id="7" name="Table 6"/>
          <p:cNvGraphicFramePr>
            <a:graphicFrameLocks noGrp="1"/>
          </p:cNvGraphicFramePr>
          <p:nvPr/>
        </p:nvGraphicFramePr>
        <p:xfrm>
          <a:off x="304800" y="1681480"/>
          <a:ext cx="8610599" cy="4480560"/>
        </p:xfrm>
        <a:graphic>
          <a:graphicData uri="http://schemas.openxmlformats.org/drawingml/2006/table">
            <a:tbl>
              <a:tblPr firstRow="1" bandRow="1">
                <a:tableStyleId>{5C22544A-7EE6-4342-B048-85BDC9FD1C3A}</a:tableStyleId>
              </a:tblPr>
              <a:tblGrid>
                <a:gridCol w="1981200"/>
                <a:gridCol w="1371600"/>
                <a:gridCol w="1676400"/>
                <a:gridCol w="1676400"/>
                <a:gridCol w="1904999"/>
              </a:tblGrid>
              <a:tr h="523240">
                <a:tc>
                  <a:txBody>
                    <a:bodyPr/>
                    <a:lstStyle/>
                    <a:p>
                      <a:r>
                        <a:rPr lang="en-US" sz="1400" dirty="0" smtClean="0">
                          <a:latin typeface="Trebuchet MS" pitchFamily="34" charset="0"/>
                        </a:rPr>
                        <a:t>Stabilize the Macroeconomic Environment</a:t>
                      </a:r>
                      <a:endParaRPr lang="en-US" sz="1400" dirty="0">
                        <a:latin typeface="Trebuchet MS" pitchFamily="34" charset="0"/>
                      </a:endParaRPr>
                    </a:p>
                  </a:txBody>
                  <a:tcPr/>
                </a:tc>
                <a:tc>
                  <a:txBody>
                    <a:bodyPr/>
                    <a:lstStyle/>
                    <a:p>
                      <a:r>
                        <a:rPr lang="en-US" sz="1400" dirty="0" smtClean="0">
                          <a:latin typeface="Trebuchet MS" pitchFamily="34" charset="0"/>
                        </a:rPr>
                        <a:t>Achieve Agriculture</a:t>
                      </a:r>
                      <a:r>
                        <a:rPr lang="en-US" sz="1400" baseline="0" dirty="0" smtClean="0">
                          <a:latin typeface="Trebuchet MS" pitchFamily="34" charset="0"/>
                        </a:rPr>
                        <a:t> &amp; Food Security</a:t>
                      </a:r>
                      <a:endParaRPr lang="en-US" sz="1400" dirty="0">
                        <a:latin typeface="Trebuchet MS" pitchFamily="34" charset="0"/>
                      </a:endParaRPr>
                    </a:p>
                  </a:txBody>
                  <a:tcPr/>
                </a:tc>
                <a:tc>
                  <a:txBody>
                    <a:bodyPr/>
                    <a:lstStyle/>
                    <a:p>
                      <a:r>
                        <a:rPr lang="en-US" sz="1400" dirty="0" smtClean="0">
                          <a:latin typeface="Trebuchet MS" pitchFamily="34" charset="0"/>
                        </a:rPr>
                        <a:t>Improve Transportation Infrastructure</a:t>
                      </a:r>
                      <a:endParaRPr lang="en-US" sz="1400" dirty="0">
                        <a:latin typeface="Trebuchet MS" pitchFamily="34" charset="0"/>
                      </a:endParaRPr>
                    </a:p>
                  </a:txBody>
                  <a:tcPr/>
                </a:tc>
                <a:tc>
                  <a:txBody>
                    <a:bodyPr/>
                    <a:lstStyle/>
                    <a:p>
                      <a:r>
                        <a:rPr lang="en-US" sz="1400" dirty="0" smtClean="0">
                          <a:latin typeface="Trebuchet MS" pitchFamily="34" charset="0"/>
                        </a:rPr>
                        <a:t>Ensure Energy sufficiency in Power,  &amp; Petroleum products</a:t>
                      </a:r>
                      <a:endParaRPr lang="en-US" sz="1400" dirty="0">
                        <a:latin typeface="Trebuchet MS" pitchFamily="34" charset="0"/>
                      </a:endParaRPr>
                    </a:p>
                  </a:txBody>
                  <a:tcPr/>
                </a:tc>
                <a:tc>
                  <a:txBody>
                    <a:bodyPr/>
                    <a:lstStyle/>
                    <a:p>
                      <a:r>
                        <a:rPr lang="en-US" sz="1400" dirty="0" smtClean="0">
                          <a:latin typeface="Trebuchet MS" pitchFamily="34" charset="0"/>
                        </a:rPr>
                        <a:t>Drive Industrialization focusing on SMEs</a:t>
                      </a:r>
                      <a:endParaRPr lang="en-US" sz="1400" dirty="0">
                        <a:latin typeface="Trebuchet MS" pitchFamily="34" charset="0"/>
                      </a:endParaRPr>
                    </a:p>
                  </a:txBody>
                  <a:tcPr/>
                </a:tc>
              </a:tr>
              <a:tr h="523240">
                <a:tc>
                  <a:txBody>
                    <a:bodyPr/>
                    <a:lstStyle/>
                    <a:p>
                      <a:r>
                        <a:rPr lang="en-US" sz="1400" dirty="0" smtClean="0">
                          <a:latin typeface="Trebuchet MS" pitchFamily="34" charset="0"/>
                        </a:rPr>
                        <a:t>Align monetary, trade &amp; fiscal policies</a:t>
                      </a:r>
                      <a:endParaRPr lang="en-US" sz="1400" dirty="0">
                        <a:latin typeface="Trebuchet MS" pitchFamily="34" charset="0"/>
                      </a:endParaRPr>
                    </a:p>
                  </a:txBody>
                  <a:tcPr/>
                </a:tc>
                <a:tc>
                  <a:txBody>
                    <a:bodyPr/>
                    <a:lstStyle/>
                    <a:p>
                      <a:r>
                        <a:rPr lang="en-US" sz="1400" dirty="0" smtClean="0">
                          <a:latin typeface="Trebuchet MS" pitchFamily="34" charset="0"/>
                        </a:rPr>
                        <a:t>Deliver on agricultural transformation</a:t>
                      </a:r>
                      <a:endParaRPr lang="en-US" sz="1400" dirty="0">
                        <a:latin typeface="Trebuchet MS" pitchFamily="34" charset="0"/>
                      </a:endParaRPr>
                    </a:p>
                  </a:txBody>
                  <a:tcPr/>
                </a:tc>
                <a:tc>
                  <a:txBody>
                    <a:bodyPr/>
                    <a:lstStyle/>
                    <a:p>
                      <a:r>
                        <a:rPr lang="en-US" sz="1400" dirty="0" smtClean="0">
                          <a:latin typeface="Trebuchet MS" pitchFamily="34" charset="0"/>
                        </a:rPr>
                        <a:t>Deliver targeted high priority Transportation projects</a:t>
                      </a:r>
                      <a:endParaRPr lang="en-US" sz="1400" dirty="0">
                        <a:latin typeface="Trebuchet MS" pitchFamily="34" charset="0"/>
                      </a:endParaRPr>
                    </a:p>
                  </a:txBody>
                  <a:tcPr/>
                </a:tc>
                <a:tc>
                  <a:txBody>
                    <a:bodyPr/>
                    <a:lstStyle/>
                    <a:p>
                      <a:r>
                        <a:rPr lang="en-US" sz="1400" dirty="0" smtClean="0">
                          <a:latin typeface="Trebuchet MS" pitchFamily="34" charset="0"/>
                        </a:rPr>
                        <a:t>Urgently increase oil production</a:t>
                      </a:r>
                      <a:endParaRPr lang="en-US" sz="1400" dirty="0">
                        <a:latin typeface="Trebuchet MS" pitchFamily="34" charset="0"/>
                      </a:endParaRPr>
                    </a:p>
                  </a:txBody>
                  <a:tcPr/>
                </a:tc>
                <a:tc>
                  <a:txBody>
                    <a:bodyPr/>
                    <a:lstStyle/>
                    <a:p>
                      <a:r>
                        <a:rPr lang="en-US" sz="1400" dirty="0" smtClean="0">
                          <a:latin typeface="Trebuchet MS" pitchFamily="34" charset="0"/>
                        </a:rPr>
                        <a:t>Improve Ease of Doing Business</a:t>
                      </a:r>
                      <a:endParaRPr lang="en-US" sz="1400" dirty="0">
                        <a:latin typeface="Trebuchet MS" pitchFamily="34" charset="0"/>
                      </a:endParaRPr>
                    </a:p>
                  </a:txBody>
                  <a:tcPr/>
                </a:tc>
              </a:tr>
              <a:tr h="523240">
                <a:tc>
                  <a:txBody>
                    <a:bodyPr/>
                    <a:lstStyle/>
                    <a:p>
                      <a:r>
                        <a:rPr lang="en-US" sz="1400" dirty="0" smtClean="0">
                          <a:latin typeface="Trebuchet MS" pitchFamily="34" charset="0"/>
                        </a:rPr>
                        <a:t>Accelerate non-oil revenue generation</a:t>
                      </a:r>
                      <a:endParaRPr lang="en-US" sz="1400" dirty="0">
                        <a:latin typeface="Trebuchet MS" pitchFamily="34" charset="0"/>
                      </a:endParaRPr>
                    </a:p>
                  </a:txBody>
                  <a:tcPr/>
                </a:tc>
                <a:tc>
                  <a:txBody>
                    <a:bodyPr/>
                    <a:lstStyle/>
                    <a:p>
                      <a:endParaRPr lang="en-US" sz="1400" dirty="0">
                        <a:latin typeface="Trebuchet MS" pitchFamily="34" charset="0"/>
                      </a:endParaRPr>
                    </a:p>
                  </a:txBody>
                  <a:tcPr/>
                </a:tc>
                <a:tc>
                  <a:txBody>
                    <a:bodyPr/>
                    <a:lstStyle/>
                    <a:p>
                      <a:r>
                        <a:rPr lang="en-US" sz="1400" dirty="0" smtClean="0">
                          <a:latin typeface="Trebuchet MS" pitchFamily="34" charset="0"/>
                        </a:rPr>
                        <a:t>Enable private sector financing</a:t>
                      </a:r>
                      <a:r>
                        <a:rPr lang="en-US" sz="1400" baseline="0" dirty="0" smtClean="0">
                          <a:latin typeface="Trebuchet MS" pitchFamily="34" charset="0"/>
                        </a:rPr>
                        <a:t> of infrastructure</a:t>
                      </a:r>
                      <a:endParaRPr lang="en-US" sz="1400" dirty="0">
                        <a:latin typeface="Trebuchet MS" pitchFamily="34" charset="0"/>
                      </a:endParaRPr>
                    </a:p>
                  </a:txBody>
                  <a:tcPr/>
                </a:tc>
                <a:tc>
                  <a:txBody>
                    <a:bodyPr/>
                    <a:lstStyle/>
                    <a:p>
                      <a:r>
                        <a:rPr lang="en-US" sz="1400" dirty="0" smtClean="0">
                          <a:latin typeface="Trebuchet MS" pitchFamily="34" charset="0"/>
                        </a:rPr>
                        <a:t>Expand power sector infrastructure</a:t>
                      </a:r>
                      <a:endParaRPr lang="en-US" sz="1400" dirty="0">
                        <a:latin typeface="Trebuchet MS" pitchFamily="34" charset="0"/>
                      </a:endParaRPr>
                    </a:p>
                  </a:txBody>
                  <a:tcPr/>
                </a:tc>
                <a:tc>
                  <a:txBody>
                    <a:bodyPr/>
                    <a:lstStyle/>
                    <a:p>
                      <a:r>
                        <a:rPr lang="en-US" sz="1400" dirty="0" smtClean="0">
                          <a:latin typeface="Trebuchet MS" pitchFamily="34" charset="0"/>
                        </a:rPr>
                        <a:t>Accelerate National Industrial Revolution Plan</a:t>
                      </a:r>
                      <a:r>
                        <a:rPr lang="en-US" sz="1400" baseline="0" dirty="0" smtClean="0">
                          <a:latin typeface="Trebuchet MS" pitchFamily="34" charset="0"/>
                        </a:rPr>
                        <a:t> Implementation</a:t>
                      </a:r>
                      <a:endParaRPr lang="en-US" sz="1400" dirty="0">
                        <a:latin typeface="Trebuchet MS" pitchFamily="34" charset="0"/>
                      </a:endParaRPr>
                    </a:p>
                  </a:txBody>
                  <a:tcPr/>
                </a:tc>
              </a:tr>
              <a:tr h="523240">
                <a:tc>
                  <a:txBody>
                    <a:bodyPr/>
                    <a:lstStyle/>
                    <a:p>
                      <a:r>
                        <a:rPr lang="en-US" sz="1400" dirty="0" smtClean="0">
                          <a:latin typeface="Trebuchet MS" pitchFamily="34" charset="0"/>
                        </a:rPr>
                        <a:t>Drastically cut costs</a:t>
                      </a:r>
                      <a:endParaRPr lang="en-US" sz="1400" dirty="0">
                        <a:latin typeface="Trebuchet MS" pitchFamily="34" charset="0"/>
                      </a:endParaRPr>
                    </a:p>
                  </a:txBody>
                  <a:tcPr/>
                </a:tc>
                <a:tc>
                  <a:txBody>
                    <a:bodyPr/>
                    <a:lstStyle/>
                    <a:p>
                      <a:endParaRPr lang="en-US" sz="1400" dirty="0">
                        <a:latin typeface="Trebuchet MS" pitchFamily="34" charset="0"/>
                      </a:endParaRPr>
                    </a:p>
                  </a:txBody>
                  <a:tcPr/>
                </a:tc>
                <a:tc>
                  <a:txBody>
                    <a:bodyPr/>
                    <a:lstStyle/>
                    <a:p>
                      <a:endParaRPr lang="en-US" sz="1400" dirty="0">
                        <a:latin typeface="Trebuchet MS" pitchFamily="34" charset="0"/>
                      </a:endParaRPr>
                    </a:p>
                  </a:txBody>
                  <a:tcPr/>
                </a:tc>
                <a:tc>
                  <a:txBody>
                    <a:bodyPr/>
                    <a:lstStyle/>
                    <a:p>
                      <a:r>
                        <a:rPr lang="en-US" sz="1400" dirty="0" smtClean="0">
                          <a:latin typeface="Trebuchet MS" pitchFamily="34" charset="0"/>
                        </a:rPr>
                        <a:t>Boost local refining for self-sufficiency</a:t>
                      </a:r>
                      <a:endParaRPr lang="en-US" sz="1400" dirty="0">
                        <a:latin typeface="Trebuchet MS" pitchFamily="34" charset="0"/>
                      </a:endParaRPr>
                    </a:p>
                  </a:txBody>
                  <a:tcPr/>
                </a:tc>
                <a:tc>
                  <a:txBody>
                    <a:bodyPr/>
                    <a:lstStyle/>
                    <a:p>
                      <a:endParaRPr lang="en-US" sz="1400" dirty="0">
                        <a:latin typeface="Trebuchet MS" pitchFamily="34" charset="0"/>
                      </a:endParaRPr>
                    </a:p>
                  </a:txBody>
                  <a:tcPr/>
                </a:tc>
              </a:tr>
              <a:tr h="523240">
                <a:tc>
                  <a:txBody>
                    <a:bodyPr/>
                    <a:lstStyle/>
                    <a:p>
                      <a:r>
                        <a:rPr lang="en-US" sz="1400" dirty="0" smtClean="0">
                          <a:latin typeface="Trebuchet MS" pitchFamily="34" charset="0"/>
                        </a:rPr>
                        <a:t>Privatize selected public enterprises / assets</a:t>
                      </a:r>
                      <a:endParaRPr lang="en-US" sz="1400" dirty="0">
                        <a:latin typeface="Trebuchet MS" pitchFamily="34" charset="0"/>
                      </a:endParaRPr>
                    </a:p>
                  </a:txBody>
                  <a:tcPr/>
                </a:tc>
                <a:tc>
                  <a:txBody>
                    <a:bodyPr/>
                    <a:lstStyle/>
                    <a:p>
                      <a:endParaRPr lang="en-US" sz="1400" dirty="0">
                        <a:latin typeface="Trebuchet MS" pitchFamily="34" charset="0"/>
                      </a:endParaRPr>
                    </a:p>
                  </a:txBody>
                  <a:tcPr/>
                </a:tc>
                <a:tc gridSpan="3">
                  <a:txBody>
                    <a:bodyPr/>
                    <a:lstStyle/>
                    <a:p>
                      <a:pPr algn="ctr"/>
                      <a:r>
                        <a:rPr lang="en-US" sz="1800" b="1" i="1" dirty="0" smtClean="0">
                          <a:latin typeface="Trebuchet MS" pitchFamily="34" charset="0"/>
                        </a:rPr>
                        <a:t>Needs </a:t>
                      </a:r>
                      <a:r>
                        <a:rPr lang="en-US" sz="1800" b="1" i="1" dirty="0" smtClean="0">
                          <a:solidFill>
                            <a:srgbClr val="FF0000"/>
                          </a:solidFill>
                          <a:latin typeface="Trebuchet MS" pitchFamily="34" charset="0"/>
                        </a:rPr>
                        <a:t>$245.13 billion</a:t>
                      </a:r>
                      <a:r>
                        <a:rPr lang="en-US" sz="1800" b="1" i="1" dirty="0" smtClean="0">
                          <a:latin typeface="Trebuchet MS" pitchFamily="34" charset="0"/>
                        </a:rPr>
                        <a:t> to deliver,</a:t>
                      </a:r>
                      <a:r>
                        <a:rPr lang="en-US" sz="1800" b="1" i="1" baseline="0" dirty="0" smtClean="0">
                          <a:latin typeface="Trebuchet MS" pitchFamily="34" charset="0"/>
                        </a:rPr>
                        <a:t> made up of $49.15 billion government and $195.98 billion private sector. </a:t>
                      </a:r>
                      <a:r>
                        <a:rPr lang="en-US" sz="1800" b="1" i="1" baseline="0" dirty="0" smtClean="0">
                          <a:solidFill>
                            <a:srgbClr val="FF0000"/>
                          </a:solidFill>
                          <a:latin typeface="Trebuchet MS" pitchFamily="34" charset="0"/>
                        </a:rPr>
                        <a:t>Ratio 1:4</a:t>
                      </a:r>
                      <a:r>
                        <a:rPr lang="en-US" sz="1800" b="1" i="1" baseline="0" dirty="0" smtClean="0">
                          <a:latin typeface="Trebuchet MS" pitchFamily="34" charset="0"/>
                        </a:rPr>
                        <a:t>.</a:t>
                      </a:r>
                      <a:endParaRPr lang="en-US" sz="1800" b="1" i="1" dirty="0">
                        <a:latin typeface="Trebuchet MS" pitchFamily="34" charset="0"/>
                      </a:endParaRPr>
                    </a:p>
                  </a:txBody>
                  <a:tcPr anchor="ctr"/>
                </a:tc>
                <a:tc hMerge="1">
                  <a:txBody>
                    <a:bodyPr/>
                    <a:lstStyle/>
                    <a:p>
                      <a:endParaRPr lang="en-US" sz="1400" dirty="0">
                        <a:latin typeface="Trebuchet MS" pitchFamily="34" charset="0"/>
                      </a:endParaRPr>
                    </a:p>
                  </a:txBody>
                  <a:tcPr/>
                </a:tc>
                <a:tc hMerge="1">
                  <a:txBody>
                    <a:bodyPr/>
                    <a:lstStyle/>
                    <a:p>
                      <a:endParaRPr lang="en-US" sz="1400" dirty="0">
                        <a:latin typeface="Trebuchet MS"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itle 3"/>
          <p:cNvSpPr>
            <a:spLocks noGrp="1"/>
          </p:cNvSpPr>
          <p:nvPr>
            <p:ph type="title"/>
          </p:nvPr>
        </p:nvSpPr>
        <p:spPr>
          <a:xfrm>
            <a:off x="612775" y="228600"/>
            <a:ext cx="8153400" cy="990600"/>
          </a:xfrm>
        </p:spPr>
        <p:txBody>
          <a:bodyPr>
            <a:normAutofit/>
          </a:bodyPr>
          <a:lstStyle/>
          <a:p>
            <a:r>
              <a:rPr lang="en-US" sz="3200" dirty="0" smtClean="0">
                <a:latin typeface="Trebuchet MS" pitchFamily="34" charset="0"/>
              </a:rPr>
              <a:t>Outline</a:t>
            </a:r>
          </a:p>
        </p:txBody>
      </p:sp>
      <p:sp>
        <p:nvSpPr>
          <p:cNvPr id="8" name="Footer Placeholder 7"/>
          <p:cNvSpPr>
            <a:spLocks noGrp="1"/>
          </p:cNvSpPr>
          <p:nvPr>
            <p:ph type="ftr" sz="quarter" idx="11"/>
          </p:nvPr>
        </p:nvSpPr>
        <p:spPr/>
        <p:txBody>
          <a:bodyPr/>
          <a:lstStyle/>
          <a:p>
            <a:pPr>
              <a:defRPr/>
            </a:pPr>
            <a:r>
              <a:rPr lang="en-US" smtClean="0"/>
              <a:t>'Biodun Adedipe, Ph.D., FCIB</a:t>
            </a:r>
            <a:endParaRPr lang="en-US" dirty="0"/>
          </a:p>
        </p:txBody>
      </p:sp>
      <p:sp>
        <p:nvSpPr>
          <p:cNvPr id="5" name="Content Placeholder 4"/>
          <p:cNvSpPr>
            <a:spLocks noGrp="1"/>
          </p:cNvSpPr>
          <p:nvPr>
            <p:ph sz="quarter" idx="1"/>
          </p:nvPr>
        </p:nvSpPr>
        <p:spPr>
          <a:xfrm>
            <a:off x="612775" y="1600200"/>
            <a:ext cx="7921625" cy="4495800"/>
          </a:xfrm>
        </p:spPr>
        <p:txBody>
          <a:bodyPr anchor="ctr">
            <a:normAutofit fontScale="92500" lnSpcReduction="20000"/>
          </a:bodyPr>
          <a:lstStyle/>
          <a:p>
            <a:pPr>
              <a:defRPr/>
            </a:pPr>
            <a:r>
              <a:rPr lang="en-US" sz="2600" dirty="0" smtClean="0">
                <a:latin typeface="Trebuchet MS" pitchFamily="34" charset="0"/>
              </a:rPr>
              <a:t>Introduction</a:t>
            </a:r>
          </a:p>
          <a:p>
            <a:pPr>
              <a:defRPr/>
            </a:pPr>
            <a:r>
              <a:rPr lang="en-US" sz="2600" dirty="0" smtClean="0">
                <a:latin typeface="Trebuchet MS" pitchFamily="34" charset="0"/>
              </a:rPr>
              <a:t>Global Economy</a:t>
            </a:r>
            <a:endParaRPr lang="en-US" sz="2600" dirty="0" smtClean="0">
              <a:latin typeface="Trebuchet MS" pitchFamily="34" charset="0"/>
            </a:endParaRPr>
          </a:p>
          <a:p>
            <a:pPr>
              <a:defRPr/>
            </a:pPr>
            <a:r>
              <a:rPr lang="en-US" sz="2600" dirty="0" smtClean="0">
                <a:latin typeface="Trebuchet MS" pitchFamily="34" charset="0"/>
              </a:rPr>
              <a:t>Nigeria: Economic Recession and Triggers</a:t>
            </a:r>
          </a:p>
          <a:p>
            <a:pPr lvl="1">
              <a:defRPr/>
            </a:pPr>
            <a:r>
              <a:rPr lang="en-US" sz="2200" dirty="0" smtClean="0">
                <a:latin typeface="Trebuchet MS" pitchFamily="34" charset="0"/>
              </a:rPr>
              <a:t>Is the Story different now than in 2016/2017</a:t>
            </a:r>
          </a:p>
          <a:p>
            <a:pPr>
              <a:defRPr/>
            </a:pPr>
            <a:r>
              <a:rPr lang="en-US" sz="2600" dirty="0" smtClean="0">
                <a:latin typeface="Trebuchet MS" pitchFamily="34" charset="0"/>
              </a:rPr>
              <a:t>Compare and Contrast (Sep’16 / Sep’17)</a:t>
            </a:r>
          </a:p>
          <a:p>
            <a:pPr lvl="1">
              <a:defRPr/>
            </a:pPr>
            <a:r>
              <a:rPr lang="en-US" sz="2200" dirty="0" smtClean="0">
                <a:latin typeface="Trebuchet MS" pitchFamily="34" charset="0"/>
              </a:rPr>
              <a:t>Recovery is still Fragile</a:t>
            </a:r>
          </a:p>
          <a:p>
            <a:pPr>
              <a:defRPr/>
            </a:pPr>
            <a:r>
              <a:rPr lang="en-US" sz="2600" dirty="0" smtClean="0">
                <a:latin typeface="Trebuchet MS" pitchFamily="34" charset="0"/>
              </a:rPr>
              <a:t>Government Policy Response</a:t>
            </a:r>
          </a:p>
          <a:p>
            <a:pPr lvl="1">
              <a:defRPr/>
            </a:pPr>
            <a:r>
              <a:rPr lang="en-US" sz="2200" dirty="0" smtClean="0">
                <a:latin typeface="Trebuchet MS" pitchFamily="34" charset="0"/>
              </a:rPr>
              <a:t>Economic Recovery &amp; Growth Plan (ERGP)</a:t>
            </a:r>
          </a:p>
          <a:p>
            <a:pPr lvl="1">
              <a:defRPr/>
            </a:pPr>
            <a:r>
              <a:rPr lang="en-US" sz="2200" dirty="0" smtClean="0">
                <a:latin typeface="Trebuchet MS" pitchFamily="34" charset="0"/>
              </a:rPr>
              <a:t>Other Government Policy Initiatives</a:t>
            </a:r>
          </a:p>
          <a:p>
            <a:pPr lvl="1">
              <a:defRPr/>
            </a:pPr>
            <a:r>
              <a:rPr lang="en-US" sz="2200" dirty="0" smtClean="0">
                <a:latin typeface="Trebuchet MS" pitchFamily="34" charset="0"/>
              </a:rPr>
              <a:t>FGN Budget 2018: Key Issues</a:t>
            </a:r>
          </a:p>
          <a:p>
            <a:pPr>
              <a:defRPr/>
            </a:pPr>
            <a:r>
              <a:rPr lang="en-US" sz="2600" dirty="0" smtClean="0">
                <a:latin typeface="Trebuchet MS" pitchFamily="34" charset="0"/>
              </a:rPr>
              <a:t>Our Expectations: Worst, Best and Most Likely Cases</a:t>
            </a:r>
          </a:p>
          <a:p>
            <a:pPr>
              <a:defRPr/>
            </a:pPr>
            <a:r>
              <a:rPr lang="en-US" sz="2600" dirty="0" smtClean="0">
                <a:latin typeface="Trebuchet MS" pitchFamily="34" charset="0"/>
              </a:rPr>
              <a:t>End Notes</a:t>
            </a:r>
          </a:p>
        </p:txBody>
      </p:sp>
      <p:sp>
        <p:nvSpPr>
          <p:cNvPr id="10" name="Date Placeholder 9"/>
          <p:cNvSpPr>
            <a:spLocks noGrp="1"/>
          </p:cNvSpPr>
          <p:nvPr>
            <p:ph type="dt" sz="half" idx="10"/>
          </p:nvPr>
        </p:nvSpPr>
        <p:spPr/>
        <p:txBody>
          <a:bodyPr/>
          <a:lstStyle/>
          <a:p>
            <a:r>
              <a:rPr lang="en-US" smtClean="0"/>
              <a:t>20th February 2018</a:t>
            </a:r>
            <a:endParaRPr lang="en-US" dirty="0"/>
          </a:p>
        </p:txBody>
      </p:sp>
      <p:sp>
        <p:nvSpPr>
          <p:cNvPr id="11" name="Slide Number Placeholder 10"/>
          <p:cNvSpPr>
            <a:spLocks noGrp="1"/>
          </p:cNvSpPr>
          <p:nvPr>
            <p:ph type="sldNum" sz="quarter" idx="12"/>
          </p:nvPr>
        </p:nvSpPr>
        <p:spPr/>
        <p:txBody>
          <a:bodyPr>
            <a:normAutofit fontScale="85000" lnSpcReduction="20000"/>
          </a:bodyPr>
          <a:lstStyle/>
          <a:p>
            <a:fld id="{5E947C43-857B-4BA7-A082-9FADD3CFEBBA}"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20</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Key Issues in the ERGP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152400" y="1694795"/>
            <a:ext cx="4495800" cy="4401205"/>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000" dirty="0" smtClean="0">
                <a:latin typeface="Trebuchet MS" pitchFamily="34" charset="0"/>
              </a:rPr>
              <a:t>Stabilizing the </a:t>
            </a:r>
            <a:r>
              <a:rPr lang="en-US" sz="2000" i="1" u="sng" dirty="0" smtClean="0">
                <a:latin typeface="Trebuchet MS" pitchFamily="34" charset="0"/>
              </a:rPr>
              <a:t>macroeconomic</a:t>
            </a:r>
            <a:r>
              <a:rPr lang="en-US" sz="2000" dirty="0" smtClean="0">
                <a:latin typeface="Trebuchet MS" pitchFamily="34" charset="0"/>
              </a:rPr>
              <a:t> environment</a:t>
            </a:r>
          </a:p>
          <a:p>
            <a:pPr marL="801688" lvl="1" indent="-344488">
              <a:buClr>
                <a:srgbClr val="FF0000"/>
              </a:buClr>
              <a:buSzPct val="50000"/>
              <a:buFont typeface="Wingdings" pitchFamily="2" charset="2"/>
              <a:buChar char="q"/>
            </a:pPr>
            <a:r>
              <a:rPr lang="en-US" sz="2000" dirty="0" smtClean="0">
                <a:latin typeface="Trebuchet MS" pitchFamily="34" charset="0"/>
              </a:rPr>
              <a:t>Policy coherence and effective coordination</a:t>
            </a:r>
          </a:p>
          <a:p>
            <a:pPr marL="801688" lvl="1" indent="-344488">
              <a:buClr>
                <a:srgbClr val="FF0000"/>
              </a:buClr>
              <a:buSzPct val="50000"/>
              <a:buFont typeface="Wingdings" pitchFamily="2" charset="2"/>
              <a:buChar char="q"/>
            </a:pPr>
            <a:r>
              <a:rPr lang="en-US" sz="2000" dirty="0" smtClean="0">
                <a:latin typeface="Trebuchet MS" pitchFamily="34" charset="0"/>
              </a:rPr>
              <a:t>Diversified fiscal revenue base</a:t>
            </a:r>
          </a:p>
          <a:p>
            <a:pPr marL="801688" lvl="1" indent="-344488">
              <a:buClr>
                <a:srgbClr val="FF0000"/>
              </a:buClr>
              <a:buSzPct val="50000"/>
              <a:buFont typeface="Wingdings" pitchFamily="2" charset="2"/>
              <a:buChar char="q"/>
            </a:pPr>
            <a:r>
              <a:rPr lang="en-US" sz="2000" dirty="0" smtClean="0">
                <a:latin typeface="Trebuchet MS" pitchFamily="34" charset="0"/>
              </a:rPr>
              <a:t>Fiscal consolidation and cost cutting</a:t>
            </a:r>
          </a:p>
          <a:p>
            <a:pPr marL="801688" lvl="1" indent="-344488">
              <a:buClr>
                <a:srgbClr val="FF0000"/>
              </a:buClr>
              <a:buSzPct val="50000"/>
              <a:buFont typeface="Wingdings" pitchFamily="2" charset="2"/>
              <a:buChar char="q"/>
            </a:pPr>
            <a:r>
              <a:rPr lang="en-US" sz="2000" dirty="0" smtClean="0">
                <a:latin typeface="Trebuchet MS" pitchFamily="34" charset="0"/>
              </a:rPr>
              <a:t>Privatization of selected public assets</a:t>
            </a:r>
          </a:p>
          <a:p>
            <a:pPr marL="344488" indent="-344488">
              <a:buClr>
                <a:srgbClr val="FF0000"/>
              </a:buClr>
              <a:buSzPct val="50000"/>
              <a:buFont typeface="Wingdings" pitchFamily="2" charset="2"/>
              <a:buChar char="q"/>
            </a:pPr>
            <a:r>
              <a:rPr lang="en-US" sz="2000" dirty="0" smtClean="0">
                <a:latin typeface="Trebuchet MS" pitchFamily="34" charset="0"/>
              </a:rPr>
              <a:t>Achieving </a:t>
            </a:r>
            <a:r>
              <a:rPr lang="en-US" sz="2000" i="1" u="sng" dirty="0" smtClean="0">
                <a:latin typeface="Trebuchet MS" pitchFamily="34" charset="0"/>
              </a:rPr>
              <a:t>agriculture</a:t>
            </a:r>
            <a:r>
              <a:rPr lang="en-US" sz="2000" dirty="0" smtClean="0">
                <a:latin typeface="Trebuchet MS" pitchFamily="34" charset="0"/>
              </a:rPr>
              <a:t> and </a:t>
            </a:r>
            <a:r>
              <a:rPr lang="en-US" sz="2000" i="1" u="sng" dirty="0" smtClean="0">
                <a:latin typeface="Trebuchet MS" pitchFamily="34" charset="0"/>
              </a:rPr>
              <a:t>food security</a:t>
            </a:r>
          </a:p>
          <a:p>
            <a:pPr marL="801688" lvl="1" indent="-344488">
              <a:buClr>
                <a:srgbClr val="FF0000"/>
              </a:buClr>
              <a:buSzPct val="50000"/>
              <a:buFont typeface="Wingdings" pitchFamily="2" charset="2"/>
              <a:buChar char="q"/>
            </a:pPr>
            <a:r>
              <a:rPr lang="en-US" sz="2000" dirty="0" smtClean="0">
                <a:latin typeface="Trebuchet MS" pitchFamily="34" charset="0"/>
              </a:rPr>
              <a:t>Reduce food imports</a:t>
            </a:r>
          </a:p>
          <a:p>
            <a:pPr marL="801688" lvl="1" indent="-344488">
              <a:buClr>
                <a:srgbClr val="FF0000"/>
              </a:buClr>
              <a:buSzPct val="50000"/>
              <a:buFont typeface="Wingdings" pitchFamily="2" charset="2"/>
              <a:buChar char="q"/>
            </a:pPr>
            <a:r>
              <a:rPr lang="en-US" sz="2000" dirty="0" smtClean="0">
                <a:latin typeface="Trebuchet MS" pitchFamily="34" charset="0"/>
              </a:rPr>
              <a:t>Self-sufficiency in rice by 2018 and wheat by 2019/2020</a:t>
            </a:r>
          </a:p>
        </p:txBody>
      </p:sp>
      <p:sp>
        <p:nvSpPr>
          <p:cNvPr id="7" name="TextBox 6"/>
          <p:cNvSpPr txBox="1">
            <a:spLocks noChangeArrowheads="1"/>
          </p:cNvSpPr>
          <p:nvPr/>
        </p:nvSpPr>
        <p:spPr bwMode="auto">
          <a:xfrm>
            <a:off x="4648200" y="1676400"/>
            <a:ext cx="4267200" cy="4401205"/>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000" dirty="0" smtClean="0">
                <a:latin typeface="Trebuchet MS" pitchFamily="34" charset="0"/>
              </a:rPr>
              <a:t>Ensuring </a:t>
            </a:r>
            <a:r>
              <a:rPr lang="en-US" sz="2000" i="1" u="sng" dirty="0" smtClean="0">
                <a:latin typeface="Trebuchet MS" pitchFamily="34" charset="0"/>
              </a:rPr>
              <a:t>energy sufficiency</a:t>
            </a:r>
            <a:r>
              <a:rPr lang="en-US" sz="2000" dirty="0" smtClean="0">
                <a:latin typeface="Trebuchet MS" pitchFamily="34" charset="0"/>
              </a:rPr>
              <a:t> (power and petroleum products)</a:t>
            </a:r>
          </a:p>
          <a:p>
            <a:pPr marL="801688" lvl="1" indent="-344488">
              <a:buClr>
                <a:srgbClr val="FF0000"/>
              </a:buClr>
              <a:buSzPct val="50000"/>
              <a:buFont typeface="Wingdings" pitchFamily="2" charset="2"/>
              <a:buChar char="q"/>
            </a:pPr>
            <a:r>
              <a:rPr lang="en-US" sz="2000" dirty="0" smtClean="0">
                <a:latin typeface="Trebuchet MS" pitchFamily="34" charset="0"/>
              </a:rPr>
              <a:t>Increase oil production from 2.2 mbd to 2.5 mbd by 2020</a:t>
            </a:r>
          </a:p>
          <a:p>
            <a:pPr marL="801688" lvl="1" indent="-344488">
              <a:buClr>
                <a:srgbClr val="FF0000"/>
              </a:buClr>
              <a:buSzPct val="50000"/>
              <a:buFont typeface="Wingdings" pitchFamily="2" charset="2"/>
              <a:buChar char="q"/>
            </a:pPr>
            <a:r>
              <a:rPr lang="en-US" sz="2000" dirty="0" smtClean="0">
                <a:latin typeface="Trebuchet MS" pitchFamily="34" charset="0"/>
              </a:rPr>
              <a:t>Expand power sector infrastructure  to operational capacity of 10MW 2020</a:t>
            </a:r>
          </a:p>
          <a:p>
            <a:pPr marL="801688" lvl="1" indent="-344488">
              <a:buClr>
                <a:srgbClr val="FF0000"/>
              </a:buClr>
              <a:buSzPct val="50000"/>
              <a:buFont typeface="Wingdings" pitchFamily="2" charset="2"/>
              <a:buChar char="q"/>
            </a:pPr>
            <a:r>
              <a:rPr lang="en-US" sz="2000" dirty="0" smtClean="0">
                <a:latin typeface="Trebuchet MS" pitchFamily="34" charset="0"/>
              </a:rPr>
              <a:t>Reduce petroleum products imports by 60% in 2018 and become net exporter by 2020</a:t>
            </a:r>
          </a:p>
          <a:p>
            <a:pPr marL="801688" lvl="1" indent="-344488">
              <a:buClr>
                <a:srgbClr val="FF0000"/>
              </a:buClr>
              <a:buSzPct val="50000"/>
              <a:buFont typeface="Wingdings" pitchFamily="2" charset="2"/>
              <a:buChar char="q"/>
            </a:pPr>
            <a:r>
              <a:rPr lang="en-US" sz="2000" dirty="0" smtClean="0">
                <a:latin typeface="Trebuchet MS" pitchFamily="34" charset="0"/>
              </a:rPr>
              <a:t>Eradicate the need for subsidy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21</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Other Government Policy Initiatives</a:t>
            </a:r>
            <a:endParaRPr lang="en-US" sz="1800" dirty="0" smtClean="0">
              <a:solidFill>
                <a:schemeClr val="tx1">
                  <a:lumMod val="75000"/>
                  <a:lumOff val="25000"/>
                </a:schemeClr>
              </a:solidFill>
              <a:latin typeface="Trebuchet MS" pitchFamily="34" charset="0"/>
            </a:endParaRPr>
          </a:p>
        </p:txBody>
      </p:sp>
      <p:graphicFrame>
        <p:nvGraphicFramePr>
          <p:cNvPr id="7" name="Table 6"/>
          <p:cNvGraphicFramePr>
            <a:graphicFrameLocks noGrp="1"/>
          </p:cNvGraphicFramePr>
          <p:nvPr/>
        </p:nvGraphicFramePr>
        <p:xfrm>
          <a:off x="304800" y="1681480"/>
          <a:ext cx="8610600" cy="4353560"/>
        </p:xfrm>
        <a:graphic>
          <a:graphicData uri="http://schemas.openxmlformats.org/drawingml/2006/table">
            <a:tbl>
              <a:tblPr firstRow="1" bandRow="1">
                <a:tableStyleId>{5C22544A-7EE6-4342-B048-85BDC9FD1C3A}</a:tableStyleId>
              </a:tblPr>
              <a:tblGrid>
                <a:gridCol w="2870200"/>
                <a:gridCol w="3073400"/>
                <a:gridCol w="2667000"/>
              </a:tblGrid>
              <a:tr h="523240">
                <a:tc>
                  <a:txBody>
                    <a:bodyPr/>
                    <a:lstStyle/>
                    <a:p>
                      <a:r>
                        <a:rPr lang="en-US" sz="1600" dirty="0" smtClean="0">
                          <a:latin typeface="Trebuchet MS" pitchFamily="34" charset="0"/>
                        </a:rPr>
                        <a:t>Fiscal</a:t>
                      </a:r>
                      <a:endParaRPr lang="en-US" sz="1600" dirty="0">
                        <a:latin typeface="Trebuchet MS" pitchFamily="34" charset="0"/>
                      </a:endParaRPr>
                    </a:p>
                  </a:txBody>
                  <a:tcPr/>
                </a:tc>
                <a:tc>
                  <a:txBody>
                    <a:bodyPr/>
                    <a:lstStyle/>
                    <a:p>
                      <a:r>
                        <a:rPr lang="en-US" sz="1600" dirty="0" smtClean="0">
                          <a:latin typeface="Trebuchet MS" pitchFamily="34" charset="0"/>
                        </a:rPr>
                        <a:t>Monetary</a:t>
                      </a:r>
                      <a:endParaRPr lang="en-US" sz="1600" dirty="0">
                        <a:latin typeface="Trebuchet MS" pitchFamily="34" charset="0"/>
                      </a:endParaRPr>
                    </a:p>
                  </a:txBody>
                  <a:tcPr/>
                </a:tc>
                <a:tc>
                  <a:txBody>
                    <a:bodyPr/>
                    <a:lstStyle/>
                    <a:p>
                      <a:r>
                        <a:rPr lang="en-US" sz="1600" dirty="0" smtClean="0">
                          <a:latin typeface="Trebuchet MS" pitchFamily="34" charset="0"/>
                        </a:rPr>
                        <a:t>Trade / Commerce</a:t>
                      </a:r>
                      <a:endParaRPr lang="en-US" sz="1600" dirty="0">
                        <a:latin typeface="Trebuchet MS" pitchFamily="34" charset="0"/>
                      </a:endParaRPr>
                    </a:p>
                  </a:txBody>
                  <a:tcPr/>
                </a:tc>
              </a:tr>
              <a:tr h="523240">
                <a:tc>
                  <a:txBody>
                    <a:bodyPr/>
                    <a:lstStyle/>
                    <a:p>
                      <a:r>
                        <a:rPr lang="en-US" sz="1600" dirty="0" smtClean="0">
                          <a:latin typeface="Trebuchet MS" pitchFamily="34" charset="0"/>
                        </a:rPr>
                        <a:t>Expansionary (N7.44 </a:t>
                      </a:r>
                      <a:r>
                        <a:rPr lang="en-US" sz="1600" dirty="0" err="1" smtClean="0">
                          <a:latin typeface="Trebuchet MS" pitchFamily="34" charset="0"/>
                        </a:rPr>
                        <a:t>tn</a:t>
                      </a:r>
                      <a:r>
                        <a:rPr lang="en-US" sz="1600" dirty="0" smtClean="0">
                          <a:latin typeface="Trebuchet MS" pitchFamily="34" charset="0"/>
                        </a:rPr>
                        <a:t> in 2017 and N8.61 </a:t>
                      </a:r>
                      <a:r>
                        <a:rPr lang="en-US" sz="1600" dirty="0" err="1" smtClean="0">
                          <a:latin typeface="Trebuchet MS" pitchFamily="34" charset="0"/>
                        </a:rPr>
                        <a:t>tn</a:t>
                      </a:r>
                      <a:r>
                        <a:rPr lang="en-US" sz="1600" baseline="0" dirty="0" smtClean="0">
                          <a:latin typeface="Trebuchet MS" pitchFamily="34" charset="0"/>
                        </a:rPr>
                        <a:t> in 2018</a:t>
                      </a:r>
                      <a:r>
                        <a:rPr lang="en-US" sz="1600" dirty="0" smtClean="0">
                          <a:latin typeface="Trebuchet MS" pitchFamily="34" charset="0"/>
                        </a:rPr>
                        <a:t>)</a:t>
                      </a:r>
                      <a:endParaRPr lang="en-US" sz="1600" dirty="0">
                        <a:latin typeface="Trebuchet MS" pitchFamily="34" charset="0"/>
                      </a:endParaRPr>
                    </a:p>
                  </a:txBody>
                  <a:tcPr/>
                </a:tc>
                <a:tc>
                  <a:txBody>
                    <a:bodyPr/>
                    <a:lstStyle/>
                    <a:p>
                      <a:r>
                        <a:rPr lang="en-US" sz="1600" dirty="0" smtClean="0">
                          <a:latin typeface="Trebuchet MS" pitchFamily="34" charset="0"/>
                        </a:rPr>
                        <a:t>MPR stable at 14%</a:t>
                      </a:r>
                      <a:endParaRPr lang="en-US" sz="1600" dirty="0">
                        <a:latin typeface="Trebuchet MS" pitchFamily="34" charset="0"/>
                      </a:endParaRPr>
                    </a:p>
                  </a:txBody>
                  <a:tcPr/>
                </a:tc>
                <a:tc>
                  <a:txBody>
                    <a:bodyPr/>
                    <a:lstStyle/>
                    <a:p>
                      <a:r>
                        <a:rPr lang="en-US" sz="1600" dirty="0" smtClean="0">
                          <a:latin typeface="Trebuchet MS" pitchFamily="34" charset="0"/>
                        </a:rPr>
                        <a:t>Promote cross-border trade</a:t>
                      </a:r>
                      <a:endParaRPr lang="en-US" sz="1600" dirty="0">
                        <a:latin typeface="Trebuchet MS" pitchFamily="34" charset="0"/>
                      </a:endParaRPr>
                    </a:p>
                  </a:txBody>
                  <a:tcPr/>
                </a:tc>
              </a:tr>
              <a:tr h="523240">
                <a:tc>
                  <a:txBody>
                    <a:bodyPr/>
                    <a:lstStyle/>
                    <a:p>
                      <a:r>
                        <a:rPr lang="en-US" sz="1600" dirty="0" smtClean="0">
                          <a:latin typeface="Trebuchet MS" pitchFamily="34" charset="0"/>
                        </a:rPr>
                        <a:t>Non-oil revenue drive</a:t>
                      </a:r>
                      <a:endParaRPr lang="en-US" sz="1600" dirty="0">
                        <a:latin typeface="Trebuchet MS" pitchFamily="34" charset="0"/>
                      </a:endParaRPr>
                    </a:p>
                  </a:txBody>
                  <a:tcPr/>
                </a:tc>
                <a:tc>
                  <a:txBody>
                    <a:bodyPr/>
                    <a:lstStyle/>
                    <a:p>
                      <a:r>
                        <a:rPr lang="en-US" sz="1600" dirty="0" smtClean="0">
                          <a:latin typeface="Trebuchet MS" pitchFamily="34" charset="0"/>
                        </a:rPr>
                        <a:t>Stable official FX rate (N305/$)</a:t>
                      </a:r>
                      <a:endParaRPr lang="en-US" sz="1600" dirty="0">
                        <a:latin typeface="Trebuchet MS" pitchFamily="34" charset="0"/>
                      </a:endParaRPr>
                    </a:p>
                  </a:txBody>
                  <a:tcPr/>
                </a:tc>
                <a:tc>
                  <a:txBody>
                    <a:bodyPr/>
                    <a:lstStyle/>
                    <a:p>
                      <a:r>
                        <a:rPr lang="en-US" sz="1600" dirty="0" smtClean="0">
                          <a:latin typeface="Trebuchet MS" pitchFamily="34" charset="0"/>
                        </a:rPr>
                        <a:t>Export promotion</a:t>
                      </a:r>
                      <a:endParaRPr lang="en-US" sz="1600" dirty="0">
                        <a:latin typeface="Trebuchet MS" pitchFamily="34" charset="0"/>
                      </a:endParaRPr>
                    </a:p>
                  </a:txBody>
                  <a:tcPr/>
                </a:tc>
              </a:tr>
              <a:tr h="523240">
                <a:tc>
                  <a:txBody>
                    <a:bodyPr/>
                    <a:lstStyle/>
                    <a:p>
                      <a:r>
                        <a:rPr lang="en-US" sz="1600" dirty="0" smtClean="0">
                          <a:latin typeface="Trebuchet MS" pitchFamily="34" charset="0"/>
                        </a:rPr>
                        <a:t>Expanded borrowing &amp; capital spending</a:t>
                      </a:r>
                      <a:endParaRPr lang="en-US" sz="1600" dirty="0">
                        <a:latin typeface="Trebuchet MS" pitchFamily="34" charset="0"/>
                      </a:endParaRPr>
                    </a:p>
                  </a:txBody>
                  <a:tcPr/>
                </a:tc>
                <a:tc>
                  <a:txBody>
                    <a:bodyPr/>
                    <a:lstStyle/>
                    <a:p>
                      <a:r>
                        <a:rPr lang="en-US" sz="1600" dirty="0" smtClean="0">
                          <a:latin typeface="Trebuchet MS" pitchFamily="34" charset="0"/>
                        </a:rPr>
                        <a:t>FX intervention &amp; items exclusion from official window</a:t>
                      </a:r>
                      <a:endParaRPr lang="en-US" sz="1600" dirty="0">
                        <a:latin typeface="Trebuchet MS" pitchFamily="34" charset="0"/>
                      </a:endParaRPr>
                    </a:p>
                  </a:txBody>
                  <a:tcPr/>
                </a:tc>
                <a:tc>
                  <a:txBody>
                    <a:bodyPr/>
                    <a:lstStyle/>
                    <a:p>
                      <a:r>
                        <a:rPr lang="en-US" sz="1600" dirty="0" smtClean="0">
                          <a:latin typeface="Trebuchet MS" pitchFamily="34" charset="0"/>
                        </a:rPr>
                        <a:t>Reduced time for and cost of registration and permits</a:t>
                      </a:r>
                      <a:endParaRPr lang="en-US" sz="1600" dirty="0">
                        <a:latin typeface="Trebuchet MS" pitchFamily="34" charset="0"/>
                      </a:endParaRPr>
                    </a:p>
                  </a:txBody>
                  <a:tcPr/>
                </a:tc>
              </a:tr>
              <a:tr h="523240">
                <a:tc>
                  <a:txBody>
                    <a:bodyPr/>
                    <a:lstStyle/>
                    <a:p>
                      <a:r>
                        <a:rPr lang="en-US" sz="1600" dirty="0" smtClean="0">
                          <a:latin typeface="Trebuchet MS" pitchFamily="34" charset="0"/>
                        </a:rPr>
                        <a:t>Emphasis on agric value chains</a:t>
                      </a:r>
                      <a:endParaRPr lang="en-US" sz="1600" dirty="0">
                        <a:latin typeface="Trebuchet MS"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rebuchet MS" pitchFamily="34" charset="0"/>
                        </a:rPr>
                        <a:t>T. Bills open to foreign investors</a:t>
                      </a:r>
                      <a:endParaRPr lang="en-US" sz="1600" dirty="0">
                        <a:latin typeface="Trebuchet MS" pitchFamily="34" charset="0"/>
                      </a:endParaRPr>
                    </a:p>
                  </a:txBody>
                  <a:tcPr/>
                </a:tc>
                <a:tc>
                  <a:txBody>
                    <a:bodyPr/>
                    <a:lstStyle/>
                    <a:p>
                      <a:r>
                        <a:rPr lang="en-US" sz="1600" dirty="0" smtClean="0">
                          <a:latin typeface="Trebuchet MS" pitchFamily="34" charset="0"/>
                        </a:rPr>
                        <a:t>Promotion of Made-in-Nigeria</a:t>
                      </a:r>
                      <a:endParaRPr lang="en-US" sz="1600" dirty="0">
                        <a:latin typeface="Trebuchet MS" pitchFamily="34" charset="0"/>
                      </a:endParaRPr>
                    </a:p>
                  </a:txBody>
                  <a:tcPr/>
                </a:tc>
              </a:tr>
              <a:tr h="523240">
                <a:tc>
                  <a:txBody>
                    <a:bodyPr/>
                    <a:lstStyle/>
                    <a:p>
                      <a:r>
                        <a:rPr lang="en-US" sz="1600" dirty="0" smtClean="0">
                          <a:latin typeface="Trebuchet MS" pitchFamily="34" charset="0"/>
                        </a:rPr>
                        <a:t>Social intervention</a:t>
                      </a:r>
                      <a:endParaRPr lang="en-US" sz="1600" dirty="0">
                        <a:latin typeface="Trebuchet MS" pitchFamily="34" charset="0"/>
                      </a:endParaRPr>
                    </a:p>
                  </a:txBody>
                  <a:tcPr/>
                </a:tc>
                <a:tc>
                  <a:txBody>
                    <a:bodyPr/>
                    <a:lstStyle/>
                    <a:p>
                      <a:r>
                        <a:rPr lang="en-US" sz="1600" b="0" i="0" dirty="0" smtClean="0">
                          <a:latin typeface="Trebuchet MS" pitchFamily="34" charset="0"/>
                        </a:rPr>
                        <a:t>Collateral registry</a:t>
                      </a:r>
                      <a:endParaRPr lang="en-US" sz="1600" b="0" i="0" dirty="0">
                        <a:latin typeface="Trebuchet MS" pitchFamily="34" charset="0"/>
                      </a:endParaRPr>
                    </a:p>
                  </a:txBody>
                  <a:tcPr/>
                </a:tc>
                <a:tc>
                  <a:txBody>
                    <a:bodyPr/>
                    <a:lstStyle/>
                    <a:p>
                      <a:r>
                        <a:rPr lang="en-US" sz="1600" dirty="0" smtClean="0">
                          <a:latin typeface="Trebuchet MS" pitchFamily="34" charset="0"/>
                        </a:rPr>
                        <a:t>Ease of entry/exit</a:t>
                      </a:r>
                      <a:endParaRPr lang="en-US" sz="1600" dirty="0">
                        <a:latin typeface="Trebuchet MS" pitchFamily="34" charset="0"/>
                      </a:endParaRPr>
                    </a:p>
                  </a:txBody>
                  <a:tcPr/>
                </a:tc>
              </a:tr>
              <a:tr h="523240">
                <a:tc>
                  <a:txBody>
                    <a:bodyPr/>
                    <a:lstStyle/>
                    <a:p>
                      <a:r>
                        <a:rPr lang="en-US" sz="1600" dirty="0" smtClean="0">
                          <a:latin typeface="Trebuchet MS" pitchFamily="34" charset="0"/>
                        </a:rPr>
                        <a:t>Anti-corruption fight</a:t>
                      </a:r>
                      <a:endParaRPr lang="en-US" sz="1600" dirty="0">
                        <a:latin typeface="Trebuchet MS"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Trebuchet MS" pitchFamily="34" charset="0"/>
                        </a:rPr>
                        <a:t>Anchor borrowers’ scheme</a:t>
                      </a:r>
                    </a:p>
                  </a:txBody>
                  <a:tcPr/>
                </a:tc>
                <a:tc>
                  <a:txBody>
                    <a:bodyPr/>
                    <a:lstStyle/>
                    <a:p>
                      <a:r>
                        <a:rPr lang="en-US" sz="1600" dirty="0" smtClean="0">
                          <a:latin typeface="Trebuchet MS" pitchFamily="34" charset="0"/>
                        </a:rPr>
                        <a:t>Ease of payments</a:t>
                      </a:r>
                      <a:endParaRPr lang="en-US" sz="1600" dirty="0">
                        <a:latin typeface="Trebuchet MS" pitchFamily="34" charset="0"/>
                      </a:endParaRPr>
                    </a:p>
                  </a:txBody>
                  <a:tcPr/>
                </a:tc>
              </a:tr>
              <a:tr h="523240">
                <a:tc>
                  <a:txBody>
                    <a:bodyPr/>
                    <a:lstStyle/>
                    <a:p>
                      <a:r>
                        <a:rPr lang="en-US" sz="1600" dirty="0" smtClean="0">
                          <a:latin typeface="Trebuchet MS" pitchFamily="34" charset="0"/>
                        </a:rPr>
                        <a:t>Improved fiscal management</a:t>
                      </a:r>
                      <a:endParaRPr lang="en-US" sz="1600" dirty="0">
                        <a:latin typeface="Trebuchet MS" pitchFamily="34" charset="0"/>
                      </a:endParaRPr>
                    </a:p>
                  </a:txBody>
                  <a:tcPr/>
                </a:tc>
                <a:tc>
                  <a:txBody>
                    <a:bodyPr/>
                    <a:lstStyle/>
                    <a:p>
                      <a:r>
                        <a:rPr lang="en-US" sz="1600" dirty="0" smtClean="0">
                          <a:latin typeface="Trebuchet MS" pitchFamily="34" charset="0"/>
                        </a:rPr>
                        <a:t>Pursuit of financial inclusion</a:t>
                      </a:r>
                      <a:endParaRPr lang="en-US" sz="1600" dirty="0">
                        <a:latin typeface="Trebuchet MS" pitchFamily="34" charset="0"/>
                      </a:endParaRPr>
                    </a:p>
                  </a:txBody>
                  <a:tcPr/>
                </a:tc>
                <a:tc>
                  <a:txBody>
                    <a:bodyPr/>
                    <a:lstStyle/>
                    <a:p>
                      <a:r>
                        <a:rPr lang="en-US" sz="1600" dirty="0" smtClean="0">
                          <a:latin typeface="Trebuchet MS" pitchFamily="34" charset="0"/>
                        </a:rPr>
                        <a:t>Tariff review (in process)</a:t>
                      </a:r>
                      <a:endParaRPr lang="en-US" sz="1600" dirty="0">
                        <a:latin typeface="Trebuchet MS"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22</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FGN Budget 2018: Key Issues</a:t>
            </a:r>
            <a:endParaRPr lang="en-US" sz="18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76200" y="3352800"/>
            <a:ext cx="5638800" cy="2816156"/>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300" dirty="0" smtClean="0">
                <a:latin typeface="Trebuchet MS" pitchFamily="34" charset="0"/>
              </a:rPr>
              <a:t>Federally-collectible </a:t>
            </a:r>
            <a:r>
              <a:rPr lang="en-US" sz="2300" dirty="0" smtClean="0">
                <a:latin typeface="Trebuchet MS" pitchFamily="34" charset="0"/>
              </a:rPr>
              <a:t>revenue of N11.983 </a:t>
            </a:r>
            <a:r>
              <a:rPr lang="en-US" sz="2300" dirty="0" err="1" smtClean="0">
                <a:latin typeface="Trebuchet MS" pitchFamily="34" charset="0"/>
              </a:rPr>
              <a:t>tn</a:t>
            </a:r>
            <a:endParaRPr lang="en-US" sz="23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N6.387 </a:t>
            </a:r>
            <a:r>
              <a:rPr lang="en-US" sz="2000" dirty="0" err="1" smtClean="0">
                <a:latin typeface="Trebuchet MS" pitchFamily="34" charset="0"/>
              </a:rPr>
              <a:t>tn</a:t>
            </a:r>
            <a:r>
              <a:rPr lang="en-US" sz="2000" dirty="0" smtClean="0">
                <a:latin typeface="Trebuchet MS" pitchFamily="34" charset="0"/>
              </a:rPr>
              <a:t> from oil and gas (</a:t>
            </a:r>
            <a:r>
              <a:rPr lang="en-US" sz="2400" b="1" dirty="0" smtClean="0">
                <a:solidFill>
                  <a:srgbClr val="FF0000"/>
                </a:solidFill>
                <a:effectLst>
                  <a:outerShdw blurRad="38100" dist="38100" dir="2700000" algn="tl">
                    <a:srgbClr val="000000">
                      <a:alpha val="43137"/>
                    </a:srgbClr>
                  </a:outerShdw>
                </a:effectLst>
                <a:latin typeface="Trebuchet MS" pitchFamily="34" charset="0"/>
              </a:rPr>
              <a:t>53.3%</a:t>
            </a:r>
            <a:r>
              <a:rPr lang="en-US" sz="2000" dirty="0" smtClean="0">
                <a:latin typeface="Trebuchet MS" pitchFamily="34" charset="0"/>
              </a:rPr>
              <a:t>)</a:t>
            </a:r>
          </a:p>
          <a:p>
            <a:pPr marL="344488" indent="-344488">
              <a:buClr>
                <a:srgbClr val="FF0000"/>
              </a:buClr>
              <a:buSzPct val="50000"/>
              <a:buFont typeface="Wingdings" pitchFamily="2" charset="2"/>
              <a:buChar char="q"/>
            </a:pPr>
            <a:r>
              <a:rPr lang="en-US" sz="2300" dirty="0" smtClean="0">
                <a:latin typeface="Trebuchet MS" pitchFamily="34" charset="0"/>
              </a:rPr>
              <a:t>FGN Retained Revenue N6.61 </a:t>
            </a:r>
            <a:r>
              <a:rPr lang="en-US" sz="2300" dirty="0" err="1" smtClean="0">
                <a:latin typeface="Trebuchet MS" pitchFamily="34" charset="0"/>
              </a:rPr>
              <a:t>tn</a:t>
            </a:r>
            <a:endParaRPr lang="en-US" sz="23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Oil N2.44 </a:t>
            </a:r>
            <a:r>
              <a:rPr lang="en-US" sz="2000" dirty="0" err="1" smtClean="0">
                <a:latin typeface="Trebuchet MS" pitchFamily="34" charset="0"/>
              </a:rPr>
              <a:t>tn</a:t>
            </a:r>
            <a:r>
              <a:rPr lang="en-US" sz="2000" dirty="0" smtClean="0">
                <a:latin typeface="Trebuchet MS" pitchFamily="34" charset="0"/>
              </a:rPr>
              <a:t> or </a:t>
            </a:r>
            <a:r>
              <a:rPr lang="en-US" sz="2400" b="1" dirty="0" smtClean="0">
                <a:solidFill>
                  <a:srgbClr val="FF0000"/>
                </a:solidFill>
                <a:effectLst>
                  <a:outerShdw blurRad="38100" dist="38100" dir="2700000" algn="tl">
                    <a:srgbClr val="000000">
                      <a:alpha val="43137"/>
                    </a:srgbClr>
                  </a:outerShdw>
                </a:effectLst>
                <a:latin typeface="Trebuchet MS" pitchFamily="34" charset="0"/>
              </a:rPr>
              <a:t>36.91%</a:t>
            </a:r>
            <a:r>
              <a:rPr lang="en-US" sz="2000" dirty="0" smtClean="0">
                <a:latin typeface="Trebuchet MS" pitchFamily="34" charset="0"/>
              </a:rPr>
              <a:t> of total</a:t>
            </a:r>
          </a:p>
          <a:p>
            <a:pPr marL="801688" lvl="1" indent="-344488">
              <a:buClr>
                <a:srgbClr val="FF0000"/>
              </a:buClr>
              <a:buSzPct val="50000"/>
              <a:buFont typeface="Wingdings" pitchFamily="2" charset="2"/>
              <a:buChar char="q"/>
            </a:pPr>
            <a:r>
              <a:rPr lang="en-US" sz="2000" dirty="0" smtClean="0">
                <a:latin typeface="Trebuchet MS" pitchFamily="34" charset="0"/>
              </a:rPr>
              <a:t>Non-oil N4.17 </a:t>
            </a:r>
            <a:r>
              <a:rPr lang="en-US" sz="2000" dirty="0" err="1" smtClean="0">
                <a:latin typeface="Trebuchet MS" pitchFamily="34" charset="0"/>
              </a:rPr>
              <a:t>tn</a:t>
            </a:r>
            <a:r>
              <a:rPr lang="en-US" sz="2000" dirty="0" smtClean="0">
                <a:latin typeface="Trebuchet MS" pitchFamily="34" charset="0"/>
              </a:rPr>
              <a:t> or </a:t>
            </a:r>
            <a:r>
              <a:rPr lang="en-US" sz="2000" dirty="0" smtClean="0">
                <a:latin typeface="Trebuchet MS" pitchFamily="34" charset="0"/>
              </a:rPr>
              <a:t>63.09% of total</a:t>
            </a:r>
            <a:endParaRPr lang="en-US" sz="20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Gap / Deficit N2.01tn or 23.34% of proposed spending</a:t>
            </a:r>
            <a:endParaRPr lang="en-US" sz="2000" dirty="0" smtClean="0">
              <a:latin typeface="Trebuchet MS" pitchFamily="34" charset="0"/>
            </a:endParaRPr>
          </a:p>
        </p:txBody>
      </p:sp>
      <p:graphicFrame>
        <p:nvGraphicFramePr>
          <p:cNvPr id="10" name="Table 9"/>
          <p:cNvGraphicFramePr>
            <a:graphicFrameLocks noGrp="1"/>
          </p:cNvGraphicFramePr>
          <p:nvPr/>
        </p:nvGraphicFramePr>
        <p:xfrm>
          <a:off x="1143000" y="1447800"/>
          <a:ext cx="6934200" cy="1854200"/>
        </p:xfrm>
        <a:graphic>
          <a:graphicData uri="http://schemas.openxmlformats.org/drawingml/2006/table">
            <a:tbl>
              <a:tblPr firstRow="1" bandRow="1">
                <a:tableStyleId>{5C22544A-7EE6-4342-B048-85BDC9FD1C3A}</a:tableStyleId>
              </a:tblPr>
              <a:tblGrid>
                <a:gridCol w="3886200"/>
                <a:gridCol w="3048000"/>
              </a:tblGrid>
              <a:tr h="370840">
                <a:tc>
                  <a:txBody>
                    <a:bodyPr/>
                    <a:lstStyle/>
                    <a:p>
                      <a:pPr algn="ctr"/>
                      <a:r>
                        <a:rPr lang="en-US" dirty="0" smtClean="0">
                          <a:latin typeface="Trebuchet MS" pitchFamily="34" charset="0"/>
                        </a:rPr>
                        <a:t>Assumption</a:t>
                      </a:r>
                      <a:endParaRPr lang="en-US" dirty="0">
                        <a:latin typeface="Trebuchet MS" pitchFamily="34" charset="0"/>
                      </a:endParaRPr>
                    </a:p>
                  </a:txBody>
                  <a:tcPr/>
                </a:tc>
                <a:tc>
                  <a:txBody>
                    <a:bodyPr/>
                    <a:lstStyle/>
                    <a:p>
                      <a:pPr algn="ctr"/>
                      <a:r>
                        <a:rPr lang="en-US" dirty="0" smtClean="0">
                          <a:latin typeface="Trebuchet MS" pitchFamily="34" charset="0"/>
                        </a:rPr>
                        <a:t>Remark</a:t>
                      </a:r>
                      <a:endParaRPr lang="en-US" dirty="0">
                        <a:latin typeface="Trebuchet MS" pitchFamily="34" charset="0"/>
                      </a:endParaRPr>
                    </a:p>
                  </a:txBody>
                  <a:tcPr/>
                </a:tc>
              </a:tr>
              <a:tr h="370840">
                <a:tc>
                  <a:txBody>
                    <a:bodyPr/>
                    <a:lstStyle/>
                    <a:p>
                      <a:pPr marL="344488" indent="-344488">
                        <a:buClr>
                          <a:srgbClr val="FF0000"/>
                        </a:buClr>
                        <a:buSzPct val="50000"/>
                        <a:buFont typeface="Wingdings" pitchFamily="2" charset="2"/>
                        <a:buNone/>
                      </a:pPr>
                      <a:r>
                        <a:rPr lang="en-US" sz="1800" dirty="0" smtClean="0">
                          <a:latin typeface="Trebuchet MS" pitchFamily="34" charset="0"/>
                        </a:rPr>
                        <a:t>Oil price assumption of US$45/bbl</a:t>
                      </a:r>
                      <a:endParaRPr lang="en-US" sz="1800" dirty="0" smtClean="0">
                        <a:latin typeface="Trebuchet MS" pitchFamily="34" charset="0"/>
                      </a:endParaRPr>
                    </a:p>
                  </a:txBody>
                  <a:tcPr/>
                </a:tc>
                <a:tc>
                  <a:txBody>
                    <a:bodyPr/>
                    <a:lstStyle/>
                    <a:p>
                      <a:pPr marL="344488" indent="-344488">
                        <a:buClr>
                          <a:srgbClr val="FF0000"/>
                        </a:buClr>
                        <a:buSzPct val="50000"/>
                        <a:buFont typeface="Wingdings" pitchFamily="2" charset="2"/>
                        <a:buNone/>
                      </a:pPr>
                      <a:r>
                        <a:rPr lang="en-US" sz="1800" dirty="0" smtClean="0">
                          <a:latin typeface="Trebuchet MS" pitchFamily="34" charset="0"/>
                        </a:rPr>
                        <a:t>Highly feasible</a:t>
                      </a:r>
                      <a:endParaRPr lang="en-US" sz="1800" dirty="0" smtClean="0">
                        <a:latin typeface="Trebuchet MS" pitchFamily="34" charset="0"/>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Trebuchet MS" pitchFamily="34" charset="0"/>
                        </a:rPr>
                        <a:t>Production at 2.3 mbd</a:t>
                      </a:r>
                      <a:endParaRPr lang="en-US" dirty="0">
                        <a:latin typeface="Trebuchet MS"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rebuchet MS" pitchFamily="34" charset="0"/>
                        </a:rPr>
                        <a:t>Possible</a:t>
                      </a:r>
                      <a:endParaRPr lang="en-US" dirty="0">
                        <a:latin typeface="Trebuchet MS" pitchFamily="34" charset="0"/>
                      </a:endParaRPr>
                    </a:p>
                  </a:txBody>
                  <a:tcPr/>
                </a:tc>
              </a:tr>
              <a:tr h="370840">
                <a:tc>
                  <a:txBody>
                    <a:bodyPr/>
                    <a:lstStyle/>
                    <a:p>
                      <a:r>
                        <a:rPr lang="en-US" sz="1800" dirty="0" smtClean="0">
                          <a:latin typeface="Trebuchet MS" pitchFamily="34" charset="0"/>
                        </a:rPr>
                        <a:t>Exchange rate of N305/$</a:t>
                      </a:r>
                      <a:endParaRPr lang="en-US" dirty="0">
                        <a:latin typeface="Trebuchet MS" pitchFamily="34" charset="0"/>
                      </a:endParaRPr>
                    </a:p>
                  </a:txBody>
                  <a:tcPr/>
                </a:tc>
                <a:tc>
                  <a:txBody>
                    <a:bodyPr/>
                    <a:lstStyle/>
                    <a:p>
                      <a:r>
                        <a:rPr lang="en-US" dirty="0" smtClean="0">
                          <a:latin typeface="Trebuchet MS" pitchFamily="34" charset="0"/>
                        </a:rPr>
                        <a:t>Very Likely</a:t>
                      </a:r>
                      <a:endParaRPr lang="en-US" dirty="0">
                        <a:latin typeface="Trebuchet MS" pitchFamily="34" charset="0"/>
                      </a:endParaRPr>
                    </a:p>
                  </a:txBody>
                  <a:tcPr/>
                </a:tc>
              </a:tr>
              <a:tr h="370840">
                <a:tc>
                  <a:txBody>
                    <a:bodyPr/>
                    <a:lstStyle/>
                    <a:p>
                      <a:r>
                        <a:rPr lang="en-US" sz="1800" dirty="0" smtClean="0">
                          <a:latin typeface="Trebuchet MS" pitchFamily="34" charset="0"/>
                        </a:rPr>
                        <a:t>Inflation rate 12.4%</a:t>
                      </a:r>
                      <a:endParaRPr lang="en-US" dirty="0">
                        <a:latin typeface="Trebuchet MS" pitchFamily="34" charset="0"/>
                      </a:endParaRPr>
                    </a:p>
                  </a:txBody>
                  <a:tcPr/>
                </a:tc>
                <a:tc>
                  <a:txBody>
                    <a:bodyPr/>
                    <a:lstStyle/>
                    <a:p>
                      <a:r>
                        <a:rPr lang="en-US" dirty="0" smtClean="0">
                          <a:latin typeface="Trebuchet MS" pitchFamily="34" charset="0"/>
                        </a:rPr>
                        <a:t>Unlikely</a:t>
                      </a:r>
                      <a:endParaRPr lang="en-US" dirty="0">
                        <a:latin typeface="Trebuchet MS" pitchFamily="34" charset="0"/>
                      </a:endParaRPr>
                    </a:p>
                  </a:txBody>
                  <a:tcPr/>
                </a:tc>
              </a:tr>
            </a:tbl>
          </a:graphicData>
        </a:graphic>
      </p:graphicFrame>
      <p:graphicFrame>
        <p:nvGraphicFramePr>
          <p:cNvPr id="11" name="Chart 10"/>
          <p:cNvGraphicFramePr/>
          <p:nvPr/>
        </p:nvGraphicFramePr>
        <p:xfrm>
          <a:off x="5257800" y="3657600"/>
          <a:ext cx="3581400" cy="24384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23</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FGN Budget 2018: Key Issues</a:t>
            </a:r>
            <a:endParaRPr lang="en-US" sz="1800" dirty="0" smtClean="0">
              <a:solidFill>
                <a:schemeClr val="tx1">
                  <a:lumMod val="75000"/>
                  <a:lumOff val="25000"/>
                </a:schemeClr>
              </a:solidFill>
              <a:latin typeface="Trebuchet MS" pitchFamily="34" charset="0"/>
            </a:endParaRPr>
          </a:p>
        </p:txBody>
      </p:sp>
      <p:graphicFrame>
        <p:nvGraphicFramePr>
          <p:cNvPr id="9" name="Table 8"/>
          <p:cNvGraphicFramePr>
            <a:graphicFrameLocks noGrp="1"/>
          </p:cNvGraphicFramePr>
          <p:nvPr/>
        </p:nvGraphicFramePr>
        <p:xfrm>
          <a:off x="304800" y="1676400"/>
          <a:ext cx="6553200" cy="3017520"/>
        </p:xfrm>
        <a:graphic>
          <a:graphicData uri="http://schemas.openxmlformats.org/drawingml/2006/table">
            <a:tbl>
              <a:tblPr/>
              <a:tblGrid>
                <a:gridCol w="2617573"/>
                <a:gridCol w="1192427"/>
                <a:gridCol w="1143000"/>
                <a:gridCol w="1600200"/>
              </a:tblGrid>
              <a:tr h="190500">
                <a:tc>
                  <a:txBody>
                    <a:bodyPr/>
                    <a:lstStyle/>
                    <a:p>
                      <a:pPr algn="ctr" fontAlgn="b"/>
                      <a:r>
                        <a:rPr lang="en-US" sz="1800" b="1" i="0" u="none" strike="noStrike" dirty="0">
                          <a:solidFill>
                            <a:srgbClr val="FF0000"/>
                          </a:solidFill>
                          <a:latin typeface="Trebuchet MS" pitchFamily="34" charset="0"/>
                        </a:rPr>
                        <a:t>Revenue Source</a:t>
                      </a:r>
                    </a:p>
                  </a:txBody>
                  <a:tcPr marL="0" marR="0" marT="0" marB="0" anchor="b">
                    <a:lnL>
                      <a:noFill/>
                    </a:lnL>
                    <a:lnR>
                      <a:noFill/>
                    </a:lnR>
                    <a:lnT>
                      <a:noFill/>
                    </a:lnT>
                    <a:lnB>
                      <a:noFill/>
                    </a:lnB>
                  </a:tcPr>
                </a:tc>
                <a:tc>
                  <a:txBody>
                    <a:bodyPr/>
                    <a:lstStyle/>
                    <a:p>
                      <a:pPr algn="ctr" fontAlgn="b"/>
                      <a:r>
                        <a:rPr lang="en-US" sz="1800" b="1" i="0" u="none" strike="noStrike" dirty="0" smtClean="0">
                          <a:solidFill>
                            <a:srgbClr val="FF0000"/>
                          </a:solidFill>
                          <a:latin typeface="Trebuchet MS" pitchFamily="34" charset="0"/>
                        </a:rPr>
                        <a:t>Amount</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ctr" fontAlgn="b"/>
                      <a:r>
                        <a:rPr lang="en-US" sz="1800" b="1" i="0" u="none" strike="noStrike" dirty="0" smtClean="0">
                          <a:solidFill>
                            <a:srgbClr val="FF0000"/>
                          </a:solidFill>
                          <a:latin typeface="Trebuchet MS" pitchFamily="34" charset="0"/>
                        </a:rPr>
                        <a:t>Share</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ctr" fontAlgn="b"/>
                      <a:r>
                        <a:rPr lang="en-US" sz="1800" b="1" i="0" u="none" strike="noStrike" dirty="0" smtClean="0">
                          <a:solidFill>
                            <a:srgbClr val="FF0000"/>
                          </a:solidFill>
                          <a:latin typeface="Trebuchet MS" pitchFamily="34" charset="0"/>
                        </a:rPr>
                        <a:t>Oil / Non-oil</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Oil</a:t>
                      </a:r>
                    </a:p>
                  </a:txBody>
                  <a:tcPr marL="0" marR="0" marT="0" marB="0" anchor="b">
                    <a:lnL>
                      <a:noFill/>
                    </a:lnL>
                    <a:lnR>
                      <a:noFill/>
                    </a:lnR>
                    <a:lnT>
                      <a:noFill/>
                    </a:lnT>
                    <a:lnB>
                      <a:noFill/>
                    </a:lnB>
                    <a:solidFill>
                      <a:srgbClr val="FFFF00"/>
                    </a:solidFill>
                  </a:tcPr>
                </a:tc>
                <a:tc>
                  <a:txBody>
                    <a:bodyPr/>
                    <a:lstStyle/>
                    <a:p>
                      <a:pPr algn="l" fontAlgn="b"/>
                      <a:r>
                        <a:rPr lang="en-US" sz="1800" b="1" i="0" u="none" strike="noStrike" dirty="0">
                          <a:solidFill>
                            <a:srgbClr val="000000"/>
                          </a:solidFill>
                          <a:latin typeface="Trebuchet MS" pitchFamily="34" charset="0"/>
                        </a:rPr>
                        <a:t>        2.440 </a:t>
                      </a:r>
                    </a:p>
                  </a:txBody>
                  <a:tcPr marL="0" marR="0" marT="0" marB="0" anchor="b">
                    <a:lnL>
                      <a:noFill/>
                    </a:lnL>
                    <a:lnR>
                      <a:noFill/>
                    </a:lnR>
                    <a:lnT>
                      <a:noFill/>
                    </a:lnT>
                    <a:lnB>
                      <a:noFill/>
                    </a:lnB>
                    <a:solidFill>
                      <a:srgbClr val="FFFF00"/>
                    </a:solidFill>
                  </a:tcPr>
                </a:tc>
                <a:tc>
                  <a:txBody>
                    <a:bodyPr/>
                    <a:lstStyle/>
                    <a:p>
                      <a:pPr algn="r" fontAlgn="b"/>
                      <a:r>
                        <a:rPr lang="en-US" sz="1800" b="1" i="0" u="none" strike="noStrike" dirty="0">
                          <a:solidFill>
                            <a:srgbClr val="000000"/>
                          </a:solidFill>
                          <a:latin typeface="Trebuchet MS" pitchFamily="34" charset="0"/>
                        </a:rPr>
                        <a:t>36.9%</a:t>
                      </a:r>
                    </a:p>
                  </a:txBody>
                  <a:tcPr marL="0" marR="0" marT="0" marB="0" anchor="b">
                    <a:lnL>
                      <a:noFill/>
                    </a:lnL>
                    <a:lnR>
                      <a:noFill/>
                    </a:lnR>
                    <a:lnT>
                      <a:noFill/>
                    </a:lnT>
                    <a:lnB>
                      <a:noFill/>
                    </a:lnB>
                    <a:solidFill>
                      <a:srgbClr val="FFFF00"/>
                    </a:solidFill>
                  </a:tcPr>
                </a:tc>
                <a:tc>
                  <a:txBody>
                    <a:bodyPr/>
                    <a:lstStyle/>
                    <a:p>
                      <a:pPr algn="ctr" fontAlgn="b"/>
                      <a:r>
                        <a:rPr lang="en-US" sz="1800" b="1" i="0" u="none" strike="noStrike" dirty="0" smtClean="0">
                          <a:solidFill>
                            <a:srgbClr val="000000"/>
                          </a:solidFill>
                          <a:latin typeface="Trebuchet MS" pitchFamily="34" charset="0"/>
                        </a:rPr>
                        <a:t>36.9%</a:t>
                      </a:r>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solidFill>
                      <a:srgbClr val="FFFF00"/>
                    </a:solidFill>
                  </a:tcPr>
                </a:tc>
              </a:tr>
              <a:tr h="190500">
                <a:tc>
                  <a:txBody>
                    <a:bodyPr/>
                    <a:lstStyle/>
                    <a:p>
                      <a:pPr algn="l" fontAlgn="b"/>
                      <a:r>
                        <a:rPr lang="en-US" sz="1800" b="1" i="0" u="none" strike="noStrike" dirty="0">
                          <a:solidFill>
                            <a:srgbClr val="000000"/>
                          </a:solidFill>
                          <a:latin typeface="Trebuchet MS" pitchFamily="34" charset="0"/>
                        </a:rPr>
                        <a:t>Independent Revenue</a:t>
                      </a:r>
                    </a:p>
                  </a:txBody>
                  <a:tcPr marL="0" marR="0" marT="0" marB="0" anchor="b">
                    <a:lnL>
                      <a:noFill/>
                    </a:lnL>
                    <a:lnR>
                      <a:noFill/>
                    </a:lnR>
                    <a:lnT>
                      <a:noFill/>
                    </a:lnT>
                    <a:lnB>
                      <a:noFill/>
                    </a:lnB>
                    <a:solidFill>
                      <a:srgbClr val="77E739"/>
                    </a:solidFill>
                  </a:tcPr>
                </a:tc>
                <a:tc>
                  <a:txBody>
                    <a:bodyPr/>
                    <a:lstStyle/>
                    <a:p>
                      <a:pPr algn="l" fontAlgn="b"/>
                      <a:r>
                        <a:rPr lang="en-US" sz="1800" b="1" i="0" u="none" strike="noStrike" dirty="0">
                          <a:solidFill>
                            <a:srgbClr val="000000"/>
                          </a:solidFill>
                          <a:latin typeface="Trebuchet MS" pitchFamily="34" charset="0"/>
                        </a:rPr>
                        <a:t>        0.848 </a:t>
                      </a:r>
                    </a:p>
                  </a:txBody>
                  <a:tcPr marL="0" marR="0" marT="0" marB="0" anchor="b">
                    <a:lnL>
                      <a:noFill/>
                    </a:lnL>
                    <a:lnR>
                      <a:noFill/>
                    </a:lnR>
                    <a:lnT>
                      <a:noFill/>
                    </a:lnT>
                    <a:lnB>
                      <a:noFill/>
                    </a:lnB>
                    <a:solidFill>
                      <a:srgbClr val="77E739"/>
                    </a:solidFill>
                  </a:tcPr>
                </a:tc>
                <a:tc>
                  <a:txBody>
                    <a:bodyPr/>
                    <a:lstStyle/>
                    <a:p>
                      <a:pPr algn="r" fontAlgn="b"/>
                      <a:r>
                        <a:rPr lang="en-US" sz="1800" b="1" i="0" u="none" strike="noStrike" dirty="0">
                          <a:solidFill>
                            <a:srgbClr val="000000"/>
                          </a:solidFill>
                          <a:latin typeface="Trebuchet MS" pitchFamily="34" charset="0"/>
                        </a:rPr>
                        <a:t>12.8%</a:t>
                      </a:r>
                    </a:p>
                  </a:txBody>
                  <a:tcPr marL="0" marR="0" marT="0" marB="0" anchor="b">
                    <a:lnL>
                      <a:noFill/>
                    </a:lnL>
                    <a:lnR>
                      <a:noFill/>
                    </a:lnR>
                    <a:lnT>
                      <a:noFill/>
                    </a:lnT>
                    <a:lnB>
                      <a:noFill/>
                    </a:lnB>
                    <a:solidFill>
                      <a:srgbClr val="77E739"/>
                    </a:solidFill>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VAT</a:t>
                      </a:r>
                    </a:p>
                  </a:txBody>
                  <a:tcPr marL="0" marR="0" marT="0" marB="0" anchor="b">
                    <a:lnL>
                      <a:noFill/>
                    </a:lnL>
                    <a:lnR>
                      <a:noFill/>
                    </a:lnR>
                    <a:lnT>
                      <a:noFill/>
                    </a:lnT>
                    <a:lnB>
                      <a:noFill/>
                    </a:lnB>
                  </a:tcPr>
                </a:tc>
                <a:tc>
                  <a:txBody>
                    <a:bodyPr/>
                    <a:lstStyle/>
                    <a:p>
                      <a:pPr algn="l" fontAlgn="b"/>
                      <a:r>
                        <a:rPr lang="en-US" sz="1800" b="1" i="0" u="none" strike="noStrike">
                          <a:solidFill>
                            <a:srgbClr val="000000"/>
                          </a:solidFill>
                          <a:latin typeface="Trebuchet MS" pitchFamily="34" charset="0"/>
                        </a:rPr>
                        <a:t>        0.208 </a:t>
                      </a:r>
                    </a:p>
                  </a:txBody>
                  <a:tcPr marL="0" marR="0" marT="0" marB="0" anchor="b">
                    <a:lnL>
                      <a:noFill/>
                    </a:lnL>
                    <a:lnR>
                      <a:noFill/>
                    </a:lnR>
                    <a:lnT>
                      <a:noFill/>
                    </a:lnT>
                    <a:lnB>
                      <a:noFill/>
                    </a:lnB>
                  </a:tcPr>
                </a:tc>
                <a:tc>
                  <a:txBody>
                    <a:bodyPr/>
                    <a:lstStyle/>
                    <a:p>
                      <a:pPr algn="r" fontAlgn="b"/>
                      <a:r>
                        <a:rPr lang="en-US" sz="1800" b="1" i="0" u="none" strike="noStrike">
                          <a:solidFill>
                            <a:srgbClr val="000000"/>
                          </a:solidFill>
                          <a:latin typeface="Trebuchet MS" pitchFamily="34" charset="0"/>
                        </a:rPr>
                        <a:t>3.1%</a:t>
                      </a: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CIT</a:t>
                      </a:r>
                    </a:p>
                  </a:txBody>
                  <a:tcPr marL="0" marR="0" marT="0" marB="0" anchor="b">
                    <a:lnL>
                      <a:noFill/>
                    </a:lnL>
                    <a:lnR>
                      <a:noFill/>
                    </a:lnR>
                    <a:lnT>
                      <a:noFill/>
                    </a:lnT>
                    <a:lnB>
                      <a:noFill/>
                    </a:lnB>
                    <a:solidFill>
                      <a:srgbClr val="77E739"/>
                    </a:solidFill>
                  </a:tcPr>
                </a:tc>
                <a:tc>
                  <a:txBody>
                    <a:bodyPr/>
                    <a:lstStyle/>
                    <a:p>
                      <a:pPr algn="l" fontAlgn="b"/>
                      <a:r>
                        <a:rPr lang="en-US" sz="1800" b="1" i="0" u="none" strike="noStrike" dirty="0">
                          <a:solidFill>
                            <a:srgbClr val="000000"/>
                          </a:solidFill>
                          <a:latin typeface="Trebuchet MS" pitchFamily="34" charset="0"/>
                        </a:rPr>
                        <a:t>        0.795 </a:t>
                      </a:r>
                    </a:p>
                  </a:txBody>
                  <a:tcPr marL="0" marR="0" marT="0" marB="0" anchor="b">
                    <a:lnL>
                      <a:noFill/>
                    </a:lnL>
                    <a:lnR>
                      <a:noFill/>
                    </a:lnR>
                    <a:lnT>
                      <a:noFill/>
                    </a:lnT>
                    <a:lnB>
                      <a:noFill/>
                    </a:lnB>
                    <a:solidFill>
                      <a:srgbClr val="77E739"/>
                    </a:solidFill>
                  </a:tcPr>
                </a:tc>
                <a:tc>
                  <a:txBody>
                    <a:bodyPr/>
                    <a:lstStyle/>
                    <a:p>
                      <a:pPr algn="r" fontAlgn="b"/>
                      <a:r>
                        <a:rPr lang="en-US" sz="1800" b="1" i="0" u="none" strike="noStrike" dirty="0">
                          <a:solidFill>
                            <a:srgbClr val="000000"/>
                          </a:solidFill>
                          <a:latin typeface="Trebuchet MS" pitchFamily="34" charset="0"/>
                        </a:rPr>
                        <a:t>12.0%</a:t>
                      </a:r>
                    </a:p>
                  </a:txBody>
                  <a:tcPr marL="0" marR="0" marT="0" marB="0" anchor="b">
                    <a:lnL>
                      <a:noFill/>
                    </a:lnL>
                    <a:lnR>
                      <a:noFill/>
                    </a:lnR>
                    <a:lnT>
                      <a:noFill/>
                    </a:lnT>
                    <a:lnB>
                      <a:noFill/>
                    </a:lnB>
                    <a:solidFill>
                      <a:srgbClr val="77E739"/>
                    </a:solidFill>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Customs</a:t>
                      </a:r>
                    </a:p>
                  </a:txBody>
                  <a:tcPr marL="0" marR="0" marT="0" marB="0" anchor="b">
                    <a:lnL>
                      <a:noFill/>
                    </a:lnL>
                    <a:lnR>
                      <a:noFill/>
                    </a:lnR>
                    <a:lnT>
                      <a:noFill/>
                    </a:lnT>
                    <a:lnB>
                      <a:noFill/>
                    </a:lnB>
                  </a:tcPr>
                </a:tc>
                <a:tc>
                  <a:txBody>
                    <a:bodyPr/>
                    <a:lstStyle/>
                    <a:p>
                      <a:pPr algn="l" fontAlgn="b"/>
                      <a:r>
                        <a:rPr lang="en-US" sz="1800" b="1" i="0" u="none" strike="noStrike">
                          <a:solidFill>
                            <a:srgbClr val="000000"/>
                          </a:solidFill>
                          <a:latin typeface="Trebuchet MS" pitchFamily="34" charset="0"/>
                        </a:rPr>
                        <a:t>        0.325 </a:t>
                      </a:r>
                    </a:p>
                  </a:txBody>
                  <a:tcPr marL="0" marR="0" marT="0" marB="0" anchor="b">
                    <a:lnL>
                      <a:noFill/>
                    </a:lnL>
                    <a:lnR>
                      <a:noFill/>
                    </a:lnR>
                    <a:lnT>
                      <a:noFill/>
                    </a:lnT>
                    <a:lnB>
                      <a:noFill/>
                    </a:lnB>
                  </a:tcPr>
                </a:tc>
                <a:tc>
                  <a:txBody>
                    <a:bodyPr/>
                    <a:lstStyle/>
                    <a:p>
                      <a:pPr algn="r" fontAlgn="b"/>
                      <a:r>
                        <a:rPr lang="en-US" sz="1800" b="1" i="0" u="none" strike="noStrike">
                          <a:solidFill>
                            <a:srgbClr val="000000"/>
                          </a:solidFill>
                          <a:latin typeface="Trebuchet MS" pitchFamily="34" charset="0"/>
                        </a:rPr>
                        <a:t>4.9%</a:t>
                      </a: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Tax Amnesty</a:t>
                      </a:r>
                    </a:p>
                  </a:txBody>
                  <a:tcPr marL="0" marR="0" marT="0" marB="0" anchor="b">
                    <a:lnL>
                      <a:noFill/>
                    </a:lnL>
                    <a:lnR>
                      <a:noFill/>
                    </a:lnR>
                    <a:lnT>
                      <a:noFill/>
                    </a:lnT>
                    <a:lnB>
                      <a:noFill/>
                    </a:lnB>
                  </a:tcPr>
                </a:tc>
                <a:tc>
                  <a:txBody>
                    <a:bodyPr/>
                    <a:lstStyle/>
                    <a:p>
                      <a:pPr algn="l" fontAlgn="b"/>
                      <a:r>
                        <a:rPr lang="en-US" sz="1800" b="1" i="0" u="none" strike="noStrike">
                          <a:solidFill>
                            <a:srgbClr val="000000"/>
                          </a:solidFill>
                          <a:latin typeface="Trebuchet MS" pitchFamily="34" charset="0"/>
                        </a:rPr>
                        <a:t>        0.088 </a:t>
                      </a:r>
                    </a:p>
                  </a:txBody>
                  <a:tcPr marL="0" marR="0" marT="0" marB="0" anchor="b">
                    <a:lnL>
                      <a:noFill/>
                    </a:lnL>
                    <a:lnR>
                      <a:noFill/>
                    </a:lnR>
                    <a:lnT>
                      <a:noFill/>
                    </a:lnT>
                    <a:lnB>
                      <a:noFill/>
                    </a:lnB>
                  </a:tcPr>
                </a:tc>
                <a:tc>
                  <a:txBody>
                    <a:bodyPr/>
                    <a:lstStyle/>
                    <a:p>
                      <a:pPr algn="r" fontAlgn="b"/>
                      <a:r>
                        <a:rPr lang="en-US" sz="1800" b="1" i="0" u="none" strike="noStrike">
                          <a:solidFill>
                            <a:srgbClr val="000000"/>
                          </a:solidFill>
                          <a:latin typeface="Trebuchet MS" pitchFamily="34" charset="0"/>
                        </a:rPr>
                        <a:t>1.3%</a:t>
                      </a: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Recoveries</a:t>
                      </a:r>
                    </a:p>
                  </a:txBody>
                  <a:tcPr marL="0" marR="0" marT="0" marB="0" anchor="b">
                    <a:lnL>
                      <a:noFill/>
                    </a:lnL>
                    <a:lnR>
                      <a:noFill/>
                    </a:lnR>
                    <a:lnT>
                      <a:noFill/>
                    </a:lnT>
                    <a:lnB>
                      <a:noFill/>
                    </a:lnB>
                  </a:tcPr>
                </a:tc>
                <a:tc>
                  <a:txBody>
                    <a:bodyPr/>
                    <a:lstStyle/>
                    <a:p>
                      <a:pPr algn="l" fontAlgn="b"/>
                      <a:r>
                        <a:rPr lang="en-US" sz="1800" b="1" i="0" u="none" strike="noStrike">
                          <a:solidFill>
                            <a:srgbClr val="000000"/>
                          </a:solidFill>
                          <a:latin typeface="Trebuchet MS" pitchFamily="34" charset="0"/>
                        </a:rPr>
                        <a:t>        0.512 </a:t>
                      </a:r>
                    </a:p>
                  </a:txBody>
                  <a:tcPr marL="0" marR="0" marT="0" marB="0" anchor="b">
                    <a:lnL>
                      <a:noFill/>
                    </a:lnL>
                    <a:lnR>
                      <a:noFill/>
                    </a:lnR>
                    <a:lnT>
                      <a:noFill/>
                    </a:lnT>
                    <a:lnB>
                      <a:noFill/>
                    </a:lnB>
                  </a:tcPr>
                </a:tc>
                <a:tc>
                  <a:txBody>
                    <a:bodyPr/>
                    <a:lstStyle/>
                    <a:p>
                      <a:pPr algn="r" fontAlgn="b"/>
                      <a:r>
                        <a:rPr lang="en-US" sz="1800" b="1" i="0" u="none" strike="noStrike">
                          <a:solidFill>
                            <a:srgbClr val="000000"/>
                          </a:solidFill>
                          <a:latin typeface="Trebuchet MS" pitchFamily="34" charset="0"/>
                        </a:rPr>
                        <a:t>7.8%</a:t>
                      </a:r>
                    </a:p>
                  </a:txBody>
                  <a:tcPr marL="0" marR="0" marT="0" marB="0" anchor="b">
                    <a:lnL>
                      <a:noFill/>
                    </a:lnL>
                    <a:lnR>
                      <a:noFill/>
                    </a:lnR>
                    <a:lnT>
                      <a:noFill/>
                    </a:lnT>
                    <a:lnB>
                      <a:noFill/>
                    </a:lnB>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JVs</a:t>
                      </a:r>
                    </a:p>
                  </a:txBody>
                  <a:tcPr marL="0" marR="0" marT="0" marB="0" anchor="b">
                    <a:lnL>
                      <a:noFill/>
                    </a:lnL>
                    <a:lnR>
                      <a:noFill/>
                    </a:lnR>
                    <a:lnT>
                      <a:noFill/>
                    </a:lnT>
                    <a:lnB>
                      <a:noFill/>
                    </a:lnB>
                    <a:solidFill>
                      <a:srgbClr val="77E739"/>
                    </a:solidFill>
                  </a:tcPr>
                </a:tc>
                <a:tc>
                  <a:txBody>
                    <a:bodyPr/>
                    <a:lstStyle/>
                    <a:p>
                      <a:pPr algn="l" fontAlgn="b"/>
                      <a:r>
                        <a:rPr lang="en-US" sz="1800" b="1" i="0" u="none" strike="noStrike">
                          <a:solidFill>
                            <a:srgbClr val="000000"/>
                          </a:solidFill>
                          <a:latin typeface="Trebuchet MS" pitchFamily="34" charset="0"/>
                        </a:rPr>
                        <a:t>        0.710 </a:t>
                      </a:r>
                    </a:p>
                  </a:txBody>
                  <a:tcPr marL="0" marR="0" marT="0" marB="0" anchor="b">
                    <a:lnL>
                      <a:noFill/>
                    </a:lnL>
                    <a:lnR>
                      <a:noFill/>
                    </a:lnR>
                    <a:lnT>
                      <a:noFill/>
                    </a:lnT>
                    <a:lnB>
                      <a:noFill/>
                    </a:lnB>
                    <a:solidFill>
                      <a:srgbClr val="77E739"/>
                    </a:solidFill>
                  </a:tcPr>
                </a:tc>
                <a:tc>
                  <a:txBody>
                    <a:bodyPr/>
                    <a:lstStyle/>
                    <a:p>
                      <a:pPr algn="r" fontAlgn="b"/>
                      <a:r>
                        <a:rPr lang="en-US" sz="1800" b="1" i="0" u="none" strike="noStrike" dirty="0">
                          <a:solidFill>
                            <a:srgbClr val="000000"/>
                          </a:solidFill>
                          <a:latin typeface="Trebuchet MS" pitchFamily="34" charset="0"/>
                        </a:rPr>
                        <a:t>10.8%</a:t>
                      </a:r>
                    </a:p>
                  </a:txBody>
                  <a:tcPr marL="0" marR="0" marT="0" marB="0" anchor="b">
                    <a:lnL>
                      <a:noFill/>
                    </a:lnL>
                    <a:lnR>
                      <a:noFill/>
                    </a:lnR>
                    <a:lnT>
                      <a:noFill/>
                    </a:lnT>
                    <a:lnB>
                      <a:noFill/>
                    </a:lnB>
                    <a:solidFill>
                      <a:srgbClr val="77E739"/>
                    </a:solidFill>
                  </a:tcPr>
                </a:tc>
                <a:tc>
                  <a:txBody>
                    <a:bodyPr/>
                    <a:lstStyle/>
                    <a:p>
                      <a:pPr algn="ctr" fontAlgn="b"/>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l" fontAlgn="b"/>
                      <a:r>
                        <a:rPr lang="en-US" sz="1800" b="1" i="0" u="none" strike="noStrike" dirty="0">
                          <a:solidFill>
                            <a:srgbClr val="000000"/>
                          </a:solidFill>
                          <a:latin typeface="Trebuchet MS" pitchFamily="34" charset="0"/>
                        </a:rPr>
                        <a:t>Sundry</a:t>
                      </a:r>
                    </a:p>
                  </a:txBody>
                  <a:tcPr marL="0" marR="0" marT="0" marB="0" anchor="b">
                    <a:lnL>
                      <a:noFill/>
                    </a:lnL>
                    <a:lnR>
                      <a:noFill/>
                    </a:lnR>
                    <a:lnT>
                      <a:noFill/>
                    </a:lnT>
                    <a:lnB>
                      <a:noFill/>
                    </a:lnB>
                    <a:solidFill>
                      <a:srgbClr val="77E739"/>
                    </a:solidFill>
                  </a:tcPr>
                </a:tc>
                <a:tc>
                  <a:txBody>
                    <a:bodyPr/>
                    <a:lstStyle/>
                    <a:p>
                      <a:pPr algn="l" fontAlgn="b"/>
                      <a:r>
                        <a:rPr lang="en-US" sz="1800" b="1" i="0" u="none" strike="noStrike" dirty="0">
                          <a:solidFill>
                            <a:srgbClr val="000000"/>
                          </a:solidFill>
                          <a:latin typeface="Trebuchet MS" pitchFamily="34" charset="0"/>
                        </a:rPr>
                        <a:t>        0.678 </a:t>
                      </a:r>
                    </a:p>
                  </a:txBody>
                  <a:tcPr marL="0" marR="0" marT="0" marB="0" anchor="b">
                    <a:lnL>
                      <a:noFill/>
                    </a:lnL>
                    <a:lnR>
                      <a:noFill/>
                    </a:lnR>
                    <a:lnT>
                      <a:noFill/>
                    </a:lnT>
                    <a:lnB>
                      <a:noFill/>
                    </a:lnB>
                    <a:solidFill>
                      <a:srgbClr val="77E739"/>
                    </a:solidFill>
                  </a:tcPr>
                </a:tc>
                <a:tc>
                  <a:txBody>
                    <a:bodyPr/>
                    <a:lstStyle/>
                    <a:p>
                      <a:pPr algn="r" fontAlgn="b"/>
                      <a:r>
                        <a:rPr lang="en-US" sz="1800" b="1" i="0" u="none" strike="noStrike" dirty="0">
                          <a:solidFill>
                            <a:srgbClr val="000000"/>
                          </a:solidFill>
                          <a:latin typeface="Trebuchet MS" pitchFamily="34" charset="0"/>
                        </a:rPr>
                        <a:t>10.3%</a:t>
                      </a:r>
                    </a:p>
                  </a:txBody>
                  <a:tcPr marL="0" marR="0" marT="0" marB="0" anchor="b">
                    <a:lnL>
                      <a:noFill/>
                    </a:lnL>
                    <a:lnR>
                      <a:noFill/>
                    </a:lnR>
                    <a:lnT>
                      <a:noFill/>
                    </a:lnT>
                    <a:lnB>
                      <a:noFill/>
                    </a:lnB>
                    <a:solidFill>
                      <a:srgbClr val="77E739"/>
                    </a:solidFill>
                  </a:tcPr>
                </a:tc>
                <a:tc>
                  <a:txBody>
                    <a:bodyPr/>
                    <a:lstStyle/>
                    <a:p>
                      <a:pPr algn="ctr" fontAlgn="b"/>
                      <a:r>
                        <a:rPr lang="en-US" sz="1800" b="1" i="0" u="none" strike="noStrike" dirty="0" smtClean="0">
                          <a:solidFill>
                            <a:srgbClr val="000000"/>
                          </a:solidFill>
                          <a:latin typeface="Trebuchet MS" pitchFamily="34" charset="0"/>
                        </a:rPr>
                        <a:t>63.1%</a:t>
                      </a:r>
                      <a:endParaRPr lang="en-US" sz="1800" b="1" i="0" u="none" strike="noStrike" dirty="0">
                        <a:solidFill>
                          <a:srgbClr val="000000"/>
                        </a:solidFill>
                        <a:latin typeface="Trebuchet MS" pitchFamily="34" charset="0"/>
                      </a:endParaRPr>
                    </a:p>
                  </a:txBody>
                  <a:tcPr marL="0" marR="0" marT="0" marB="0" anchor="b">
                    <a:lnL>
                      <a:noFill/>
                    </a:lnL>
                    <a:lnR>
                      <a:noFill/>
                    </a:lnR>
                    <a:lnT>
                      <a:noFill/>
                    </a:lnT>
                    <a:lnB>
                      <a:noFill/>
                    </a:lnB>
                  </a:tcPr>
                </a:tc>
              </a:tr>
              <a:tr h="190500">
                <a:tc>
                  <a:txBody>
                    <a:bodyPr/>
                    <a:lstStyle/>
                    <a:p>
                      <a:pPr algn="ctr" fontAlgn="b"/>
                      <a:r>
                        <a:rPr lang="en-US" sz="1800" b="1" i="0" u="none" strike="noStrike" dirty="0" smtClean="0">
                          <a:solidFill>
                            <a:srgbClr val="FF0000"/>
                          </a:solidFill>
                          <a:latin typeface="Trebuchet MS" pitchFamily="34" charset="0"/>
                        </a:rPr>
                        <a:t>Total</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l" fontAlgn="b"/>
                      <a:r>
                        <a:rPr lang="en-US" sz="1800" b="1" i="0" u="none" strike="noStrike" dirty="0">
                          <a:solidFill>
                            <a:srgbClr val="FF0000"/>
                          </a:solidFill>
                          <a:latin typeface="Trebuchet MS" pitchFamily="34" charset="0"/>
                        </a:rPr>
                        <a:t>        6.604 </a:t>
                      </a:r>
                    </a:p>
                  </a:txBody>
                  <a:tcPr marL="0" marR="0" marT="0" marB="0" anchor="b">
                    <a:lnL>
                      <a:noFill/>
                    </a:lnL>
                    <a:lnR>
                      <a:noFill/>
                    </a:lnR>
                    <a:lnT>
                      <a:noFill/>
                    </a:lnT>
                    <a:lnB>
                      <a:noFill/>
                    </a:lnB>
                  </a:tcPr>
                </a:tc>
                <a:tc>
                  <a:txBody>
                    <a:bodyPr/>
                    <a:lstStyle/>
                    <a:p>
                      <a:pPr algn="r" fontAlgn="b"/>
                      <a:r>
                        <a:rPr lang="en-US" sz="1800" b="1" i="0" u="none" strike="noStrike" dirty="0" smtClean="0">
                          <a:solidFill>
                            <a:srgbClr val="FF0000"/>
                          </a:solidFill>
                          <a:latin typeface="Trebuchet MS" pitchFamily="34" charset="0"/>
                        </a:rPr>
                        <a:t>100.0%</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ctr" fontAlgn="b"/>
                      <a:r>
                        <a:rPr lang="en-US" sz="1800" b="1" i="0" u="none" strike="noStrike" dirty="0" smtClean="0">
                          <a:solidFill>
                            <a:srgbClr val="FF0000"/>
                          </a:solidFill>
                          <a:latin typeface="Trebuchet MS" pitchFamily="34" charset="0"/>
                        </a:rPr>
                        <a:t>100.0%</a:t>
                      </a:r>
                      <a:endParaRPr lang="en-US" sz="1800" b="1" i="0" u="none" strike="noStrike" dirty="0">
                        <a:solidFill>
                          <a:srgbClr val="FF0000"/>
                        </a:solidFill>
                        <a:latin typeface="Trebuchet MS" pitchFamily="34" charset="0"/>
                      </a:endParaRPr>
                    </a:p>
                  </a:txBody>
                  <a:tcPr marL="0" marR="0" marT="0" marB="0" anchor="b">
                    <a:lnL>
                      <a:noFill/>
                    </a:lnL>
                    <a:lnR>
                      <a:noFill/>
                    </a:lnR>
                    <a:lnT>
                      <a:noFill/>
                    </a:lnT>
                    <a:lnB>
                      <a:noFill/>
                    </a:lnB>
                  </a:tcPr>
                </a:tc>
              </a:tr>
            </a:tbl>
          </a:graphicData>
        </a:graphic>
      </p:graphicFrame>
      <p:sp>
        <p:nvSpPr>
          <p:cNvPr id="12" name="TextBox 11"/>
          <p:cNvSpPr txBox="1"/>
          <p:nvPr/>
        </p:nvSpPr>
        <p:spPr>
          <a:xfrm>
            <a:off x="3276600" y="5297269"/>
            <a:ext cx="5562600" cy="646331"/>
          </a:xfrm>
          <a:prstGeom prst="rect">
            <a:avLst/>
          </a:prstGeom>
          <a:solidFill>
            <a:srgbClr val="77E739"/>
          </a:solidFill>
        </p:spPr>
        <p:txBody>
          <a:bodyPr wrap="square" rtlCol="0">
            <a:spAutoFit/>
          </a:bodyPr>
          <a:lstStyle/>
          <a:p>
            <a:r>
              <a:rPr lang="en-US" dirty="0" smtClean="0">
                <a:latin typeface="Trebuchet MS" pitchFamily="34" charset="0"/>
              </a:rPr>
              <a:t>There is well directed shift from oil to non-oil, but deficit still worrisome.</a:t>
            </a:r>
            <a:endParaRPr lang="en-US" dirty="0">
              <a:latin typeface="Trebuchet MS"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24</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FGN Budget 2018: Key </a:t>
            </a:r>
            <a:r>
              <a:rPr lang="en-US" sz="3200" dirty="0" smtClean="0">
                <a:latin typeface="Trebuchet MS" pitchFamily="34" charset="0"/>
              </a:rPr>
              <a:t>Issues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228600" y="1679406"/>
            <a:ext cx="4648200" cy="2739211"/>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300" dirty="0" smtClean="0">
                <a:latin typeface="Trebuchet MS" pitchFamily="34" charset="0"/>
              </a:rPr>
              <a:t>Total </a:t>
            </a:r>
            <a:r>
              <a:rPr lang="en-US" sz="2300" dirty="0" smtClean="0">
                <a:latin typeface="Trebuchet MS" pitchFamily="34" charset="0"/>
              </a:rPr>
              <a:t>expenditure </a:t>
            </a:r>
            <a:r>
              <a:rPr lang="en-US" sz="2300" strike="dblStrike" dirty="0" smtClean="0">
                <a:latin typeface="Trebuchet MS" pitchFamily="34" charset="0"/>
              </a:rPr>
              <a:t>N</a:t>
            </a:r>
            <a:r>
              <a:rPr lang="en-US" sz="2300" dirty="0" smtClean="0">
                <a:latin typeface="Trebuchet MS" pitchFamily="34" charset="0"/>
              </a:rPr>
              <a:t>8.612 </a:t>
            </a:r>
            <a:r>
              <a:rPr lang="en-US" sz="2300" dirty="0" err="1" smtClean="0">
                <a:latin typeface="Trebuchet MS" pitchFamily="34" charset="0"/>
              </a:rPr>
              <a:t>tn</a:t>
            </a:r>
            <a:endParaRPr lang="en-US" sz="23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Recurrent </a:t>
            </a:r>
            <a:r>
              <a:rPr lang="en-US" sz="2000" strike="dblStrike" dirty="0" smtClean="0">
                <a:latin typeface="Trebuchet MS" pitchFamily="34" charset="0"/>
              </a:rPr>
              <a:t>N</a:t>
            </a:r>
            <a:r>
              <a:rPr lang="en-US" sz="2000" dirty="0" smtClean="0">
                <a:latin typeface="Trebuchet MS" pitchFamily="34" charset="0"/>
              </a:rPr>
              <a:t>3.494 </a:t>
            </a:r>
            <a:r>
              <a:rPr lang="en-US" sz="2000" dirty="0" err="1" smtClean="0">
                <a:latin typeface="Trebuchet MS" pitchFamily="34" charset="0"/>
              </a:rPr>
              <a:t>tn</a:t>
            </a:r>
            <a:endParaRPr lang="en-US" sz="20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Capital </a:t>
            </a:r>
            <a:r>
              <a:rPr lang="en-US" sz="2000" strike="dblStrike" dirty="0" smtClean="0">
                <a:latin typeface="Trebuchet MS" pitchFamily="34" charset="0"/>
              </a:rPr>
              <a:t>N</a:t>
            </a:r>
            <a:r>
              <a:rPr lang="en-US" sz="2000" dirty="0" smtClean="0">
                <a:latin typeface="Trebuchet MS" pitchFamily="34" charset="0"/>
              </a:rPr>
              <a:t>2.428 </a:t>
            </a:r>
            <a:r>
              <a:rPr lang="en-US" sz="2000" dirty="0" err="1" smtClean="0">
                <a:latin typeface="Trebuchet MS" pitchFamily="34" charset="0"/>
              </a:rPr>
              <a:t>tn</a:t>
            </a:r>
            <a:endParaRPr lang="en-US" sz="20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Statutory Transfers </a:t>
            </a:r>
            <a:r>
              <a:rPr lang="en-US" sz="2000" strike="dblStrike" dirty="0" smtClean="0">
                <a:latin typeface="Trebuchet MS" pitchFamily="34" charset="0"/>
              </a:rPr>
              <a:t>N</a:t>
            </a:r>
            <a:r>
              <a:rPr lang="en-US" sz="2000" dirty="0" smtClean="0">
                <a:latin typeface="Trebuchet MS" pitchFamily="34" charset="0"/>
              </a:rPr>
              <a:t>456 </a:t>
            </a:r>
            <a:r>
              <a:rPr lang="en-US" sz="2000" dirty="0" smtClean="0">
                <a:latin typeface="Trebuchet MS" pitchFamily="34" charset="0"/>
              </a:rPr>
              <a:t>bn</a:t>
            </a:r>
          </a:p>
          <a:p>
            <a:pPr marL="801688" lvl="1" indent="-344488">
              <a:buClr>
                <a:srgbClr val="FF0000"/>
              </a:buClr>
              <a:buSzPct val="50000"/>
              <a:buFont typeface="Wingdings" pitchFamily="2" charset="2"/>
              <a:buChar char="q"/>
            </a:pPr>
            <a:r>
              <a:rPr lang="en-US" sz="2000" dirty="0" smtClean="0">
                <a:latin typeface="Trebuchet MS" pitchFamily="34" charset="0"/>
              </a:rPr>
              <a:t>Debt Servicing </a:t>
            </a:r>
            <a:r>
              <a:rPr lang="en-US" sz="2000" strike="dblStrike" dirty="0" smtClean="0">
                <a:latin typeface="Trebuchet MS" pitchFamily="34" charset="0"/>
              </a:rPr>
              <a:t>N</a:t>
            </a:r>
            <a:r>
              <a:rPr lang="en-US" sz="2000" dirty="0" smtClean="0">
                <a:latin typeface="Trebuchet MS" pitchFamily="34" charset="0"/>
              </a:rPr>
              <a:t>2.014 </a:t>
            </a:r>
            <a:r>
              <a:rPr lang="en-US" sz="2000" dirty="0" err="1" smtClean="0">
                <a:latin typeface="Trebuchet MS" pitchFamily="34" charset="0"/>
              </a:rPr>
              <a:t>tn</a:t>
            </a:r>
            <a:endParaRPr lang="en-US" sz="2000" dirty="0" smtClean="0">
              <a:latin typeface="Trebuchet MS" pitchFamily="34" charset="0"/>
            </a:endParaRPr>
          </a:p>
          <a:p>
            <a:pPr marL="801688" lvl="1" indent="-344488">
              <a:buClr>
                <a:srgbClr val="FF0000"/>
              </a:buClr>
              <a:buSzPct val="50000"/>
              <a:buFont typeface="Wingdings" pitchFamily="2" charset="2"/>
              <a:buChar char="q"/>
            </a:pPr>
            <a:r>
              <a:rPr lang="en-US" sz="2000" dirty="0" smtClean="0">
                <a:latin typeface="Trebuchet MS" pitchFamily="34" charset="0"/>
              </a:rPr>
              <a:t>Sinking Fund </a:t>
            </a:r>
            <a:r>
              <a:rPr lang="en-US" sz="2000" strike="dblStrike" dirty="0" smtClean="0">
                <a:latin typeface="Trebuchet MS" pitchFamily="34" charset="0"/>
              </a:rPr>
              <a:t>N</a:t>
            </a:r>
            <a:r>
              <a:rPr lang="en-US" sz="2000" dirty="0" smtClean="0">
                <a:latin typeface="Trebuchet MS" pitchFamily="34" charset="0"/>
              </a:rPr>
              <a:t>220 </a:t>
            </a:r>
            <a:r>
              <a:rPr lang="en-US" sz="2000" dirty="0" smtClean="0">
                <a:latin typeface="Trebuchet MS" pitchFamily="34" charset="0"/>
              </a:rPr>
              <a:t>bn</a:t>
            </a:r>
          </a:p>
          <a:p>
            <a:pPr marL="344488" indent="-344488">
              <a:buClr>
                <a:srgbClr val="FF0000"/>
              </a:buClr>
              <a:buSzPct val="50000"/>
              <a:buFont typeface="Wingdings" pitchFamily="2" charset="2"/>
              <a:buChar char="q"/>
            </a:pPr>
            <a:r>
              <a:rPr lang="en-US" sz="2300" dirty="0" smtClean="0">
                <a:latin typeface="Trebuchet MS" pitchFamily="34" charset="0"/>
              </a:rPr>
              <a:t>Deficit </a:t>
            </a:r>
            <a:r>
              <a:rPr lang="en-US" sz="2300" strike="dblStrike" dirty="0" smtClean="0">
                <a:latin typeface="Trebuchet MS" pitchFamily="34" charset="0"/>
              </a:rPr>
              <a:t>N</a:t>
            </a:r>
            <a:r>
              <a:rPr lang="en-US" sz="2300" dirty="0" smtClean="0">
                <a:latin typeface="Trebuchet MS" pitchFamily="34" charset="0"/>
              </a:rPr>
              <a:t>2.005 </a:t>
            </a:r>
            <a:r>
              <a:rPr lang="en-US" sz="2300" dirty="0" err="1" smtClean="0">
                <a:latin typeface="Trebuchet MS" pitchFamily="34" charset="0"/>
              </a:rPr>
              <a:t>tn</a:t>
            </a:r>
            <a:r>
              <a:rPr lang="en-US" sz="2300" dirty="0" smtClean="0">
                <a:latin typeface="Trebuchet MS" pitchFamily="34" charset="0"/>
              </a:rPr>
              <a:t> or 1.7% of GDP</a:t>
            </a:r>
            <a:endParaRPr lang="en-US" sz="2300" dirty="0">
              <a:latin typeface="Trebuchet MS" pitchFamily="34" charset="0"/>
            </a:endParaRPr>
          </a:p>
        </p:txBody>
      </p:sp>
      <p:sp>
        <p:nvSpPr>
          <p:cNvPr id="7" name="TextBox 6"/>
          <p:cNvSpPr txBox="1"/>
          <p:nvPr/>
        </p:nvSpPr>
        <p:spPr>
          <a:xfrm>
            <a:off x="228600" y="4772561"/>
            <a:ext cx="8686800" cy="1323439"/>
          </a:xfrm>
          <a:prstGeom prst="rect">
            <a:avLst/>
          </a:prstGeom>
          <a:noFill/>
        </p:spPr>
        <p:txBody>
          <a:bodyPr wrap="square" rtlCol="0">
            <a:spAutoFit/>
          </a:bodyPr>
          <a:lstStyle/>
          <a:p>
            <a:pPr marL="236538" indent="-236538">
              <a:buClr>
                <a:srgbClr val="FF0000"/>
              </a:buClr>
              <a:buSzPct val="50000"/>
              <a:buFont typeface="Wingdings" pitchFamily="2" charset="2"/>
              <a:buChar char="q"/>
            </a:pPr>
            <a:r>
              <a:rPr lang="en-US" sz="2000" dirty="0" smtClean="0">
                <a:latin typeface="Trebuchet MS" pitchFamily="34" charset="0"/>
              </a:rPr>
              <a:t>Switch debt structure to 60:40 in favour of cheaper, longer-tenor foreign loans.</a:t>
            </a:r>
          </a:p>
          <a:p>
            <a:pPr marL="236538" indent="-236538">
              <a:buClr>
                <a:srgbClr val="FF0000"/>
              </a:buClr>
              <a:buSzPct val="50000"/>
              <a:buFont typeface="Wingdings" pitchFamily="2" charset="2"/>
              <a:buChar char="q"/>
            </a:pPr>
            <a:r>
              <a:rPr lang="en-US" sz="2000" dirty="0" smtClean="0">
                <a:latin typeface="Trebuchet MS" pitchFamily="34" charset="0"/>
              </a:rPr>
              <a:t>Recruitment by MDAs suspended.</a:t>
            </a:r>
          </a:p>
          <a:p>
            <a:pPr marL="236538" indent="-236538">
              <a:buClr>
                <a:srgbClr val="FF0000"/>
              </a:buClr>
              <a:buSzPct val="50000"/>
              <a:buFont typeface="Wingdings" pitchFamily="2" charset="2"/>
              <a:buChar char="q"/>
            </a:pPr>
            <a:r>
              <a:rPr lang="en-US" sz="2000" dirty="0" smtClean="0">
                <a:latin typeface="Trebuchet MS" pitchFamily="34" charset="0"/>
              </a:rPr>
              <a:t>Deficit to be funded by borrowing </a:t>
            </a:r>
            <a:r>
              <a:rPr lang="en-US" sz="2000" strike="dblStrike" dirty="0" smtClean="0">
                <a:latin typeface="Trebuchet MS" pitchFamily="34" charset="0"/>
              </a:rPr>
              <a:t>N</a:t>
            </a:r>
            <a:r>
              <a:rPr lang="en-US" sz="2000" dirty="0" smtClean="0">
                <a:latin typeface="Trebuchet MS" pitchFamily="34" charset="0"/>
              </a:rPr>
              <a:t>1.699 </a:t>
            </a:r>
            <a:r>
              <a:rPr lang="en-US" sz="2000" dirty="0" err="1" smtClean="0">
                <a:latin typeface="Trebuchet MS" pitchFamily="34" charset="0"/>
              </a:rPr>
              <a:t>tn</a:t>
            </a:r>
            <a:r>
              <a:rPr lang="en-US" sz="2000" dirty="0" smtClean="0">
                <a:latin typeface="Trebuchet MS" pitchFamily="34" charset="0"/>
              </a:rPr>
              <a:t>, and sale of non-oil assets.</a:t>
            </a:r>
            <a:endParaRPr lang="en-US" sz="2000" dirty="0">
              <a:latin typeface="Trebuchet MS" pitchFamily="34" charset="0"/>
            </a:endParaRPr>
          </a:p>
        </p:txBody>
      </p:sp>
      <p:graphicFrame>
        <p:nvGraphicFramePr>
          <p:cNvPr id="9" name="Chart 8"/>
          <p:cNvGraphicFramePr/>
          <p:nvPr/>
        </p:nvGraphicFramePr>
        <p:xfrm>
          <a:off x="4419600" y="1676400"/>
          <a:ext cx="472440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25</a:t>
            </a:fld>
            <a:endParaRPr lang="en-US" dirty="0"/>
          </a:p>
        </p:txBody>
      </p:sp>
      <p:sp>
        <p:nvSpPr>
          <p:cNvPr id="8" name="Rectangle 2"/>
          <p:cNvSpPr>
            <a:spLocks noGrp="1" noChangeArrowheads="1"/>
          </p:cNvSpPr>
          <p:nvPr>
            <p:ph type="title"/>
          </p:nvPr>
        </p:nvSpPr>
        <p:spPr>
          <a:xfrm>
            <a:off x="457200" y="381000"/>
            <a:ext cx="8001000" cy="685800"/>
          </a:xfrm>
        </p:spPr>
        <p:txBody>
          <a:bodyPr anchor="t">
            <a:normAutofit/>
          </a:bodyPr>
          <a:lstStyle/>
          <a:p>
            <a:pPr eaLnBrk="1" fontAlgn="auto" hangingPunct="1">
              <a:spcAft>
                <a:spcPts val="0"/>
              </a:spcAft>
              <a:defRPr/>
            </a:pPr>
            <a:r>
              <a:rPr lang="en-US" sz="3200" dirty="0" smtClean="0">
                <a:latin typeface="Trebuchet MS" pitchFamily="34" charset="0"/>
              </a:rPr>
              <a:t>FGN Budget 2018: Key </a:t>
            </a:r>
            <a:r>
              <a:rPr lang="en-US" sz="3200" dirty="0" smtClean="0">
                <a:latin typeface="Trebuchet MS" pitchFamily="34" charset="0"/>
              </a:rPr>
              <a:t>Issues </a:t>
            </a:r>
            <a:r>
              <a:rPr lang="en-US" sz="2400" dirty="0" smtClean="0">
                <a:latin typeface="Trebuchet MS" pitchFamily="34" charset="0"/>
              </a:rPr>
              <a:t>(contd.)</a:t>
            </a:r>
            <a:endParaRPr lang="en-US" sz="1800" dirty="0" smtClean="0">
              <a:solidFill>
                <a:schemeClr val="tx1">
                  <a:lumMod val="75000"/>
                  <a:lumOff val="25000"/>
                </a:schemeClr>
              </a:solidFill>
              <a:latin typeface="Trebuchet MS" pitchFamily="34" charset="0"/>
            </a:endParaRPr>
          </a:p>
        </p:txBody>
      </p:sp>
      <p:graphicFrame>
        <p:nvGraphicFramePr>
          <p:cNvPr id="10" name="Table 9"/>
          <p:cNvGraphicFramePr>
            <a:graphicFrameLocks noGrp="1"/>
          </p:cNvGraphicFramePr>
          <p:nvPr/>
        </p:nvGraphicFramePr>
        <p:xfrm>
          <a:off x="914400" y="1600200"/>
          <a:ext cx="5105399" cy="4632960"/>
        </p:xfrm>
        <a:graphic>
          <a:graphicData uri="http://schemas.openxmlformats.org/drawingml/2006/table">
            <a:tbl>
              <a:tblPr/>
              <a:tblGrid>
                <a:gridCol w="2895599"/>
                <a:gridCol w="1371600"/>
                <a:gridCol w="838200"/>
              </a:tblGrid>
              <a:tr h="190500">
                <a:tc>
                  <a:txBody>
                    <a:bodyPr/>
                    <a:lstStyle/>
                    <a:p>
                      <a:pPr algn="ctr" fontAlgn="b"/>
                      <a:r>
                        <a:rPr lang="en-US" sz="1600" b="1" i="0" u="none" strike="noStrike" dirty="0">
                          <a:solidFill>
                            <a:srgbClr val="000000"/>
                          </a:solidFill>
                          <a:latin typeface="Trebuchet MS" pitchFamily="34" charset="0"/>
                        </a:rPr>
                        <a:t>Major Allocations</a:t>
                      </a:r>
                    </a:p>
                  </a:txBody>
                  <a:tcPr marL="0" marR="0" marT="0" marB="0" anchor="b">
                    <a:lnL>
                      <a:noFill/>
                    </a:lnL>
                    <a:lnR>
                      <a:noFill/>
                    </a:lnR>
                    <a:lnT>
                      <a:noFill/>
                    </a:lnT>
                    <a:lnB>
                      <a:noFill/>
                    </a:lnB>
                  </a:tcPr>
                </a:tc>
                <a:tc>
                  <a:txBody>
                    <a:bodyPr/>
                    <a:lstStyle/>
                    <a:p>
                      <a:pPr algn="ctr" fontAlgn="b"/>
                      <a:r>
                        <a:rPr lang="en-US" sz="1600" b="1" i="0" u="none" strike="noStrike">
                          <a:solidFill>
                            <a:srgbClr val="000000"/>
                          </a:solidFill>
                          <a:latin typeface="Trebuchet MS" pitchFamily="34" charset="0"/>
                        </a:rPr>
                        <a:t>N bn</a:t>
                      </a:r>
                    </a:p>
                  </a:txBody>
                  <a:tcPr marL="0" marR="0" marT="0" marB="0" anchor="b">
                    <a:lnL>
                      <a:noFill/>
                    </a:lnL>
                    <a:lnR>
                      <a:noFill/>
                    </a:lnR>
                    <a:lnT>
                      <a:noFill/>
                    </a:lnT>
                    <a:lnB>
                      <a:noFill/>
                    </a:lnB>
                  </a:tcPr>
                </a:tc>
                <a:tc>
                  <a:txBody>
                    <a:bodyPr/>
                    <a:lstStyle/>
                    <a:p>
                      <a:pPr algn="ctr" fontAlgn="b"/>
                      <a:r>
                        <a:rPr lang="en-US" sz="1600" b="1" i="0" u="none" strike="noStrike">
                          <a:solidFill>
                            <a:srgbClr val="000000"/>
                          </a:solidFill>
                          <a:latin typeface="Trebuchet MS" pitchFamily="34" charset="0"/>
                        </a:rPr>
                        <a:t>Share</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Power, Works &amp; Housing</a:t>
                      </a:r>
                    </a:p>
                  </a:txBody>
                  <a:tcPr marL="0" marR="0" marT="0" marB="0" anchor="b">
                    <a:lnL>
                      <a:noFill/>
                    </a:lnL>
                    <a:lnR>
                      <a:noFill/>
                    </a:lnR>
                    <a:lnT>
                      <a:noFill/>
                    </a:lnT>
                    <a:lnB>
                      <a:noFill/>
                    </a:lnB>
                  </a:tcPr>
                </a:tc>
                <a:tc>
                  <a:txBody>
                    <a:bodyPr/>
                    <a:lstStyle/>
                    <a:p>
                      <a:pPr algn="l" fontAlgn="b"/>
                      <a:r>
                        <a:rPr lang="en-US" sz="1600" b="1" i="0" u="none" strike="noStrike">
                          <a:solidFill>
                            <a:srgbClr val="FF0000"/>
                          </a:solidFill>
                          <a:latin typeface="Trebuchet MS" pitchFamily="34" charset="0"/>
                        </a:rPr>
                        <a:t>         555.88 </a:t>
                      </a:r>
                    </a:p>
                  </a:txBody>
                  <a:tcPr marL="0" marR="0" marT="0" marB="0" anchor="b">
                    <a:lnL>
                      <a:noFill/>
                    </a:lnL>
                    <a:lnR>
                      <a:noFill/>
                    </a:lnR>
                    <a:lnT>
                      <a:noFill/>
                    </a:lnT>
                    <a:lnB>
                      <a:noFill/>
                    </a:lnB>
                  </a:tcPr>
                </a:tc>
                <a:tc>
                  <a:txBody>
                    <a:bodyPr/>
                    <a:lstStyle/>
                    <a:p>
                      <a:pPr algn="r" fontAlgn="b"/>
                      <a:r>
                        <a:rPr lang="en-US" sz="1600" b="1" i="0" u="none" strike="noStrike">
                          <a:solidFill>
                            <a:srgbClr val="FF0000"/>
                          </a:solidFill>
                          <a:latin typeface="Trebuchet MS" pitchFamily="34" charset="0"/>
                        </a:rPr>
                        <a:t>22.9%</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Transportation</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263.10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10.8%</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Special Intervention</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150.00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6.2%</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Defence</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145.00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6.0%</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Agric &amp; Rural </a:t>
                      </a:r>
                      <a:r>
                        <a:rPr lang="en-US" sz="1600" b="1" i="0" u="none" strike="noStrike" dirty="0" smtClean="0">
                          <a:solidFill>
                            <a:srgbClr val="FF0000"/>
                          </a:solidFill>
                          <a:latin typeface="Trebuchet MS" pitchFamily="34" charset="0"/>
                        </a:rPr>
                        <a:t>Development</a:t>
                      </a:r>
                      <a:endParaRPr lang="en-US" sz="16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118.98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4.9%</a:t>
                      </a:r>
                    </a:p>
                  </a:txBody>
                  <a:tcPr marL="0" marR="0" marT="0" marB="0" anchor="b">
                    <a:lnL>
                      <a:noFill/>
                    </a:lnL>
                    <a:lnR>
                      <a:noFill/>
                    </a:lnR>
                    <a:lnT>
                      <a:noFill/>
                    </a:lnT>
                    <a:lnB>
                      <a:noFill/>
                    </a:lnB>
                  </a:tcPr>
                </a:tc>
              </a:tr>
              <a:tr h="190500">
                <a:tc>
                  <a:txBody>
                    <a:bodyPr/>
                    <a:lstStyle/>
                    <a:p>
                      <a:pPr algn="l" fontAlgn="b"/>
                      <a:r>
                        <a:rPr lang="en-US" sz="1600" b="0" i="0" u="none" strike="noStrike" dirty="0" err="1">
                          <a:solidFill>
                            <a:srgbClr val="000000"/>
                          </a:solidFill>
                          <a:latin typeface="Trebuchet MS" pitchFamily="34" charset="0"/>
                        </a:rPr>
                        <a:t>UBEC</a:t>
                      </a:r>
                      <a:endParaRPr lang="en-US" sz="1600" b="0" i="0" u="none" strike="noStrike" dirty="0">
                        <a:solidFill>
                          <a:srgbClr val="000000"/>
                        </a:solidFill>
                        <a:latin typeface="Trebuchet MS" pitchFamily="34" charset="0"/>
                      </a:endParaRP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109.60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4.5%</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Zonal Intervention Projects</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100.00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4.1%</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Water Resources</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95.11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3.9%</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Industry, Trade &amp; Invt</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82.92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3.4%</a:t>
                      </a:r>
                    </a:p>
                  </a:txBody>
                  <a:tcPr marL="0" marR="0" marT="0" marB="0" anchor="b">
                    <a:lnL>
                      <a:noFill/>
                    </a:lnL>
                    <a:lnR>
                      <a:noFill/>
                    </a:lnR>
                    <a:lnT>
                      <a:noFill/>
                    </a:lnT>
                    <a:lnB>
                      <a:noFill/>
                    </a:lnB>
                  </a:tcPr>
                </a:tc>
              </a:tr>
              <a:tr h="190500">
                <a:tc>
                  <a:txBody>
                    <a:bodyPr/>
                    <a:lstStyle/>
                    <a:p>
                      <a:pPr algn="l" fontAlgn="b"/>
                      <a:r>
                        <a:rPr lang="en-US" sz="1600" b="1" i="0" u="none" strike="noStrike" dirty="0" err="1">
                          <a:solidFill>
                            <a:srgbClr val="FF0000"/>
                          </a:solidFill>
                          <a:latin typeface="Trebuchet MS" pitchFamily="34" charset="0"/>
                        </a:rPr>
                        <a:t>NDDC</a:t>
                      </a:r>
                      <a:endParaRPr lang="en-US" sz="1600" b="1" i="0" u="none" strike="noStrike" dirty="0">
                        <a:solidFill>
                          <a:srgbClr val="FF0000"/>
                        </a:solidFill>
                        <a:latin typeface="Trebuchet MS" pitchFamily="34" charset="0"/>
                      </a:endParaRP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71.20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2.9%</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Health</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71.10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2.9%</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Interior</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63.26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2.6%</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Education</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61.73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2.5%</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Niger Delta Ministry</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53.89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2.2%</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FF0000"/>
                          </a:solidFill>
                          <a:latin typeface="Trebuchet MS" pitchFamily="34" charset="0"/>
                        </a:rPr>
                        <a:t>North East Intervention Fund</a:t>
                      </a:r>
                    </a:p>
                  </a:txBody>
                  <a:tcPr marL="0" marR="0" marT="0" marB="0" anchor="b">
                    <a:lnL>
                      <a:noFill/>
                    </a:lnL>
                    <a:lnR>
                      <a:noFill/>
                    </a:lnR>
                    <a:lnT>
                      <a:noFill/>
                    </a:lnT>
                    <a:lnB>
                      <a:noFill/>
                    </a:lnB>
                  </a:tcPr>
                </a:tc>
                <a:tc>
                  <a:txBody>
                    <a:bodyPr/>
                    <a:lstStyle/>
                    <a:p>
                      <a:pPr algn="l" fontAlgn="b"/>
                      <a:r>
                        <a:rPr lang="en-US" sz="1600" b="1" i="0" u="none" strike="noStrike" dirty="0">
                          <a:solidFill>
                            <a:srgbClr val="FF0000"/>
                          </a:solidFill>
                          <a:latin typeface="Trebuchet MS" pitchFamily="34" charset="0"/>
                        </a:rPr>
                        <a:t>           45.00 </a:t>
                      </a:r>
                    </a:p>
                  </a:txBody>
                  <a:tcPr marL="0" marR="0" marT="0" marB="0" anchor="b">
                    <a:lnL>
                      <a:noFill/>
                    </a:lnL>
                    <a:lnR>
                      <a:noFill/>
                    </a:lnR>
                    <a:lnT>
                      <a:noFill/>
                    </a:lnT>
                    <a:lnB>
                      <a:noFill/>
                    </a:lnB>
                  </a:tcPr>
                </a:tc>
                <a:tc>
                  <a:txBody>
                    <a:bodyPr/>
                    <a:lstStyle/>
                    <a:p>
                      <a:pPr algn="r" fontAlgn="b"/>
                      <a:r>
                        <a:rPr lang="en-US" sz="1600" b="1" i="0" u="none" strike="noStrike" dirty="0">
                          <a:solidFill>
                            <a:srgbClr val="FF0000"/>
                          </a:solidFill>
                          <a:latin typeface="Trebuchet MS" pitchFamily="34" charset="0"/>
                        </a:rPr>
                        <a:t>1.9%</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FCT</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40.30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1.7%</a:t>
                      </a:r>
                    </a:p>
                  </a:txBody>
                  <a:tcPr marL="0" marR="0" marT="0" marB="0" anchor="b">
                    <a:lnL>
                      <a:noFill/>
                    </a:lnL>
                    <a:lnR>
                      <a:noFill/>
                    </a:lnR>
                    <a:lnT>
                      <a:noFill/>
                    </a:lnT>
                    <a:lnB>
                      <a:noFill/>
                    </a:lnB>
                  </a:tcPr>
                </a:tc>
              </a:tr>
              <a:tr h="190500">
                <a:tc>
                  <a:txBody>
                    <a:bodyPr/>
                    <a:lstStyle/>
                    <a:p>
                      <a:pPr algn="l" fontAlgn="b"/>
                      <a:r>
                        <a:rPr lang="en-US" sz="1600" b="0" i="0" u="none" strike="noStrike" dirty="0">
                          <a:solidFill>
                            <a:srgbClr val="000000"/>
                          </a:solidFill>
                          <a:latin typeface="Trebuchet MS" pitchFamily="34" charset="0"/>
                        </a:rPr>
                        <a:t>Others</a:t>
                      </a:r>
                    </a:p>
                  </a:txBody>
                  <a:tcPr marL="0" marR="0" marT="0" marB="0" anchor="b">
                    <a:lnL>
                      <a:noFill/>
                    </a:lnL>
                    <a:lnR>
                      <a:noFill/>
                    </a:lnR>
                    <a:lnT>
                      <a:noFill/>
                    </a:lnT>
                    <a:lnB>
                      <a:noFill/>
                    </a:lnB>
                  </a:tcPr>
                </a:tc>
                <a:tc>
                  <a:txBody>
                    <a:bodyPr/>
                    <a:lstStyle/>
                    <a:p>
                      <a:pPr algn="l" fontAlgn="b"/>
                      <a:r>
                        <a:rPr lang="en-US" sz="1600" b="0" i="0" u="none" strike="noStrike">
                          <a:solidFill>
                            <a:srgbClr val="000000"/>
                          </a:solidFill>
                          <a:latin typeface="Trebuchet MS" pitchFamily="34" charset="0"/>
                        </a:rPr>
                        <a:t>         400.93 </a:t>
                      </a:r>
                    </a:p>
                  </a:txBody>
                  <a:tcPr marL="0" marR="0" marT="0" marB="0" anchor="b">
                    <a:lnL>
                      <a:noFill/>
                    </a:lnL>
                    <a:lnR>
                      <a:noFill/>
                    </a:lnR>
                    <a:lnT>
                      <a:noFill/>
                    </a:lnT>
                    <a:lnB>
                      <a:noFill/>
                    </a:lnB>
                  </a:tcPr>
                </a:tc>
                <a:tc>
                  <a:txBody>
                    <a:bodyPr/>
                    <a:lstStyle/>
                    <a:p>
                      <a:pPr algn="r" fontAlgn="b"/>
                      <a:r>
                        <a:rPr lang="en-US" sz="1600" b="0" i="0" u="none" strike="noStrike">
                          <a:solidFill>
                            <a:srgbClr val="000000"/>
                          </a:solidFill>
                          <a:latin typeface="Trebuchet MS" pitchFamily="34" charset="0"/>
                        </a:rPr>
                        <a:t>16.5%</a:t>
                      </a:r>
                    </a:p>
                  </a:txBody>
                  <a:tcPr marL="0" marR="0" marT="0" marB="0" anchor="b">
                    <a:lnL>
                      <a:noFill/>
                    </a:lnL>
                    <a:lnR>
                      <a:noFill/>
                    </a:lnR>
                    <a:lnT>
                      <a:noFill/>
                    </a:lnT>
                    <a:lnB>
                      <a:noFill/>
                    </a:lnB>
                  </a:tcPr>
                </a:tc>
              </a:tr>
              <a:tr h="190500">
                <a:tc>
                  <a:txBody>
                    <a:bodyPr/>
                    <a:lstStyle/>
                    <a:p>
                      <a:pPr algn="l" fontAlgn="b"/>
                      <a:r>
                        <a:rPr lang="en-US" sz="1600" b="1" i="0" u="none" strike="noStrike" dirty="0">
                          <a:solidFill>
                            <a:srgbClr val="000000"/>
                          </a:solidFill>
                          <a:latin typeface="Trebuchet MS" pitchFamily="34" charset="0"/>
                        </a:rPr>
                        <a:t>Total Capital</a:t>
                      </a:r>
                    </a:p>
                  </a:txBody>
                  <a:tcPr marL="0" marR="0" marT="0" marB="0" anchor="b">
                    <a:lnL>
                      <a:noFill/>
                    </a:lnL>
                    <a:lnR>
                      <a:noFill/>
                    </a:lnR>
                    <a:lnT>
                      <a:noFill/>
                    </a:lnT>
                    <a:lnB>
                      <a:noFill/>
                    </a:lnB>
                  </a:tcPr>
                </a:tc>
                <a:tc>
                  <a:txBody>
                    <a:bodyPr/>
                    <a:lstStyle/>
                    <a:p>
                      <a:pPr algn="l" fontAlgn="b"/>
                      <a:r>
                        <a:rPr lang="en-US" sz="1600" b="1" i="0" u="none" strike="noStrike">
                          <a:solidFill>
                            <a:srgbClr val="000000"/>
                          </a:solidFill>
                          <a:latin typeface="Trebuchet MS" pitchFamily="34" charset="0"/>
                        </a:rPr>
                        <a:t>     2,428.00 </a:t>
                      </a:r>
                    </a:p>
                  </a:txBody>
                  <a:tcPr marL="0" marR="0" marT="0" marB="0" anchor="b">
                    <a:lnL>
                      <a:noFill/>
                    </a:lnL>
                    <a:lnR>
                      <a:noFill/>
                    </a:lnR>
                    <a:lnT>
                      <a:noFill/>
                    </a:lnT>
                    <a:lnB>
                      <a:noFill/>
                    </a:lnB>
                  </a:tcPr>
                </a:tc>
                <a:tc>
                  <a:txBody>
                    <a:bodyPr/>
                    <a:lstStyle/>
                    <a:p>
                      <a:pPr algn="r" fontAlgn="b"/>
                      <a:r>
                        <a:rPr lang="en-US" sz="1600" b="1" i="0" u="none" strike="noStrike" dirty="0">
                          <a:solidFill>
                            <a:srgbClr val="000000"/>
                          </a:solidFill>
                          <a:latin typeface="Trebuchet MS" pitchFamily="34" charset="0"/>
                        </a:rPr>
                        <a:t>100.0%</a:t>
                      </a:r>
                    </a:p>
                  </a:txBody>
                  <a:tcPr marL="0" marR="0" marT="0" marB="0" anchor="b">
                    <a:lnL>
                      <a:noFill/>
                    </a:lnL>
                    <a:lnR>
                      <a:noFill/>
                    </a:lnR>
                    <a:lnT>
                      <a:noFill/>
                    </a:lnT>
                    <a:lnB>
                      <a:noFill/>
                    </a:lnB>
                  </a:tcPr>
                </a:tc>
              </a:tr>
            </a:tbl>
          </a:graphicData>
        </a:graphic>
      </p:graphicFrame>
      <p:sp>
        <p:nvSpPr>
          <p:cNvPr id="11" name="TextBox 10"/>
          <p:cNvSpPr txBox="1"/>
          <p:nvPr/>
        </p:nvSpPr>
        <p:spPr>
          <a:xfrm>
            <a:off x="6477000" y="4787205"/>
            <a:ext cx="2438400" cy="1384995"/>
          </a:xfrm>
          <a:prstGeom prst="rect">
            <a:avLst/>
          </a:prstGeom>
          <a:noFill/>
        </p:spPr>
        <p:txBody>
          <a:bodyPr wrap="square" rtlCol="0">
            <a:spAutoFit/>
          </a:bodyPr>
          <a:lstStyle/>
          <a:p>
            <a:r>
              <a:rPr lang="en-US" sz="2000" dirty="0" smtClean="0">
                <a:latin typeface="Trebuchet MS" pitchFamily="34" charset="0"/>
              </a:rPr>
              <a:t>At least, </a:t>
            </a:r>
            <a:r>
              <a:rPr lang="en-US" sz="2400" b="1" dirty="0" smtClean="0">
                <a:solidFill>
                  <a:srgbClr val="FF0000"/>
                </a:solidFill>
                <a:effectLst>
                  <a:outerShdw blurRad="38100" dist="38100" dir="2700000" algn="tl">
                    <a:srgbClr val="000000">
                      <a:alpha val="43137"/>
                    </a:srgbClr>
                  </a:outerShdw>
                </a:effectLst>
                <a:latin typeface="Trebuchet MS" pitchFamily="34" charset="0"/>
              </a:rPr>
              <a:t>53.9%</a:t>
            </a:r>
            <a:r>
              <a:rPr lang="en-US" sz="2000" dirty="0" smtClean="0">
                <a:latin typeface="Trebuchet MS" pitchFamily="34" charset="0"/>
              </a:rPr>
              <a:t> of these promise to end un in economic infrastructure.</a:t>
            </a:r>
            <a:endParaRPr lang="en-US" sz="2000" dirty="0">
              <a:latin typeface="Trebuchet MS"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1600200"/>
            <a:ext cx="7772400" cy="990600"/>
          </a:xfrm>
        </p:spPr>
        <p:txBody>
          <a:bodyPr>
            <a:noAutofit/>
          </a:bodyPr>
          <a:lstStyle/>
          <a:p>
            <a:pPr>
              <a:defRPr/>
            </a:pPr>
            <a:r>
              <a:rPr lang="en-US" sz="2800" b="1" dirty="0" smtClean="0">
                <a:latin typeface="Trebuchet MS" pitchFamily="34" charset="0"/>
              </a:rPr>
              <a:t>Current Worrisome Developments</a:t>
            </a:r>
            <a:endParaRPr lang="en-US" sz="2800" dirty="0">
              <a:latin typeface="Trebuchet MS" pitchFamily="34" charset="0"/>
            </a:endParaRPr>
          </a:p>
        </p:txBody>
      </p:sp>
      <p:sp>
        <p:nvSpPr>
          <p:cNvPr id="171013" name="Footer Placeholder 4"/>
          <p:cNvSpPr>
            <a:spLocks noGrp="1"/>
          </p:cNvSpPr>
          <p:nvPr>
            <p:ph type="ftr" sz="quarter" idx="12"/>
          </p:nvPr>
        </p:nvSpPr>
        <p:spPr bwMode="auto">
          <a:ln>
            <a:miter lim="800000"/>
            <a:headEnd/>
            <a:tailEnd/>
          </a:ln>
        </p:spPr>
        <p:txBody>
          <a:bodyPr wrap="square" lIns="91440" tIns="45720" rIns="91440" bIns="45720" numCol="1" anchorCtr="0" compatLnSpc="1">
            <a:prstTxWarp prst="textNoShape">
              <a:avLst/>
            </a:prstTxWarp>
            <a:normAutofit/>
          </a:bodyPr>
          <a:lstStyle/>
          <a:p>
            <a:pPr>
              <a:defRPr/>
            </a:pPr>
            <a:r>
              <a:rPr lang="en-US" smtClean="0"/>
              <a:t>'Biodun Adedipe, Ph.D., FCIB</a:t>
            </a:r>
            <a:endParaRPr lang="en-US" dirty="0" smtClean="0"/>
          </a:p>
        </p:txBody>
      </p:sp>
      <p:sp>
        <p:nvSpPr>
          <p:cNvPr id="9" name="Date Placeholder 8"/>
          <p:cNvSpPr>
            <a:spLocks noGrp="1"/>
          </p:cNvSpPr>
          <p:nvPr>
            <p:ph type="dt" sz="half" idx="10"/>
          </p:nvPr>
        </p:nvSpPr>
        <p:spPr/>
        <p:txBody>
          <a:bodyPr/>
          <a:lstStyle/>
          <a:p>
            <a:r>
              <a:rPr lang="en-US" smtClean="0"/>
              <a:t>20th February 2018</a:t>
            </a:r>
            <a:endParaRPr lang="en-US" dirty="0"/>
          </a:p>
        </p:txBody>
      </p:sp>
      <p:sp>
        <p:nvSpPr>
          <p:cNvPr id="10" name="Slide Number Placeholder 9"/>
          <p:cNvSpPr>
            <a:spLocks noGrp="1"/>
          </p:cNvSpPr>
          <p:nvPr>
            <p:ph type="sldNum" sz="quarter" idx="11"/>
          </p:nvPr>
        </p:nvSpPr>
        <p:spPr/>
        <p:txBody>
          <a:bodyPr/>
          <a:lstStyle/>
          <a:p>
            <a:fld id="{5E947C43-857B-4BA7-A082-9FADD3CFEBBA}" type="slidenum">
              <a:rPr lang="en-US" smtClean="0"/>
              <a:pPr/>
              <a:t>26</a:t>
            </a:fld>
            <a:endParaRPr lang="en-US" dirty="0"/>
          </a:p>
        </p:txBody>
      </p:sp>
      <p:pic>
        <p:nvPicPr>
          <p:cNvPr id="11" name="Picture 10" descr="Develop.jpg"/>
          <p:cNvPicPr>
            <a:picLocks noChangeAspect="1"/>
          </p:cNvPicPr>
          <p:nvPr/>
        </p:nvPicPr>
        <p:blipFill>
          <a:blip r:embed="rId2" cstate="print"/>
          <a:stretch>
            <a:fillRect/>
          </a:stretch>
        </p:blipFill>
        <p:spPr>
          <a:xfrm>
            <a:off x="3886200" y="3352800"/>
            <a:ext cx="2857500" cy="2028825"/>
          </a:xfrm>
          <a:prstGeom prst="rect">
            <a:avLst/>
          </a:prstGeom>
        </p:spPr>
      </p:pic>
    </p:spTree>
  </p:cSld>
  <p:clrMapOvr>
    <a:masterClrMapping/>
  </p:clrMapOvr>
  <p:transition>
    <p:pull dir="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27</a:t>
            </a:fld>
            <a:endParaRPr lang="en-US" dirty="0"/>
          </a:p>
        </p:txBody>
      </p:sp>
      <p:sp>
        <p:nvSpPr>
          <p:cNvPr id="8" name="Rectangle 2"/>
          <p:cNvSpPr>
            <a:spLocks noGrp="1" noChangeArrowheads="1"/>
          </p:cNvSpPr>
          <p:nvPr>
            <p:ph type="title"/>
          </p:nvPr>
        </p:nvSpPr>
        <p:spPr>
          <a:xfrm>
            <a:off x="457200" y="228600"/>
            <a:ext cx="8001000" cy="990600"/>
          </a:xfrm>
        </p:spPr>
        <p:txBody>
          <a:bodyPr anchor="t">
            <a:normAutofit/>
          </a:bodyPr>
          <a:lstStyle/>
          <a:p>
            <a:pPr eaLnBrk="1" fontAlgn="auto" hangingPunct="1">
              <a:spcAft>
                <a:spcPts val="0"/>
              </a:spcAft>
              <a:defRPr/>
            </a:pPr>
            <a:r>
              <a:rPr lang="en-US" sz="3200" dirty="0" smtClean="0">
                <a:latin typeface="Trebuchet MS" pitchFamily="34" charset="0"/>
              </a:rPr>
              <a:t>Worrisome Developments</a:t>
            </a:r>
            <a:br>
              <a:rPr lang="en-US" sz="3200" dirty="0" smtClean="0">
                <a:latin typeface="Trebuchet MS" pitchFamily="34" charset="0"/>
              </a:rPr>
            </a:br>
            <a:r>
              <a:rPr lang="en-US" sz="2400" dirty="0" smtClean="0">
                <a:latin typeface="Trebuchet MS" pitchFamily="34" charset="0"/>
              </a:rPr>
              <a:t>Farmers/herdsmen clash and Food security?</a:t>
            </a:r>
            <a:endParaRPr lang="en-US" sz="24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457200" y="1882438"/>
            <a:ext cx="8229600" cy="3908762"/>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The </a:t>
            </a:r>
            <a:r>
              <a:rPr lang="en-US" sz="2800" dirty="0" smtClean="0">
                <a:solidFill>
                  <a:srgbClr val="FF0000"/>
                </a:solidFill>
                <a:effectLst>
                  <a:outerShdw blurRad="38100" dist="38100" dir="2700000" algn="tl">
                    <a:srgbClr val="000000">
                      <a:alpha val="43137"/>
                    </a:srgbClr>
                  </a:outerShdw>
                </a:effectLst>
                <a:latin typeface="Trebuchet MS" pitchFamily="34" charset="0"/>
              </a:rPr>
              <a:t>herdsmen</a:t>
            </a:r>
            <a:r>
              <a:rPr lang="en-US" sz="2400" dirty="0" smtClean="0">
                <a:latin typeface="Trebuchet MS" pitchFamily="34" charset="0"/>
              </a:rPr>
              <a:t> rampaging in the middle belt and now extending to the South is a real </a:t>
            </a:r>
            <a:r>
              <a:rPr lang="en-US" sz="2800" dirty="0" smtClean="0">
                <a:solidFill>
                  <a:srgbClr val="FF0000"/>
                </a:solidFill>
                <a:effectLst>
                  <a:outerShdw blurRad="38100" dist="38100" dir="2700000" algn="tl">
                    <a:srgbClr val="000000">
                      <a:alpha val="43137"/>
                    </a:srgbClr>
                  </a:outerShdw>
                </a:effectLst>
                <a:latin typeface="Trebuchet MS" pitchFamily="34" charset="0"/>
              </a:rPr>
              <a:t>threat</a:t>
            </a:r>
            <a:r>
              <a:rPr lang="en-US" sz="2400" dirty="0" smtClean="0">
                <a:latin typeface="Trebuchet MS" pitchFamily="34" charset="0"/>
              </a:rPr>
              <a:t> to the target of food security.</a:t>
            </a:r>
            <a:endParaRPr lang="en-US" sz="2400" dirty="0">
              <a:latin typeface="Trebuchet MS" pitchFamily="34" charset="0"/>
            </a:endParaRPr>
          </a:p>
          <a:p>
            <a:pPr marL="801688" lvl="1" indent="-344488">
              <a:buClr>
                <a:srgbClr val="FF0000"/>
              </a:buClr>
              <a:buSzPct val="50000"/>
              <a:buFont typeface="Wingdings" pitchFamily="2" charset="2"/>
              <a:buChar char="q"/>
            </a:pPr>
            <a:r>
              <a:rPr lang="en-US" sz="2100" dirty="0" smtClean="0">
                <a:latin typeface="Trebuchet MS" pitchFamily="34" charset="0"/>
              </a:rPr>
              <a:t>If farmers are terrorized and now stay away from their farms, harvest expectation in the coming planting season will not be realized.</a:t>
            </a:r>
          </a:p>
          <a:p>
            <a:pPr marL="801688" lvl="1" indent="-344488">
              <a:buClr>
                <a:srgbClr val="FF0000"/>
              </a:buClr>
              <a:buSzPct val="50000"/>
              <a:buFont typeface="Wingdings" pitchFamily="2" charset="2"/>
              <a:buChar char="q"/>
            </a:pPr>
            <a:r>
              <a:rPr lang="en-US" sz="2100" dirty="0" smtClean="0">
                <a:latin typeface="Trebuchet MS" pitchFamily="34" charset="0"/>
              </a:rPr>
              <a:t>The expectation that inflation rate will drop would become a mirage, as food inflation is the key factor in Nigeria’ headline inflation.</a:t>
            </a:r>
          </a:p>
          <a:p>
            <a:pPr marL="801688" lvl="1" indent="-344488">
              <a:buClr>
                <a:srgbClr val="FF0000"/>
              </a:buClr>
              <a:buSzPct val="50000"/>
              <a:buFont typeface="Wingdings" pitchFamily="2" charset="2"/>
              <a:buChar char="q"/>
            </a:pPr>
            <a:r>
              <a:rPr lang="en-US" sz="2100" dirty="0" smtClean="0">
                <a:latin typeface="Trebuchet MS" pitchFamily="34" charset="0"/>
              </a:rPr>
              <a:t>There is likely a reversal of heavy food importation that will restart pressures on the Naira exchange rate.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28</a:t>
            </a:fld>
            <a:endParaRPr lang="en-US" dirty="0"/>
          </a:p>
        </p:txBody>
      </p:sp>
      <p:sp>
        <p:nvSpPr>
          <p:cNvPr id="8" name="Rectangle 2"/>
          <p:cNvSpPr>
            <a:spLocks noGrp="1" noChangeArrowheads="1"/>
          </p:cNvSpPr>
          <p:nvPr>
            <p:ph type="title"/>
          </p:nvPr>
        </p:nvSpPr>
        <p:spPr>
          <a:xfrm>
            <a:off x="457200" y="228600"/>
            <a:ext cx="8001000" cy="990600"/>
          </a:xfrm>
        </p:spPr>
        <p:txBody>
          <a:bodyPr anchor="t">
            <a:normAutofit/>
          </a:bodyPr>
          <a:lstStyle/>
          <a:p>
            <a:pPr eaLnBrk="1" fontAlgn="auto" hangingPunct="1">
              <a:spcAft>
                <a:spcPts val="0"/>
              </a:spcAft>
              <a:defRPr/>
            </a:pPr>
            <a:r>
              <a:rPr lang="en-US" sz="3200" dirty="0" smtClean="0">
                <a:latin typeface="Trebuchet MS" pitchFamily="34" charset="0"/>
              </a:rPr>
              <a:t>Worrisome Developments</a:t>
            </a:r>
            <a:br>
              <a:rPr lang="en-US" sz="3200" dirty="0" smtClean="0">
                <a:latin typeface="Trebuchet MS" pitchFamily="34" charset="0"/>
              </a:rPr>
            </a:br>
            <a:r>
              <a:rPr lang="en-US" sz="2400" dirty="0" smtClean="0">
                <a:latin typeface="Trebuchet MS" pitchFamily="34" charset="0"/>
              </a:rPr>
              <a:t>The Stock Market: A Time Bomb Ticking?</a:t>
            </a:r>
            <a:endParaRPr lang="en-US" sz="24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457200" y="1557040"/>
            <a:ext cx="8305800" cy="4770537"/>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Though the </a:t>
            </a:r>
            <a:r>
              <a:rPr lang="en-US" sz="2800" dirty="0" smtClean="0">
                <a:solidFill>
                  <a:srgbClr val="FF0000"/>
                </a:solidFill>
                <a:effectLst>
                  <a:outerShdw blurRad="38100" dist="38100" dir="2700000" algn="tl">
                    <a:srgbClr val="000000">
                      <a:alpha val="43137"/>
                    </a:srgbClr>
                  </a:outerShdw>
                </a:effectLst>
                <a:latin typeface="Trebuchet MS" pitchFamily="34" charset="0"/>
              </a:rPr>
              <a:t>economic recovery</a:t>
            </a:r>
            <a:r>
              <a:rPr lang="en-US" sz="2400" dirty="0" smtClean="0">
                <a:latin typeface="Trebuchet MS" pitchFamily="34" charset="0"/>
              </a:rPr>
              <a:t> is still</a:t>
            </a:r>
            <a:r>
              <a:rPr lang="en-US" sz="2400" dirty="0" smtClean="0">
                <a:solidFill>
                  <a:srgbClr val="FF0000"/>
                </a:solidFill>
                <a:effectLst>
                  <a:outerShdw blurRad="38100" dist="38100" dir="2700000" algn="tl">
                    <a:srgbClr val="000000">
                      <a:alpha val="43137"/>
                    </a:srgbClr>
                  </a:outerShdw>
                </a:effectLst>
                <a:latin typeface="Trebuchet MS" pitchFamily="34" charset="0"/>
              </a:rPr>
              <a:t> </a:t>
            </a:r>
            <a:r>
              <a:rPr lang="en-US" sz="2800" dirty="0" smtClean="0">
                <a:solidFill>
                  <a:srgbClr val="FF0000"/>
                </a:solidFill>
                <a:effectLst>
                  <a:outerShdw blurRad="38100" dist="38100" dir="2700000" algn="tl">
                    <a:srgbClr val="000000">
                      <a:alpha val="43137"/>
                    </a:srgbClr>
                  </a:outerShdw>
                </a:effectLst>
                <a:latin typeface="Trebuchet MS" pitchFamily="34" charset="0"/>
              </a:rPr>
              <a:t>fragile</a:t>
            </a:r>
            <a:r>
              <a:rPr lang="en-US" sz="2400" dirty="0" smtClean="0">
                <a:latin typeface="Trebuchet MS" pitchFamily="34" charset="0"/>
              </a:rPr>
              <a:t>, but most </a:t>
            </a:r>
            <a:r>
              <a:rPr lang="en-US" sz="2400" dirty="0">
                <a:latin typeface="Trebuchet MS" pitchFamily="34" charset="0"/>
              </a:rPr>
              <a:t>economic agents </a:t>
            </a:r>
            <a:r>
              <a:rPr lang="en-US" sz="2400" dirty="0" smtClean="0">
                <a:latin typeface="Trebuchet MS" pitchFamily="34" charset="0"/>
              </a:rPr>
              <a:t>remain </a:t>
            </a:r>
            <a:r>
              <a:rPr lang="en-US" sz="2400" i="1" u="sng" dirty="0">
                <a:latin typeface="Trebuchet MS" pitchFamily="34" charset="0"/>
              </a:rPr>
              <a:t>upbeat</a:t>
            </a:r>
            <a:r>
              <a:rPr lang="en-US" sz="2400" dirty="0">
                <a:latin typeface="Trebuchet MS" pitchFamily="34" charset="0"/>
              </a:rPr>
              <a:t> and </a:t>
            </a:r>
            <a:r>
              <a:rPr lang="en-US" sz="2400" i="1" u="sng" dirty="0" smtClean="0">
                <a:latin typeface="Trebuchet MS" pitchFamily="34" charset="0"/>
              </a:rPr>
              <a:t>optimistic</a:t>
            </a:r>
            <a:r>
              <a:rPr lang="en-US" sz="2400" dirty="0" smtClean="0">
                <a:latin typeface="Trebuchet MS" pitchFamily="34" charset="0"/>
              </a:rPr>
              <a:t>.</a:t>
            </a:r>
            <a:endParaRPr lang="en-US" sz="2400" dirty="0">
              <a:latin typeface="Trebuchet MS" pitchFamily="34" charset="0"/>
            </a:endParaRPr>
          </a:p>
          <a:p>
            <a:pPr marL="801688" lvl="1" indent="-344488">
              <a:buClr>
                <a:srgbClr val="FF0000"/>
              </a:buClr>
              <a:buSzPct val="50000"/>
              <a:buFont typeface="Wingdings" pitchFamily="2" charset="2"/>
              <a:buChar char="q"/>
            </a:pPr>
            <a:r>
              <a:rPr lang="en-US" sz="2100" dirty="0" smtClean="0">
                <a:latin typeface="Trebuchet MS" pitchFamily="34" charset="0"/>
              </a:rPr>
              <a:t>The stock market closed higher in 2017 with </a:t>
            </a:r>
            <a:r>
              <a:rPr lang="en-US" sz="2100" dirty="0" smtClean="0">
                <a:solidFill>
                  <a:srgbClr val="FF0000"/>
                </a:solidFill>
                <a:effectLst>
                  <a:outerShdw blurRad="38100" dist="38100" dir="2700000" algn="tl">
                    <a:srgbClr val="000000">
                      <a:alpha val="43137"/>
                    </a:srgbClr>
                  </a:outerShdw>
                </a:effectLst>
                <a:latin typeface="Trebuchet MS" pitchFamily="34" charset="0"/>
              </a:rPr>
              <a:t>42%</a:t>
            </a:r>
            <a:r>
              <a:rPr lang="en-US" sz="2100" dirty="0" smtClean="0">
                <a:latin typeface="Trebuchet MS" pitchFamily="34" charset="0"/>
              </a:rPr>
              <a:t> ASI growth, and 42,737.89 on Monday, 12</a:t>
            </a:r>
            <a:r>
              <a:rPr lang="en-US" sz="2100" baseline="30000" dirty="0" smtClean="0">
                <a:latin typeface="Trebuchet MS" pitchFamily="34" charset="0"/>
              </a:rPr>
              <a:t>th</a:t>
            </a:r>
            <a:r>
              <a:rPr lang="en-US" sz="2100" dirty="0" smtClean="0">
                <a:latin typeface="Trebuchet MS" pitchFamily="34" charset="0"/>
              </a:rPr>
              <a:t> February (</a:t>
            </a:r>
            <a:r>
              <a:rPr lang="en-US" sz="2100" dirty="0" smtClean="0">
                <a:solidFill>
                  <a:srgbClr val="FF0000"/>
                </a:solidFill>
                <a:effectLst>
                  <a:outerShdw blurRad="38100" dist="38100" dir="2700000" algn="tl">
                    <a:srgbClr val="000000">
                      <a:alpha val="43137"/>
                    </a:srgbClr>
                  </a:outerShdw>
                </a:effectLst>
                <a:latin typeface="Trebuchet MS" pitchFamily="34" charset="0"/>
              </a:rPr>
              <a:t>11.75%</a:t>
            </a:r>
            <a:r>
              <a:rPr lang="en-US" sz="2100" dirty="0" smtClean="0">
                <a:latin typeface="Trebuchet MS" pitchFamily="34" charset="0"/>
              </a:rPr>
              <a:t> growth in 43 days of 2018) and at 65.67% of the historical peak achieved in February 2008!</a:t>
            </a:r>
          </a:p>
          <a:p>
            <a:pPr marL="801688" lvl="1" indent="-344488">
              <a:buClr>
                <a:srgbClr val="FF0000"/>
              </a:buClr>
              <a:buSzPct val="50000"/>
              <a:buFont typeface="Wingdings" pitchFamily="2" charset="2"/>
              <a:buChar char="q"/>
            </a:pPr>
            <a:r>
              <a:rPr lang="en-US" sz="2100" dirty="0" smtClean="0">
                <a:latin typeface="Trebuchet MS" pitchFamily="34" charset="0"/>
              </a:rPr>
              <a:t>The market was among the top-5 global markets in 2017 – behind Argentina, followed by Turkey, Hong Kong and </a:t>
            </a:r>
            <a:r>
              <a:rPr lang="en-US" sz="2100" dirty="0" err="1" smtClean="0">
                <a:latin typeface="Trebuchet MS" pitchFamily="34" charset="0"/>
              </a:rPr>
              <a:t>S&amp;P</a:t>
            </a:r>
            <a:r>
              <a:rPr lang="en-US" sz="2100" dirty="0" smtClean="0">
                <a:latin typeface="Trebuchet MS" pitchFamily="34" charset="0"/>
              </a:rPr>
              <a:t> 500.</a:t>
            </a:r>
          </a:p>
          <a:p>
            <a:pPr marL="801688" lvl="1" indent="-344488">
              <a:buClr>
                <a:srgbClr val="FF0000"/>
              </a:buClr>
              <a:buSzPct val="50000"/>
              <a:buFont typeface="Wingdings" pitchFamily="2" charset="2"/>
              <a:buChar char="q"/>
            </a:pPr>
            <a:r>
              <a:rPr lang="en-US" sz="2100" dirty="0" smtClean="0">
                <a:latin typeface="Trebuchet MS" pitchFamily="34" charset="0"/>
              </a:rPr>
              <a:t>Many analysts are optimistic that stocks could keep rising in 2018.</a:t>
            </a:r>
          </a:p>
          <a:p>
            <a:pPr marL="1258888" lvl="2" indent="-344488">
              <a:buClr>
                <a:srgbClr val="FF0000"/>
              </a:buClr>
              <a:buSzPct val="50000"/>
              <a:buFont typeface="Wingdings" pitchFamily="2" charset="2"/>
              <a:buChar char="q"/>
            </a:pPr>
            <a:r>
              <a:rPr lang="en-US" sz="2100" dirty="0" smtClean="0">
                <a:latin typeface="Trebuchet MS" pitchFamily="34" charset="0"/>
              </a:rPr>
              <a:t>"</a:t>
            </a:r>
            <a:r>
              <a:rPr lang="en-US" sz="2100" b="1" i="1" dirty="0" smtClean="0">
                <a:latin typeface="Trebuchet MS" pitchFamily="34" charset="0"/>
              </a:rPr>
              <a:t>If you look at where we stand today, the [Nigerian] market is still one of the </a:t>
            </a:r>
            <a:r>
              <a:rPr lang="en-US" sz="2100" b="1" i="1" dirty="0" smtClean="0">
                <a:solidFill>
                  <a:srgbClr val="FF0000"/>
                </a:solidFill>
                <a:latin typeface="Trebuchet MS" pitchFamily="34" charset="0"/>
              </a:rPr>
              <a:t>cheapest markets</a:t>
            </a:r>
            <a:r>
              <a:rPr lang="en-US" sz="2100" b="1" i="1" dirty="0" smtClean="0">
                <a:latin typeface="Trebuchet MS" pitchFamily="34" charset="0"/>
              </a:rPr>
              <a:t> on the planet</a:t>
            </a:r>
            <a:r>
              <a:rPr lang="en-US" sz="2100" dirty="0" smtClean="0">
                <a:latin typeface="Trebuchet MS" pitchFamily="34" charset="0"/>
              </a:rPr>
              <a:t>." said </a:t>
            </a:r>
            <a:r>
              <a:rPr lang="en-US" sz="2100" b="1" dirty="0" err="1" smtClean="0">
                <a:solidFill>
                  <a:srgbClr val="FF0000"/>
                </a:solidFill>
                <a:effectLst>
                  <a:outerShdw blurRad="38100" dist="38100" dir="2700000" algn="tl">
                    <a:srgbClr val="000000">
                      <a:alpha val="43137"/>
                    </a:srgbClr>
                  </a:outerShdw>
                </a:effectLst>
                <a:latin typeface="Trebuchet MS" pitchFamily="34" charset="0"/>
              </a:rPr>
              <a:t>Bekkali</a:t>
            </a:r>
            <a:r>
              <a:rPr lang="en-US" sz="2100" dirty="0" smtClean="0">
                <a:latin typeface="Trebuchet MS" pitchFamily="34" charset="0"/>
              </a:rPr>
              <a:t>, CEO of Silk Invest.</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29</a:t>
            </a:fld>
            <a:endParaRPr lang="en-US" dirty="0"/>
          </a:p>
        </p:txBody>
      </p:sp>
      <p:sp>
        <p:nvSpPr>
          <p:cNvPr id="8" name="Rectangle 2"/>
          <p:cNvSpPr>
            <a:spLocks noGrp="1" noChangeArrowheads="1"/>
          </p:cNvSpPr>
          <p:nvPr>
            <p:ph type="title"/>
          </p:nvPr>
        </p:nvSpPr>
        <p:spPr>
          <a:xfrm>
            <a:off x="76200" y="152400"/>
            <a:ext cx="9067800" cy="1066800"/>
          </a:xfrm>
        </p:spPr>
        <p:txBody>
          <a:bodyPr anchor="t">
            <a:normAutofit fontScale="90000"/>
          </a:bodyPr>
          <a:lstStyle/>
          <a:p>
            <a:pPr>
              <a:defRPr/>
            </a:pPr>
            <a:r>
              <a:rPr lang="en-US" sz="3600" dirty="0" smtClean="0">
                <a:latin typeface="Trebuchet MS" pitchFamily="34" charset="0"/>
              </a:rPr>
              <a:t>Worrisome Developments</a:t>
            </a:r>
            <a:br>
              <a:rPr lang="en-US" sz="3600" dirty="0" smtClean="0">
                <a:latin typeface="Trebuchet MS" pitchFamily="34" charset="0"/>
              </a:rPr>
            </a:br>
            <a:r>
              <a:rPr lang="en-US" sz="2700" dirty="0" smtClean="0">
                <a:latin typeface="Trebuchet MS" pitchFamily="34" charset="0"/>
              </a:rPr>
              <a:t>Oil Earnings and Foreign Investors: Another Ticking Time Bomb?</a:t>
            </a:r>
            <a:endParaRPr lang="en-US" sz="27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152400" y="1600201"/>
            <a:ext cx="6629400" cy="4770537"/>
          </a:xfrm>
          <a:prstGeom prst="rect">
            <a:avLst/>
          </a:prstGeom>
          <a:no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When you seek the key drivers, you will likely find that </a:t>
            </a:r>
            <a:r>
              <a:rPr lang="en-US" sz="2800" dirty="0" smtClean="0">
                <a:solidFill>
                  <a:srgbClr val="FF0000"/>
                </a:solidFill>
                <a:effectLst>
                  <a:outerShdw blurRad="38100" dist="38100" dir="2700000" algn="tl">
                    <a:srgbClr val="000000">
                      <a:alpha val="43137"/>
                    </a:srgbClr>
                  </a:outerShdw>
                </a:effectLst>
                <a:latin typeface="Trebuchet MS" pitchFamily="34" charset="0"/>
              </a:rPr>
              <a:t>foreign portfolio investors</a:t>
            </a:r>
            <a:r>
              <a:rPr lang="en-US" sz="2400" dirty="0" smtClean="0">
                <a:latin typeface="Trebuchet MS" pitchFamily="34" charset="0"/>
              </a:rPr>
              <a:t> are mostly moving the market.</a:t>
            </a:r>
          </a:p>
          <a:p>
            <a:pPr marL="344488" indent="-344488">
              <a:buClr>
                <a:srgbClr val="FF0000"/>
              </a:buClr>
              <a:buSzPct val="50000"/>
              <a:buFont typeface="Wingdings" pitchFamily="2" charset="2"/>
              <a:buChar char="q"/>
            </a:pPr>
            <a:r>
              <a:rPr lang="en-US" sz="2400" dirty="0" smtClean="0">
                <a:latin typeface="Trebuchet MS" pitchFamily="34" charset="0"/>
              </a:rPr>
              <a:t>Yet, the euphoria over the seeming </a:t>
            </a:r>
            <a:r>
              <a:rPr lang="en-US" sz="2800" b="1" dirty="0" smtClean="0">
                <a:solidFill>
                  <a:srgbClr val="FF0000"/>
                </a:solidFill>
                <a:effectLst>
                  <a:outerShdw blurRad="38100" dist="38100" dir="2700000" algn="tl">
                    <a:srgbClr val="000000">
                      <a:alpha val="43137"/>
                    </a:srgbClr>
                  </a:outerShdw>
                </a:effectLst>
                <a:latin typeface="Trebuchet MS" pitchFamily="34" charset="0"/>
              </a:rPr>
              <a:t>FX liquidity</a:t>
            </a:r>
            <a:r>
              <a:rPr lang="en-US" sz="2400" dirty="0" smtClean="0">
                <a:latin typeface="Trebuchet MS" pitchFamily="34" charset="0"/>
              </a:rPr>
              <a:t> is gradually pushing Nigeria to another worrisome strait:</a:t>
            </a:r>
          </a:p>
          <a:p>
            <a:pPr marL="801688" lvl="1" indent="-344488">
              <a:buClr>
                <a:srgbClr val="FF0000"/>
              </a:buClr>
              <a:buSzPct val="50000"/>
              <a:buFont typeface="Wingdings" pitchFamily="2" charset="2"/>
              <a:buChar char="q"/>
            </a:pPr>
            <a:r>
              <a:rPr lang="en-US" sz="2400" dirty="0" smtClean="0">
                <a:latin typeface="Trebuchet MS" pitchFamily="34" charset="0"/>
              </a:rPr>
              <a:t>A combination of highly mobile portfolio investment and unreliable crude oil earnings, both of which can unravel without warning and make the external reserves melt the same way it did during April to November 2008.</a:t>
            </a:r>
          </a:p>
        </p:txBody>
      </p:sp>
      <p:pic>
        <p:nvPicPr>
          <p:cNvPr id="7" name="Picture 6" descr="Risk_Types.jpg"/>
          <p:cNvPicPr>
            <a:picLocks noChangeAspect="1"/>
          </p:cNvPicPr>
          <p:nvPr/>
        </p:nvPicPr>
        <p:blipFill>
          <a:blip r:embed="rId3" cstate="print"/>
          <a:srcRect l="8619" t="3101"/>
          <a:stretch>
            <a:fillRect/>
          </a:stretch>
        </p:blipFill>
        <p:spPr>
          <a:xfrm>
            <a:off x="6781800" y="3276600"/>
            <a:ext cx="2270760" cy="283845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12775" y="304800"/>
            <a:ext cx="8153400" cy="762000"/>
          </a:xfrm>
        </p:spPr>
        <p:txBody>
          <a:bodyPr anchor="t"/>
          <a:lstStyle/>
          <a:p>
            <a:pPr eaLnBrk="1" hangingPunct="1"/>
            <a:r>
              <a:rPr lang="en-ZA" sz="3200" dirty="0" smtClean="0">
                <a:solidFill>
                  <a:schemeClr val="tx1"/>
                </a:solidFill>
                <a:latin typeface="Trebuchet MS" pitchFamily="34" charset="0"/>
              </a:rPr>
              <a:t>Introduction</a:t>
            </a:r>
            <a:endParaRPr lang="en-US" sz="3200" dirty="0" smtClean="0">
              <a:solidFill>
                <a:schemeClr val="tx1"/>
              </a:solidFill>
              <a:latin typeface="Trebuchet MS" pitchFamily="34" charset="0"/>
            </a:endParaRPr>
          </a:p>
        </p:txBody>
      </p:sp>
      <p:sp>
        <p:nvSpPr>
          <p:cNvPr id="95235" name="Slide Number Placeholder 5"/>
          <p:cNvSpPr>
            <a:spLocks noGrp="1"/>
          </p:cNvSpPr>
          <p:nvPr>
            <p:ph type="sldNum" sz="quarter" idx="12"/>
          </p:nvPr>
        </p:nvSpPr>
        <p:spPr/>
        <p:txBody>
          <a:bodyPr>
            <a:normAutofit fontScale="85000" lnSpcReduction="20000"/>
          </a:bodyPr>
          <a:lstStyle/>
          <a:p>
            <a:pPr>
              <a:defRPr/>
            </a:pPr>
            <a:fld id="{69147F4D-D929-4135-BF9C-B157D5955526}" type="slidenum">
              <a:rPr lang="en-US" altLang="en-US" smtClean="0"/>
              <a:pPr>
                <a:defRPr/>
              </a:pPr>
              <a:t>3</a:t>
            </a:fld>
            <a:endParaRPr lang="en-US" altLang="en-US" dirty="0" smtClean="0"/>
          </a:p>
        </p:txBody>
      </p:sp>
      <p:sp>
        <p:nvSpPr>
          <p:cNvPr id="57347" name="Rectangle 3"/>
          <p:cNvSpPr>
            <a:spLocks noGrp="1" noChangeArrowheads="1"/>
          </p:cNvSpPr>
          <p:nvPr>
            <p:ph sz="quarter" idx="1"/>
          </p:nvPr>
        </p:nvSpPr>
        <p:spPr>
          <a:xfrm>
            <a:off x="457200" y="1600200"/>
            <a:ext cx="8308975" cy="4648200"/>
          </a:xfrm>
        </p:spPr>
        <p:txBody>
          <a:bodyPr anchor="ctr">
            <a:noAutofit/>
          </a:bodyPr>
          <a:lstStyle/>
          <a:p>
            <a:pPr>
              <a:defRPr/>
            </a:pPr>
            <a:r>
              <a:rPr lang="en-US" sz="2400" dirty="0" smtClean="0">
                <a:latin typeface="Trebuchet MS" pitchFamily="34" charset="0"/>
              </a:rPr>
              <a:t>A </a:t>
            </a:r>
            <a:r>
              <a:rPr lang="en-US" sz="2400" dirty="0" smtClean="0">
                <a:latin typeface="Trebuchet MS" pitchFamily="34" charset="0"/>
              </a:rPr>
              <a:t>big </a:t>
            </a:r>
            <a:r>
              <a:rPr lang="en-US" sz="2800" dirty="0" smtClean="0">
                <a:solidFill>
                  <a:srgbClr val="FF0000"/>
                </a:solidFill>
                <a:effectLst>
                  <a:outerShdw blurRad="38100" dist="38100" dir="2700000" algn="tl">
                    <a:srgbClr val="000000">
                      <a:alpha val="43137"/>
                    </a:srgbClr>
                  </a:outerShdw>
                </a:effectLst>
                <a:latin typeface="Trebuchet MS" pitchFamily="34" charset="0"/>
              </a:rPr>
              <a:t>thanks</a:t>
            </a:r>
            <a:r>
              <a:rPr lang="en-US" sz="2400" dirty="0" smtClean="0">
                <a:latin typeface="Trebuchet MS" pitchFamily="34" charset="0"/>
              </a:rPr>
              <a:t> to </a:t>
            </a:r>
            <a:r>
              <a:rPr lang="en-US" sz="2400" b="1" dirty="0" err="1" smtClean="0">
                <a:latin typeface="Trebuchet MS" pitchFamily="34" charset="0"/>
              </a:rPr>
              <a:t>CIIN</a:t>
            </a:r>
            <a:r>
              <a:rPr lang="en-US" sz="2400" b="1" dirty="0" smtClean="0">
                <a:latin typeface="Trebuchet MS" pitchFamily="34" charset="0"/>
              </a:rPr>
              <a:t> </a:t>
            </a:r>
            <a:r>
              <a:rPr lang="en-US" sz="2400" dirty="0" smtClean="0">
                <a:latin typeface="Trebuchet MS" pitchFamily="34" charset="0"/>
              </a:rPr>
              <a:t>for </a:t>
            </a:r>
            <a:r>
              <a:rPr lang="en-US" sz="2400" dirty="0" smtClean="0">
                <a:latin typeface="Trebuchet MS" pitchFamily="34" charset="0"/>
              </a:rPr>
              <a:t>having </a:t>
            </a:r>
            <a:r>
              <a:rPr lang="en-US" sz="2400" dirty="0" smtClean="0">
                <a:latin typeface="Trebuchet MS" pitchFamily="34" charset="0"/>
              </a:rPr>
              <a:t>me to </a:t>
            </a:r>
            <a:r>
              <a:rPr lang="en-US" sz="2400" dirty="0" smtClean="0">
                <a:latin typeface="Trebuchet MS" pitchFamily="34" charset="0"/>
              </a:rPr>
              <a:t>deal with this subject today, which I last did for the Institute in 2014.</a:t>
            </a:r>
          </a:p>
          <a:p>
            <a:pPr>
              <a:defRPr/>
            </a:pPr>
            <a:r>
              <a:rPr lang="en-US" sz="2400" dirty="0" smtClean="0">
                <a:latin typeface="Trebuchet MS" pitchFamily="34" charset="0"/>
              </a:rPr>
              <a:t>The </a:t>
            </a:r>
            <a:r>
              <a:rPr lang="en-US" sz="2400" i="1" dirty="0" smtClean="0">
                <a:solidFill>
                  <a:srgbClr val="FF0000"/>
                </a:solidFill>
                <a:effectLst>
                  <a:outerShdw blurRad="38100" dist="38100" dir="2700000" algn="tl">
                    <a:srgbClr val="000000">
                      <a:alpha val="43137"/>
                    </a:srgbClr>
                  </a:outerShdw>
                </a:effectLst>
                <a:latin typeface="Trebuchet MS" pitchFamily="34" charset="0"/>
              </a:rPr>
              <a:t>analysis</a:t>
            </a:r>
            <a:r>
              <a:rPr lang="en-US" sz="2400" dirty="0" smtClean="0">
                <a:latin typeface="Trebuchet MS" pitchFamily="34" charset="0"/>
              </a:rPr>
              <a:t> </a:t>
            </a:r>
            <a:r>
              <a:rPr lang="en-US" sz="2400" dirty="0" smtClean="0">
                <a:latin typeface="Trebuchet MS" pitchFamily="34" charset="0"/>
              </a:rPr>
              <a:t>and </a:t>
            </a:r>
            <a:r>
              <a:rPr lang="en-US" sz="2400" i="1" dirty="0" smtClean="0">
                <a:solidFill>
                  <a:srgbClr val="FF0000"/>
                </a:solidFill>
                <a:effectLst>
                  <a:outerShdw blurRad="38100" dist="38100" dir="2700000" algn="tl">
                    <a:srgbClr val="000000">
                      <a:alpha val="43137"/>
                    </a:srgbClr>
                  </a:outerShdw>
                </a:effectLst>
                <a:latin typeface="Trebuchet MS" pitchFamily="34" charset="0"/>
              </a:rPr>
              <a:t>interpretation</a:t>
            </a:r>
            <a:r>
              <a:rPr lang="en-US" sz="2400" dirty="0" smtClean="0">
                <a:latin typeface="Trebuchet MS" pitchFamily="34" charset="0"/>
              </a:rPr>
              <a:t> of </a:t>
            </a:r>
            <a:r>
              <a:rPr lang="en-US" sz="2400" dirty="0" smtClean="0">
                <a:latin typeface="Trebuchet MS" pitchFamily="34" charset="0"/>
              </a:rPr>
              <a:t>government policies </a:t>
            </a:r>
            <a:r>
              <a:rPr lang="en-US" sz="2400" dirty="0" smtClean="0">
                <a:latin typeface="Trebuchet MS" pitchFamily="34" charset="0"/>
              </a:rPr>
              <a:t>not only gives us an </a:t>
            </a:r>
            <a:r>
              <a:rPr lang="en-US" sz="2400" dirty="0" smtClean="0">
                <a:latin typeface="Trebuchet MS" pitchFamily="34" charset="0"/>
              </a:rPr>
              <a:t>understanding of </a:t>
            </a:r>
            <a:r>
              <a:rPr lang="en-US" sz="2400" dirty="0" smtClean="0">
                <a:latin typeface="Trebuchet MS" pitchFamily="34" charset="0"/>
              </a:rPr>
              <a:t>the </a:t>
            </a:r>
            <a:r>
              <a:rPr lang="en-US" sz="2800" dirty="0" smtClean="0">
                <a:solidFill>
                  <a:srgbClr val="FF0000"/>
                </a:solidFill>
                <a:effectLst>
                  <a:outerShdw blurRad="38100" dist="38100" dir="2700000" algn="tl">
                    <a:srgbClr val="000000">
                      <a:alpha val="43137"/>
                    </a:srgbClr>
                  </a:outerShdw>
                </a:effectLst>
                <a:latin typeface="Trebuchet MS" pitchFamily="34" charset="0"/>
              </a:rPr>
              <a:t>implications</a:t>
            </a:r>
            <a:r>
              <a:rPr lang="en-US" sz="2400" dirty="0" smtClean="0">
                <a:latin typeface="Trebuchet MS" pitchFamily="34" charset="0"/>
              </a:rPr>
              <a:t> </a:t>
            </a:r>
            <a:r>
              <a:rPr lang="en-US" sz="2400" dirty="0" smtClean="0">
                <a:latin typeface="Trebuchet MS" pitchFamily="34" charset="0"/>
              </a:rPr>
              <a:t>for </a:t>
            </a:r>
            <a:r>
              <a:rPr lang="en-US" sz="2400" dirty="0" smtClean="0">
                <a:latin typeface="Trebuchet MS" pitchFamily="34" charset="0"/>
              </a:rPr>
              <a:t>business, but also provides us a clearer picture of the likely </a:t>
            </a:r>
            <a:r>
              <a:rPr lang="en-US" sz="2400" dirty="0" smtClean="0">
                <a:latin typeface="Trebuchet MS" pitchFamily="34" charset="0"/>
              </a:rPr>
              <a:t>opportunities and threats to </a:t>
            </a:r>
            <a:r>
              <a:rPr lang="en-US" sz="2400" dirty="0" smtClean="0">
                <a:latin typeface="Trebuchet MS" pitchFamily="34" charset="0"/>
              </a:rPr>
              <a:t>our organizations, whether we are profit-seeking or not-for-profit.</a:t>
            </a:r>
            <a:endParaRPr lang="en-US" sz="2400" dirty="0" smtClean="0">
              <a:latin typeface="Trebuchet MS" pitchFamily="34" charset="0"/>
            </a:endParaRPr>
          </a:p>
          <a:p>
            <a:pPr>
              <a:defRPr/>
            </a:pPr>
            <a:r>
              <a:rPr lang="en-US" sz="2400" dirty="0" smtClean="0">
                <a:latin typeface="Trebuchet MS" pitchFamily="34" charset="0"/>
              </a:rPr>
              <a:t>We </a:t>
            </a:r>
            <a:r>
              <a:rPr lang="en-US" sz="2400" dirty="0" smtClean="0">
                <a:latin typeface="Trebuchet MS" pitchFamily="34" charset="0"/>
              </a:rPr>
              <a:t>will therefore</a:t>
            </a:r>
            <a:r>
              <a:rPr lang="en-US" sz="2400" dirty="0" smtClean="0">
                <a:latin typeface="Trebuchet MS" pitchFamily="34" charset="0"/>
              </a:rPr>
              <a:t>, </a:t>
            </a:r>
            <a:r>
              <a:rPr lang="en-US" sz="2400" dirty="0" smtClean="0">
                <a:latin typeface="Trebuchet MS" pitchFamily="34" charset="0"/>
              </a:rPr>
              <a:t>attempt </a:t>
            </a:r>
            <a:r>
              <a:rPr lang="en-US" sz="2400" dirty="0" smtClean="0">
                <a:latin typeface="Trebuchet MS" pitchFamily="34" charset="0"/>
              </a:rPr>
              <a:t>to make sense out of </a:t>
            </a:r>
            <a:r>
              <a:rPr lang="en-US" sz="2400" dirty="0" smtClean="0">
                <a:latin typeface="Trebuchet MS" pitchFamily="34" charset="0"/>
              </a:rPr>
              <a:t>recent </a:t>
            </a:r>
            <a:r>
              <a:rPr lang="en-US" sz="2800" dirty="0" smtClean="0">
                <a:solidFill>
                  <a:srgbClr val="FF0000"/>
                </a:solidFill>
                <a:effectLst>
                  <a:outerShdw blurRad="38100" dist="38100" dir="2700000" algn="tl">
                    <a:srgbClr val="000000">
                      <a:alpha val="43137"/>
                    </a:srgbClr>
                  </a:outerShdw>
                </a:effectLst>
                <a:latin typeface="Trebuchet MS" pitchFamily="34" charset="0"/>
              </a:rPr>
              <a:t>developments</a:t>
            </a:r>
            <a:r>
              <a:rPr lang="en-US" sz="2400" dirty="0" smtClean="0">
                <a:latin typeface="Trebuchet MS" pitchFamily="34" charset="0"/>
              </a:rPr>
              <a:t> that represent “the why” behind some </a:t>
            </a:r>
            <a:r>
              <a:rPr lang="en-US" sz="2800" dirty="0" smtClean="0">
                <a:solidFill>
                  <a:srgbClr val="FF0000"/>
                </a:solidFill>
                <a:effectLst>
                  <a:outerShdw blurRad="38100" dist="38100" dir="2700000" algn="tl">
                    <a:srgbClr val="000000">
                      <a:alpha val="43137"/>
                    </a:srgbClr>
                  </a:outerShdw>
                </a:effectLst>
                <a:latin typeface="Trebuchet MS" pitchFamily="34" charset="0"/>
              </a:rPr>
              <a:t>policy responses</a:t>
            </a:r>
            <a:r>
              <a:rPr lang="en-US" sz="2400" dirty="0" smtClean="0">
                <a:latin typeface="Trebuchet MS" pitchFamily="34" charset="0"/>
              </a:rPr>
              <a:t>, and </a:t>
            </a:r>
            <a:r>
              <a:rPr lang="en-US" sz="2400" dirty="0" smtClean="0">
                <a:latin typeface="Trebuchet MS" pitchFamily="34" charset="0"/>
              </a:rPr>
              <a:t>then </a:t>
            </a:r>
            <a:r>
              <a:rPr lang="en-US" sz="2400" dirty="0" smtClean="0">
                <a:latin typeface="Trebuchet MS" pitchFamily="34" charset="0"/>
              </a:rPr>
              <a:t>figure out how </a:t>
            </a:r>
            <a:r>
              <a:rPr lang="en-US" sz="2400" dirty="0" smtClean="0">
                <a:latin typeface="Trebuchet MS" pitchFamily="34" charset="0"/>
              </a:rPr>
              <a:t>to </a:t>
            </a:r>
            <a:r>
              <a:rPr lang="en-US" sz="2800" dirty="0" smtClean="0">
                <a:solidFill>
                  <a:srgbClr val="FF0000"/>
                </a:solidFill>
                <a:effectLst>
                  <a:outerShdw blurRad="38100" dist="38100" dir="2700000" algn="tl">
                    <a:srgbClr val="000000">
                      <a:alpha val="43137"/>
                    </a:srgbClr>
                  </a:outerShdw>
                </a:effectLst>
                <a:latin typeface="Trebuchet MS" pitchFamily="34" charset="0"/>
              </a:rPr>
              <a:t>position</a:t>
            </a:r>
            <a:r>
              <a:rPr lang="en-US" sz="2400" dirty="0" smtClean="0">
                <a:latin typeface="Trebuchet MS" pitchFamily="34" charset="0"/>
              </a:rPr>
              <a:t> our businesses strategically</a:t>
            </a:r>
            <a:r>
              <a:rPr lang="en-US" sz="2400" dirty="0" smtClean="0">
                <a:latin typeface="Trebuchet MS" pitchFamily="34" charset="0"/>
              </a:rPr>
              <a:t>.</a:t>
            </a:r>
            <a:endParaRPr lang="en-US" sz="2400" dirty="0" smtClean="0">
              <a:latin typeface="Trebuchet MS" pitchFamily="34" charset="0"/>
            </a:endParaRPr>
          </a:p>
        </p:txBody>
      </p:sp>
      <p:sp>
        <p:nvSpPr>
          <p:cNvPr id="12293" name="Date Placeholder 4"/>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r>
              <a:rPr lang="en-US" smtClean="0"/>
              <a:t>20th February 2018</a:t>
            </a:r>
            <a:endParaRPr lang="en-US" smtClean="0"/>
          </a:p>
        </p:txBody>
      </p:sp>
      <p:sp>
        <p:nvSpPr>
          <p:cNvPr id="12294" name="Footer Placeholder 5"/>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'Biodun Adedipe, Ph.D., FCIB</a:t>
            </a:r>
            <a:endParaRPr lang="en-US" smtClean="0"/>
          </a:p>
        </p:txBody>
      </p:sp>
    </p:spTree>
  </p:cSld>
  <p:clrMapOvr>
    <a:masterClrMapping/>
  </p:clrMapOvr>
  <p:transition spd="med">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371600" y="1600200"/>
            <a:ext cx="7772400" cy="990600"/>
          </a:xfrm>
        </p:spPr>
        <p:txBody>
          <a:bodyPr>
            <a:noAutofit/>
          </a:bodyPr>
          <a:lstStyle/>
          <a:p>
            <a:pPr>
              <a:defRPr/>
            </a:pPr>
            <a:r>
              <a:rPr lang="en-US" sz="2800" b="1" dirty="0" smtClean="0">
                <a:latin typeface="Trebuchet MS" pitchFamily="34" charset="0"/>
              </a:rPr>
              <a:t>2018 Outlook</a:t>
            </a:r>
            <a:endParaRPr lang="en-US" sz="2800" dirty="0">
              <a:latin typeface="Trebuchet MS" pitchFamily="34" charset="0"/>
            </a:endParaRPr>
          </a:p>
        </p:txBody>
      </p:sp>
      <p:sp>
        <p:nvSpPr>
          <p:cNvPr id="171013" name="Footer Placeholder 4"/>
          <p:cNvSpPr>
            <a:spLocks noGrp="1"/>
          </p:cNvSpPr>
          <p:nvPr>
            <p:ph type="ftr" sz="quarter" idx="12"/>
          </p:nvPr>
        </p:nvSpPr>
        <p:spPr bwMode="auto">
          <a:ln>
            <a:miter lim="800000"/>
            <a:headEnd/>
            <a:tailEnd/>
          </a:ln>
        </p:spPr>
        <p:txBody>
          <a:bodyPr wrap="square" lIns="91440" tIns="45720" rIns="91440" bIns="45720" numCol="1" anchorCtr="0" compatLnSpc="1">
            <a:prstTxWarp prst="textNoShape">
              <a:avLst/>
            </a:prstTxWarp>
            <a:normAutofit/>
          </a:bodyPr>
          <a:lstStyle/>
          <a:p>
            <a:pPr>
              <a:defRPr/>
            </a:pPr>
            <a:r>
              <a:rPr lang="en-US" smtClean="0"/>
              <a:t>'Biodun Adedipe, Ph.D., FCIB</a:t>
            </a:r>
            <a:endParaRPr lang="en-US" dirty="0" smtClean="0"/>
          </a:p>
        </p:txBody>
      </p:sp>
      <p:sp>
        <p:nvSpPr>
          <p:cNvPr id="9" name="Date Placeholder 8"/>
          <p:cNvSpPr>
            <a:spLocks noGrp="1"/>
          </p:cNvSpPr>
          <p:nvPr>
            <p:ph type="dt" sz="half" idx="10"/>
          </p:nvPr>
        </p:nvSpPr>
        <p:spPr/>
        <p:txBody>
          <a:bodyPr/>
          <a:lstStyle/>
          <a:p>
            <a:r>
              <a:rPr lang="en-US" smtClean="0"/>
              <a:t>20th February 2018</a:t>
            </a:r>
            <a:endParaRPr lang="en-US" dirty="0"/>
          </a:p>
        </p:txBody>
      </p:sp>
      <p:sp>
        <p:nvSpPr>
          <p:cNvPr id="10" name="Slide Number Placeholder 9"/>
          <p:cNvSpPr>
            <a:spLocks noGrp="1"/>
          </p:cNvSpPr>
          <p:nvPr>
            <p:ph type="sldNum" sz="quarter" idx="11"/>
          </p:nvPr>
        </p:nvSpPr>
        <p:spPr/>
        <p:txBody>
          <a:bodyPr/>
          <a:lstStyle/>
          <a:p>
            <a:fld id="{5E947C43-857B-4BA7-A082-9FADD3CFEBBA}" type="slidenum">
              <a:rPr lang="en-US" smtClean="0"/>
              <a:pPr/>
              <a:t>30</a:t>
            </a:fld>
            <a:endParaRPr lang="en-US" dirty="0"/>
          </a:p>
        </p:txBody>
      </p:sp>
      <p:pic>
        <p:nvPicPr>
          <p:cNvPr id="7" name="Picture 6" descr="Forward_Looking.jpg"/>
          <p:cNvPicPr>
            <a:picLocks noChangeAspect="1"/>
          </p:cNvPicPr>
          <p:nvPr/>
        </p:nvPicPr>
        <p:blipFill>
          <a:blip r:embed="rId2" cstate="print"/>
          <a:stretch>
            <a:fillRect/>
          </a:stretch>
        </p:blipFill>
        <p:spPr>
          <a:xfrm>
            <a:off x="838200" y="3048000"/>
            <a:ext cx="3886200" cy="2590800"/>
          </a:xfrm>
          <a:prstGeom prst="rect">
            <a:avLst/>
          </a:prstGeom>
        </p:spPr>
      </p:pic>
      <p:sp>
        <p:nvSpPr>
          <p:cNvPr id="8" name="TextBox 7"/>
          <p:cNvSpPr txBox="1"/>
          <p:nvPr/>
        </p:nvSpPr>
        <p:spPr>
          <a:xfrm>
            <a:off x="6553200" y="5410200"/>
            <a:ext cx="2209800" cy="830997"/>
          </a:xfrm>
          <a:prstGeom prst="rect">
            <a:avLst/>
          </a:prstGeom>
          <a:solidFill>
            <a:srgbClr val="FFFF00"/>
          </a:solidFill>
        </p:spPr>
        <p:txBody>
          <a:bodyPr wrap="square" rtlCol="0">
            <a:spAutoFit/>
          </a:bodyPr>
          <a:lstStyle/>
          <a:p>
            <a:r>
              <a:rPr lang="en-US" sz="2400" dirty="0" smtClean="0">
                <a:solidFill>
                  <a:srgbClr val="FF0000"/>
                </a:solidFill>
                <a:latin typeface="Trebuchet MS" pitchFamily="34" charset="0"/>
              </a:rPr>
              <a:t>Disruptions in insurance!</a:t>
            </a:r>
            <a:endParaRPr lang="en-US" sz="2400" dirty="0">
              <a:solidFill>
                <a:srgbClr val="FF0000"/>
              </a:solidFill>
              <a:latin typeface="Trebuchet MS" pitchFamily="34" charset="0"/>
            </a:endParaRPr>
          </a:p>
        </p:txBody>
      </p:sp>
    </p:spTree>
  </p:cSld>
  <p:clrMapOvr>
    <a:masterClrMapping/>
  </p:clrMapOvr>
  <p:transition>
    <p:pull dir="r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31</a:t>
            </a:fld>
            <a:endParaRPr lang="en-US" dirty="0"/>
          </a:p>
        </p:txBody>
      </p:sp>
      <p:sp>
        <p:nvSpPr>
          <p:cNvPr id="8" name="Rectangle 2"/>
          <p:cNvSpPr>
            <a:spLocks noGrp="1" noChangeArrowheads="1"/>
          </p:cNvSpPr>
          <p:nvPr>
            <p:ph type="title"/>
          </p:nvPr>
        </p:nvSpPr>
        <p:spPr>
          <a:xfrm>
            <a:off x="457200" y="152400"/>
            <a:ext cx="8001000" cy="914400"/>
          </a:xfrm>
        </p:spPr>
        <p:txBody>
          <a:bodyPr anchor="t">
            <a:normAutofit fontScale="90000"/>
          </a:bodyPr>
          <a:lstStyle/>
          <a:p>
            <a:pPr eaLnBrk="1" fontAlgn="auto" hangingPunct="1">
              <a:spcAft>
                <a:spcPts val="0"/>
              </a:spcAft>
              <a:defRPr/>
            </a:pPr>
            <a:r>
              <a:rPr lang="en-US" sz="3200" dirty="0" smtClean="0">
                <a:latin typeface="Trebuchet MS" pitchFamily="34" charset="0"/>
              </a:rPr>
              <a:t>Our 2018 Macroeconomic Expectations</a:t>
            </a:r>
            <a:br>
              <a:rPr lang="en-US" sz="3200" dirty="0" smtClean="0">
                <a:latin typeface="Trebuchet MS" pitchFamily="34" charset="0"/>
              </a:rPr>
            </a:br>
            <a:r>
              <a:rPr lang="en-US" sz="2700" b="1" dirty="0" smtClean="0">
                <a:latin typeface="Trebuchet MS" pitchFamily="34" charset="0"/>
              </a:rPr>
              <a:t>Worst Case</a:t>
            </a:r>
            <a:endParaRPr lang="en-US" sz="1800" b="1"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381000" y="1752600"/>
            <a:ext cx="3352800" cy="4154984"/>
          </a:xfrm>
          <a:prstGeom prst="rect">
            <a:avLst/>
          </a:prstGeom>
          <a:solidFill>
            <a:schemeClr val="accent4">
              <a:lumMod val="20000"/>
              <a:lumOff val="8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GDP Growth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Inflation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Interest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Exchange rate (N/$)</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Crude Oil price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External reserves</a:t>
            </a:r>
            <a:endParaRPr lang="en-US" sz="2200" dirty="0" smtClean="0">
              <a:latin typeface="Trebuchet MS" pitchFamily="34" charset="0"/>
            </a:endParaRPr>
          </a:p>
        </p:txBody>
      </p:sp>
      <p:sp>
        <p:nvSpPr>
          <p:cNvPr id="7" name="TextBox 6"/>
          <p:cNvSpPr txBox="1">
            <a:spLocks noChangeArrowheads="1"/>
          </p:cNvSpPr>
          <p:nvPr/>
        </p:nvSpPr>
        <p:spPr bwMode="auto">
          <a:xfrm>
            <a:off x="3733800" y="1752600"/>
            <a:ext cx="3048000" cy="4154984"/>
          </a:xfrm>
          <a:prstGeom prst="rect">
            <a:avLst/>
          </a:prstGeom>
          <a:solidFill>
            <a:schemeClr val="accent1">
              <a:lumMod val="40000"/>
              <a:lumOff val="6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1.5% – 1.65%</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16.75%</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Double digit</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N305/$ vs N410/$</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$36/bbl</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$17 bn</a:t>
            </a:r>
            <a:endParaRPr lang="en-US" sz="2200" dirty="0" smtClean="0">
              <a:latin typeface="Trebuchet MS" pitchFamily="34" charset="0"/>
            </a:endParaRPr>
          </a:p>
        </p:txBody>
      </p:sp>
      <p:sp>
        <p:nvSpPr>
          <p:cNvPr id="9" name="TextBox 8"/>
          <p:cNvSpPr txBox="1"/>
          <p:nvPr/>
        </p:nvSpPr>
        <p:spPr>
          <a:xfrm>
            <a:off x="6781800" y="1792069"/>
            <a:ext cx="2057400" cy="646331"/>
          </a:xfrm>
          <a:prstGeom prst="rect">
            <a:avLst/>
          </a:prstGeom>
          <a:solidFill>
            <a:schemeClr val="accent4">
              <a:lumMod val="20000"/>
              <a:lumOff val="80000"/>
            </a:schemeClr>
          </a:solidFill>
        </p:spPr>
        <p:txBody>
          <a:bodyPr wrap="square" rtlCol="0">
            <a:spAutoFit/>
          </a:bodyPr>
          <a:lstStyle/>
          <a:p>
            <a:pPr algn="ctr"/>
            <a:r>
              <a:rPr lang="en-US" dirty="0" smtClean="0">
                <a:latin typeface="Trebuchet MS" pitchFamily="34" charset="0"/>
              </a:rPr>
              <a:t>World Bank / IMF GDP growth </a:t>
            </a:r>
            <a:r>
              <a:rPr lang="en-US" b="1" dirty="0" smtClean="0">
                <a:solidFill>
                  <a:srgbClr val="FF0000"/>
                </a:solidFill>
                <a:latin typeface="Trebuchet MS" pitchFamily="34" charset="0"/>
              </a:rPr>
              <a:t>2.5%</a:t>
            </a:r>
            <a:endParaRPr lang="en-US" b="1" dirty="0">
              <a:solidFill>
                <a:srgbClr val="FF0000"/>
              </a:solidFill>
              <a:latin typeface="Trebuchet MS" pitchFamily="34" charset="0"/>
            </a:endParaRPr>
          </a:p>
        </p:txBody>
      </p:sp>
      <p:sp>
        <p:nvSpPr>
          <p:cNvPr id="10" name="TextBox 9"/>
          <p:cNvSpPr txBox="1"/>
          <p:nvPr/>
        </p:nvSpPr>
        <p:spPr>
          <a:xfrm>
            <a:off x="7010400" y="4543961"/>
            <a:ext cx="1905000" cy="1323439"/>
          </a:xfrm>
          <a:prstGeom prst="rect">
            <a:avLst/>
          </a:prstGeom>
          <a:noFill/>
        </p:spPr>
        <p:txBody>
          <a:bodyPr wrap="square" rtlCol="0">
            <a:spAutoFit/>
          </a:bodyPr>
          <a:lstStyle/>
          <a:p>
            <a:r>
              <a:rPr lang="en-US" sz="2000" dirty="0" smtClean="0">
                <a:solidFill>
                  <a:srgbClr val="FF0000"/>
                </a:solidFill>
                <a:effectLst>
                  <a:outerShdw blurRad="38100" dist="38100" dir="2700000" algn="tl">
                    <a:srgbClr val="000000">
                      <a:alpha val="43137"/>
                    </a:srgbClr>
                  </a:outerShdw>
                </a:effectLst>
                <a:latin typeface="Trebuchet MS" pitchFamily="34" charset="0"/>
              </a:rPr>
              <a:t>Hostile takeovers!</a:t>
            </a:r>
          </a:p>
          <a:p>
            <a:r>
              <a:rPr lang="en-US" sz="2000" dirty="0" smtClean="0">
                <a:solidFill>
                  <a:srgbClr val="FF0000"/>
                </a:solidFill>
                <a:effectLst>
                  <a:outerShdw blurRad="38100" dist="38100" dir="2700000" algn="tl">
                    <a:srgbClr val="000000">
                      <a:alpha val="43137"/>
                    </a:srgbClr>
                  </a:outerShdw>
                </a:effectLst>
                <a:latin typeface="Trebuchet MS" pitchFamily="34" charset="0"/>
              </a:rPr>
              <a:t>FinTech disruptions</a:t>
            </a:r>
            <a:endParaRPr lang="en-US" sz="2000" dirty="0">
              <a:solidFill>
                <a:srgbClr val="FF0000"/>
              </a:solidFill>
              <a:effectLst>
                <a:outerShdw blurRad="38100" dist="38100" dir="2700000" algn="tl">
                  <a:srgbClr val="000000">
                    <a:alpha val="43137"/>
                  </a:srgbClr>
                </a:outerShdw>
              </a:effectLst>
              <a:latin typeface="Trebuchet MS"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32</a:t>
            </a:fld>
            <a:endParaRPr lang="en-US" dirty="0"/>
          </a:p>
        </p:txBody>
      </p:sp>
      <p:sp>
        <p:nvSpPr>
          <p:cNvPr id="8" name="Rectangle 2"/>
          <p:cNvSpPr>
            <a:spLocks noGrp="1" noChangeArrowheads="1"/>
          </p:cNvSpPr>
          <p:nvPr>
            <p:ph type="title"/>
          </p:nvPr>
        </p:nvSpPr>
        <p:spPr>
          <a:xfrm>
            <a:off x="457200" y="228600"/>
            <a:ext cx="8001000" cy="838200"/>
          </a:xfrm>
        </p:spPr>
        <p:txBody>
          <a:bodyPr anchor="t">
            <a:normAutofit fontScale="90000"/>
          </a:bodyPr>
          <a:lstStyle/>
          <a:p>
            <a:pPr>
              <a:defRPr/>
            </a:pPr>
            <a:r>
              <a:rPr lang="en-US" sz="3200" dirty="0" smtClean="0">
                <a:latin typeface="Trebuchet MS" pitchFamily="34" charset="0"/>
              </a:rPr>
              <a:t>Our 2018 Macroeconomic Expectations</a:t>
            </a:r>
            <a:br>
              <a:rPr lang="en-US" sz="3200" dirty="0" smtClean="0">
                <a:latin typeface="Trebuchet MS" pitchFamily="34" charset="0"/>
              </a:rPr>
            </a:br>
            <a:r>
              <a:rPr lang="en-US" sz="2700" b="1" dirty="0" smtClean="0">
                <a:latin typeface="Trebuchet MS" pitchFamily="34" charset="0"/>
              </a:rPr>
              <a:t>Best Case</a:t>
            </a:r>
            <a:endParaRPr lang="en-US" sz="18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381000" y="1752600"/>
            <a:ext cx="3352800" cy="4154984"/>
          </a:xfrm>
          <a:prstGeom prst="rect">
            <a:avLst/>
          </a:prstGeom>
          <a:solidFill>
            <a:schemeClr val="accent4">
              <a:lumMod val="20000"/>
              <a:lumOff val="8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GDP Growth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Inflation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Interest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Exchange rate (N/$)</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Crude Oil price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External reserves</a:t>
            </a:r>
            <a:endParaRPr lang="en-US" sz="2200" dirty="0" smtClean="0">
              <a:latin typeface="Trebuchet MS" pitchFamily="34" charset="0"/>
            </a:endParaRPr>
          </a:p>
        </p:txBody>
      </p:sp>
      <p:sp>
        <p:nvSpPr>
          <p:cNvPr id="7" name="TextBox 6"/>
          <p:cNvSpPr txBox="1">
            <a:spLocks noChangeArrowheads="1"/>
          </p:cNvSpPr>
          <p:nvPr/>
        </p:nvSpPr>
        <p:spPr bwMode="auto">
          <a:xfrm>
            <a:off x="3733800" y="1752600"/>
            <a:ext cx="3048000" cy="4154984"/>
          </a:xfrm>
          <a:prstGeom prst="rect">
            <a:avLst/>
          </a:prstGeom>
          <a:solidFill>
            <a:schemeClr val="accent1">
              <a:lumMod val="40000"/>
              <a:lumOff val="6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3.25% – 3.5%</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12.4%</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Double digit</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N305/$ vs N350/$</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$65/bbl</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$47 bn</a:t>
            </a:r>
            <a:endParaRPr lang="en-US" sz="2200" dirty="0" smtClean="0">
              <a:latin typeface="Trebuchet MS" pitchFamily="34" charset="0"/>
            </a:endParaRPr>
          </a:p>
        </p:txBody>
      </p:sp>
      <p:sp>
        <p:nvSpPr>
          <p:cNvPr id="9" name="TextBox 8"/>
          <p:cNvSpPr txBox="1"/>
          <p:nvPr/>
        </p:nvSpPr>
        <p:spPr>
          <a:xfrm>
            <a:off x="6781800" y="1792069"/>
            <a:ext cx="2057400" cy="646331"/>
          </a:xfrm>
          <a:prstGeom prst="rect">
            <a:avLst/>
          </a:prstGeom>
          <a:solidFill>
            <a:schemeClr val="accent4">
              <a:lumMod val="20000"/>
              <a:lumOff val="80000"/>
            </a:schemeClr>
          </a:solidFill>
        </p:spPr>
        <p:txBody>
          <a:bodyPr wrap="square" rtlCol="0">
            <a:spAutoFit/>
          </a:bodyPr>
          <a:lstStyle/>
          <a:p>
            <a:pPr algn="ctr"/>
            <a:r>
              <a:rPr lang="en-US" dirty="0" smtClean="0">
                <a:latin typeface="Trebuchet MS" pitchFamily="34" charset="0"/>
              </a:rPr>
              <a:t>World Bank / IMF GDP growth </a:t>
            </a:r>
            <a:r>
              <a:rPr lang="en-US" b="1" dirty="0" smtClean="0">
                <a:solidFill>
                  <a:srgbClr val="FF0000"/>
                </a:solidFill>
                <a:latin typeface="Trebuchet MS" pitchFamily="34" charset="0"/>
              </a:rPr>
              <a:t>2.5%</a:t>
            </a:r>
            <a:endParaRPr lang="en-US" b="1" dirty="0">
              <a:solidFill>
                <a:srgbClr val="FF0000"/>
              </a:solidFill>
              <a:latin typeface="Trebuchet MS" pitchFamily="34" charset="0"/>
            </a:endParaRPr>
          </a:p>
        </p:txBody>
      </p:sp>
      <p:sp>
        <p:nvSpPr>
          <p:cNvPr id="10" name="TextBox 9"/>
          <p:cNvSpPr txBox="1"/>
          <p:nvPr/>
        </p:nvSpPr>
        <p:spPr>
          <a:xfrm>
            <a:off x="7010400" y="4543961"/>
            <a:ext cx="1905000" cy="1323439"/>
          </a:xfrm>
          <a:prstGeom prst="rect">
            <a:avLst/>
          </a:prstGeom>
          <a:noFill/>
        </p:spPr>
        <p:txBody>
          <a:bodyPr wrap="square" rtlCol="0">
            <a:spAutoFit/>
          </a:bodyPr>
          <a:lstStyle/>
          <a:p>
            <a:r>
              <a:rPr lang="en-US" sz="2000" dirty="0" smtClean="0">
                <a:solidFill>
                  <a:srgbClr val="FF0000"/>
                </a:solidFill>
                <a:effectLst>
                  <a:outerShdw blurRad="38100" dist="38100" dir="2700000" algn="tl">
                    <a:srgbClr val="000000">
                      <a:alpha val="43137"/>
                    </a:srgbClr>
                  </a:outerShdw>
                </a:effectLst>
                <a:latin typeface="Trebuchet MS" pitchFamily="34" charset="0"/>
              </a:rPr>
              <a:t>Hostile takeovers!</a:t>
            </a:r>
          </a:p>
          <a:p>
            <a:r>
              <a:rPr lang="en-US" sz="2000" dirty="0" smtClean="0">
                <a:solidFill>
                  <a:srgbClr val="FF0000"/>
                </a:solidFill>
                <a:effectLst>
                  <a:outerShdw blurRad="38100" dist="38100" dir="2700000" algn="tl">
                    <a:srgbClr val="000000">
                      <a:alpha val="43137"/>
                    </a:srgbClr>
                  </a:outerShdw>
                </a:effectLst>
                <a:latin typeface="Trebuchet MS" pitchFamily="34" charset="0"/>
              </a:rPr>
              <a:t>FinTech disruptions</a:t>
            </a:r>
            <a:endParaRPr lang="en-US" sz="2000" dirty="0">
              <a:solidFill>
                <a:srgbClr val="FF0000"/>
              </a:solidFill>
              <a:effectLst>
                <a:outerShdw blurRad="38100" dist="38100" dir="2700000" algn="tl">
                  <a:srgbClr val="000000">
                    <a:alpha val="43137"/>
                  </a:srgbClr>
                </a:outerShdw>
              </a:effectLst>
              <a:latin typeface="Trebuchet MS"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2"/>
          <p:cNvSpPr>
            <a:spLocks noGrp="1"/>
          </p:cNvSpPr>
          <p:nvPr>
            <p:ph type="dt" sz="quarter" idx="10"/>
          </p:nvPr>
        </p:nvSpPr>
        <p:spPr bwMode="auto">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defRPr/>
            </a:pPr>
            <a:r>
              <a:rPr lang="en-US" smtClean="0"/>
              <a:t>20th February 2018</a:t>
            </a:r>
            <a:endParaRPr lang="en-US"/>
          </a:p>
        </p:txBody>
      </p:sp>
      <p:sp>
        <p:nvSpPr>
          <p:cNvPr id="20483" name="Footer Placeholder 3"/>
          <p:cNvSpPr>
            <a:spLocks noGrp="1"/>
          </p:cNvSpPr>
          <p:nvPr>
            <p:ph type="ftr" sz="quarter" idx="11"/>
          </p:nvPr>
        </p:nvSpPr>
        <p:spPr bwMode="auto">
          <a:ln>
            <a:miter lim="800000"/>
            <a:headEnd/>
            <a:tailEnd/>
          </a:ln>
        </p:spPr>
        <p:txBody>
          <a:bodyPr wrap="square" lIns="91440" tIns="45720" rIns="91440" bIns="45720" numCol="1" anchorCtr="0" compatLnSpc="1">
            <a:prstTxWarp prst="textNoShape">
              <a:avLst/>
            </a:prstTxWarp>
          </a:bodyPr>
          <a:lstStyle/>
          <a:p>
            <a:pPr fontAlgn="base">
              <a:spcBef>
                <a:spcPct val="0"/>
              </a:spcBef>
              <a:spcAft>
                <a:spcPct val="0"/>
              </a:spcAft>
              <a:defRPr/>
            </a:pPr>
            <a:r>
              <a:rPr lang="en-US" smtClean="0"/>
              <a:t>'Biodun Adedipe, Ph.D., FCIB</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D61010C-8E2B-42AC-9A78-F15D106B5155}" type="slidenum">
              <a:rPr lang="en-US"/>
              <a:pPr>
                <a:defRPr/>
              </a:pPr>
              <a:t>33</a:t>
            </a:fld>
            <a:endParaRPr lang="en-US" dirty="0"/>
          </a:p>
        </p:txBody>
      </p:sp>
      <p:sp>
        <p:nvSpPr>
          <p:cNvPr id="8" name="Rectangle 2"/>
          <p:cNvSpPr>
            <a:spLocks noGrp="1" noChangeArrowheads="1"/>
          </p:cNvSpPr>
          <p:nvPr>
            <p:ph type="title"/>
          </p:nvPr>
        </p:nvSpPr>
        <p:spPr>
          <a:xfrm>
            <a:off x="457200" y="152400"/>
            <a:ext cx="8001000" cy="914400"/>
          </a:xfrm>
        </p:spPr>
        <p:txBody>
          <a:bodyPr anchor="t">
            <a:normAutofit fontScale="90000"/>
          </a:bodyPr>
          <a:lstStyle/>
          <a:p>
            <a:pPr>
              <a:defRPr/>
            </a:pPr>
            <a:r>
              <a:rPr lang="en-US" sz="3200" dirty="0" smtClean="0">
                <a:latin typeface="Trebuchet MS" pitchFamily="34" charset="0"/>
              </a:rPr>
              <a:t>Our 2018 Macroeconomic Expectations</a:t>
            </a:r>
            <a:br>
              <a:rPr lang="en-US" sz="3200" dirty="0" smtClean="0">
                <a:latin typeface="Trebuchet MS" pitchFamily="34" charset="0"/>
              </a:rPr>
            </a:br>
            <a:r>
              <a:rPr lang="en-US" sz="2700" b="1" dirty="0" smtClean="0">
                <a:latin typeface="Trebuchet MS" pitchFamily="34" charset="0"/>
              </a:rPr>
              <a:t>Most Likely Case</a:t>
            </a:r>
            <a:endParaRPr lang="en-US" sz="1800" dirty="0" smtClean="0">
              <a:solidFill>
                <a:schemeClr val="tx1">
                  <a:lumMod val="75000"/>
                  <a:lumOff val="25000"/>
                </a:schemeClr>
              </a:solidFill>
              <a:latin typeface="Trebuchet MS" pitchFamily="34" charset="0"/>
            </a:endParaRPr>
          </a:p>
        </p:txBody>
      </p:sp>
      <p:sp>
        <p:nvSpPr>
          <p:cNvPr id="23558" name="TextBox 6"/>
          <p:cNvSpPr txBox="1">
            <a:spLocks noChangeArrowheads="1"/>
          </p:cNvSpPr>
          <p:nvPr/>
        </p:nvSpPr>
        <p:spPr bwMode="auto">
          <a:xfrm>
            <a:off x="381000" y="1752600"/>
            <a:ext cx="3352800" cy="4154984"/>
          </a:xfrm>
          <a:prstGeom prst="rect">
            <a:avLst/>
          </a:prstGeom>
          <a:solidFill>
            <a:schemeClr val="accent4">
              <a:lumMod val="20000"/>
              <a:lumOff val="8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GDP Growth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Inflation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Interest rate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Exchange rate (N/$)</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Crude Oil price</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External reserves</a:t>
            </a:r>
            <a:endParaRPr lang="en-US" sz="2200" dirty="0" smtClean="0">
              <a:latin typeface="Trebuchet MS" pitchFamily="34" charset="0"/>
            </a:endParaRPr>
          </a:p>
        </p:txBody>
      </p:sp>
      <p:sp>
        <p:nvSpPr>
          <p:cNvPr id="7" name="TextBox 6"/>
          <p:cNvSpPr txBox="1">
            <a:spLocks noChangeArrowheads="1"/>
          </p:cNvSpPr>
          <p:nvPr/>
        </p:nvSpPr>
        <p:spPr bwMode="auto">
          <a:xfrm>
            <a:off x="3733800" y="1752600"/>
            <a:ext cx="3048000" cy="4154984"/>
          </a:xfrm>
          <a:prstGeom prst="rect">
            <a:avLst/>
          </a:prstGeom>
          <a:solidFill>
            <a:schemeClr val="accent1">
              <a:lumMod val="40000"/>
              <a:lumOff val="60000"/>
            </a:schemeClr>
          </a:solidFill>
          <a:ln w="9525">
            <a:noFill/>
            <a:miter lim="800000"/>
            <a:headEnd/>
            <a:tailEnd/>
          </a:ln>
        </p:spPr>
        <p:txBody>
          <a:bodyPr wrap="square">
            <a:spAutoFit/>
          </a:bodyPr>
          <a:lstStyle/>
          <a:p>
            <a:pPr marL="344488" indent="-344488">
              <a:buClr>
                <a:srgbClr val="FF0000"/>
              </a:buClr>
              <a:buSzPct val="50000"/>
              <a:buFont typeface="Wingdings" pitchFamily="2" charset="2"/>
              <a:buChar char="q"/>
            </a:pPr>
            <a:r>
              <a:rPr lang="en-US" sz="2400" dirty="0" smtClean="0">
                <a:latin typeface="Trebuchet MS" pitchFamily="34" charset="0"/>
              </a:rPr>
              <a:t>2.65% – 2.85%</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13.45%</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Double digit</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N305/$ vs N382/$</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$56/bbl</a:t>
            </a:r>
          </a:p>
          <a:p>
            <a:pPr marL="344488" indent="-344488">
              <a:buClr>
                <a:srgbClr val="FF0000"/>
              </a:buClr>
              <a:buSzPct val="50000"/>
              <a:buFont typeface="Wingdings" pitchFamily="2" charset="2"/>
              <a:buChar char="q"/>
            </a:pPr>
            <a:endParaRPr lang="en-US" sz="2400" dirty="0" smtClean="0">
              <a:latin typeface="Trebuchet MS" pitchFamily="34" charset="0"/>
            </a:endParaRPr>
          </a:p>
          <a:p>
            <a:pPr marL="344488" indent="-344488">
              <a:buClr>
                <a:srgbClr val="FF0000"/>
              </a:buClr>
              <a:buSzPct val="50000"/>
              <a:buFont typeface="Wingdings" pitchFamily="2" charset="2"/>
              <a:buChar char="q"/>
            </a:pPr>
            <a:r>
              <a:rPr lang="en-US" sz="2400" dirty="0" smtClean="0">
                <a:latin typeface="Trebuchet MS" pitchFamily="34" charset="0"/>
              </a:rPr>
              <a:t>$45 bn</a:t>
            </a:r>
            <a:endParaRPr lang="en-US" sz="2200" dirty="0" smtClean="0">
              <a:latin typeface="Trebuchet MS" pitchFamily="34" charset="0"/>
            </a:endParaRPr>
          </a:p>
        </p:txBody>
      </p:sp>
      <p:sp>
        <p:nvSpPr>
          <p:cNvPr id="9" name="TextBox 8"/>
          <p:cNvSpPr txBox="1"/>
          <p:nvPr/>
        </p:nvSpPr>
        <p:spPr>
          <a:xfrm>
            <a:off x="6781800" y="1792069"/>
            <a:ext cx="2057400" cy="646331"/>
          </a:xfrm>
          <a:prstGeom prst="rect">
            <a:avLst/>
          </a:prstGeom>
          <a:solidFill>
            <a:schemeClr val="accent4">
              <a:lumMod val="20000"/>
              <a:lumOff val="80000"/>
            </a:schemeClr>
          </a:solidFill>
        </p:spPr>
        <p:txBody>
          <a:bodyPr wrap="square" rtlCol="0">
            <a:spAutoFit/>
          </a:bodyPr>
          <a:lstStyle/>
          <a:p>
            <a:pPr algn="ctr"/>
            <a:r>
              <a:rPr lang="en-US" dirty="0" smtClean="0">
                <a:latin typeface="Trebuchet MS" pitchFamily="34" charset="0"/>
              </a:rPr>
              <a:t>World Bank / IMF GDP growth </a:t>
            </a:r>
            <a:r>
              <a:rPr lang="en-US" b="1" dirty="0" smtClean="0">
                <a:solidFill>
                  <a:srgbClr val="FF0000"/>
                </a:solidFill>
                <a:latin typeface="Trebuchet MS" pitchFamily="34" charset="0"/>
              </a:rPr>
              <a:t>2.5%</a:t>
            </a:r>
            <a:endParaRPr lang="en-US" b="1" dirty="0">
              <a:solidFill>
                <a:srgbClr val="FF0000"/>
              </a:solidFill>
              <a:latin typeface="Trebuchet MS" pitchFamily="34" charset="0"/>
            </a:endParaRPr>
          </a:p>
        </p:txBody>
      </p:sp>
      <p:sp>
        <p:nvSpPr>
          <p:cNvPr id="10" name="TextBox 9"/>
          <p:cNvSpPr txBox="1"/>
          <p:nvPr/>
        </p:nvSpPr>
        <p:spPr>
          <a:xfrm>
            <a:off x="7010400" y="4543961"/>
            <a:ext cx="1905000" cy="1323439"/>
          </a:xfrm>
          <a:prstGeom prst="rect">
            <a:avLst/>
          </a:prstGeom>
          <a:noFill/>
        </p:spPr>
        <p:txBody>
          <a:bodyPr wrap="square" rtlCol="0">
            <a:spAutoFit/>
          </a:bodyPr>
          <a:lstStyle/>
          <a:p>
            <a:r>
              <a:rPr lang="en-US" sz="2000" dirty="0" smtClean="0">
                <a:solidFill>
                  <a:srgbClr val="FF0000"/>
                </a:solidFill>
                <a:effectLst>
                  <a:outerShdw blurRad="38100" dist="38100" dir="2700000" algn="tl">
                    <a:srgbClr val="000000">
                      <a:alpha val="43137"/>
                    </a:srgbClr>
                  </a:outerShdw>
                </a:effectLst>
                <a:latin typeface="Trebuchet MS" pitchFamily="34" charset="0"/>
              </a:rPr>
              <a:t>Hostile takeovers!</a:t>
            </a:r>
          </a:p>
          <a:p>
            <a:r>
              <a:rPr lang="en-US" sz="2000" dirty="0" smtClean="0">
                <a:solidFill>
                  <a:srgbClr val="FF0000"/>
                </a:solidFill>
                <a:effectLst>
                  <a:outerShdw blurRad="38100" dist="38100" dir="2700000" algn="tl">
                    <a:srgbClr val="000000">
                      <a:alpha val="43137"/>
                    </a:srgbClr>
                  </a:outerShdw>
                </a:effectLst>
                <a:latin typeface="Trebuchet MS" pitchFamily="34" charset="0"/>
              </a:rPr>
              <a:t>FinTech disruptions</a:t>
            </a:r>
            <a:endParaRPr lang="en-US" sz="2000" dirty="0">
              <a:solidFill>
                <a:srgbClr val="FF0000"/>
              </a:solidFill>
              <a:effectLst>
                <a:outerShdw blurRad="38100" dist="38100" dir="2700000" algn="tl">
                  <a:srgbClr val="000000">
                    <a:alpha val="43137"/>
                  </a:srgbClr>
                </a:outerShdw>
              </a:effectLst>
              <a:latin typeface="Trebuchet MS"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rebuchet MS" pitchFamily="34" charset="0"/>
              </a:rPr>
              <a:t>End Notes</a:t>
            </a:r>
            <a:endParaRPr lang="en-US" sz="3200" dirty="0">
              <a:latin typeface="Trebuchet MS" pitchFamily="34" charset="0"/>
            </a:endParaRPr>
          </a:p>
        </p:txBody>
      </p:sp>
      <p:sp>
        <p:nvSpPr>
          <p:cNvPr id="3" name="Date Placeholder 2"/>
          <p:cNvSpPr>
            <a:spLocks noGrp="1"/>
          </p:cNvSpPr>
          <p:nvPr>
            <p:ph type="dt" sz="half" idx="10"/>
          </p:nvPr>
        </p:nvSpPr>
        <p:spPr/>
        <p:txBody>
          <a:bodyPr/>
          <a:lstStyle/>
          <a:p>
            <a:r>
              <a:rPr lang="en-US" smtClean="0"/>
              <a:t>20th February 2018</a:t>
            </a:r>
            <a:endParaRPr lang="en-US" dirty="0"/>
          </a:p>
        </p:txBody>
      </p:sp>
      <p:sp>
        <p:nvSpPr>
          <p:cNvPr id="4" name="Footer Placeholder 3"/>
          <p:cNvSpPr>
            <a:spLocks noGrp="1"/>
          </p:cNvSpPr>
          <p:nvPr>
            <p:ph type="ftr" sz="quarter" idx="11"/>
          </p:nvPr>
        </p:nvSpPr>
        <p:spPr/>
        <p:txBody>
          <a:bodyPr/>
          <a:lstStyle/>
          <a:p>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5E947C43-857B-4BA7-A082-9FADD3CFEBBA}" type="slidenum">
              <a:rPr lang="en-US" smtClean="0"/>
              <a:pPr/>
              <a:t>34</a:t>
            </a:fld>
            <a:endParaRPr lang="en-US" dirty="0"/>
          </a:p>
        </p:txBody>
      </p:sp>
      <p:sp>
        <p:nvSpPr>
          <p:cNvPr id="6" name="Content Placeholder 5"/>
          <p:cNvSpPr>
            <a:spLocks noGrp="1"/>
          </p:cNvSpPr>
          <p:nvPr>
            <p:ph sz="quarter" idx="1"/>
          </p:nvPr>
        </p:nvSpPr>
        <p:spPr>
          <a:xfrm>
            <a:off x="152400" y="1600200"/>
            <a:ext cx="7162800" cy="4648200"/>
          </a:xfrm>
        </p:spPr>
        <p:txBody>
          <a:bodyPr anchor="ctr">
            <a:normAutofit fontScale="85000" lnSpcReduction="20000"/>
          </a:bodyPr>
          <a:lstStyle/>
          <a:p>
            <a:r>
              <a:rPr lang="en-US" dirty="0" smtClean="0">
                <a:latin typeface="Trebuchet MS" pitchFamily="34" charset="0"/>
              </a:rPr>
              <a:t>The Nigerian economy can still get into trouble if government does not give more serious attention to strengthening the </a:t>
            </a:r>
            <a:r>
              <a:rPr lang="en-US" sz="3500" dirty="0" smtClean="0">
                <a:solidFill>
                  <a:srgbClr val="FF0000"/>
                </a:solidFill>
                <a:effectLst>
                  <a:outerShdw blurRad="38100" dist="38100" dir="2700000" algn="tl">
                    <a:srgbClr val="000000">
                      <a:alpha val="43137"/>
                    </a:srgbClr>
                  </a:outerShdw>
                </a:effectLst>
                <a:latin typeface="Trebuchet MS" pitchFamily="34" charset="0"/>
              </a:rPr>
              <a:t>non-oil sector</a:t>
            </a:r>
            <a:r>
              <a:rPr lang="en-US" dirty="0" smtClean="0">
                <a:latin typeface="Trebuchet MS" pitchFamily="34" charset="0"/>
              </a:rPr>
              <a:t> to truly diversify foreign earnings and reduce reliance on imports consumption.</a:t>
            </a:r>
          </a:p>
          <a:p>
            <a:r>
              <a:rPr lang="en-US" dirty="0" smtClean="0">
                <a:latin typeface="Trebuchet MS" pitchFamily="34" charset="0"/>
              </a:rPr>
              <a:t>Opportunities however, exist in </a:t>
            </a:r>
            <a:r>
              <a:rPr lang="en-US" sz="3600" dirty="0" smtClean="0">
                <a:solidFill>
                  <a:srgbClr val="FF0000"/>
                </a:solidFill>
                <a:effectLst>
                  <a:outerShdw blurRad="38100" dist="38100" dir="2700000" algn="tl">
                    <a:srgbClr val="000000">
                      <a:alpha val="43137"/>
                    </a:srgbClr>
                  </a:outerShdw>
                </a:effectLst>
                <a:latin typeface="Trebuchet MS" pitchFamily="34" charset="0"/>
              </a:rPr>
              <a:t>every space</a:t>
            </a:r>
            <a:r>
              <a:rPr lang="en-US" dirty="0" smtClean="0">
                <a:latin typeface="Trebuchet MS" pitchFamily="34" charset="0"/>
              </a:rPr>
              <a:t> of the Nigerian economy, as observed in slides </a:t>
            </a:r>
            <a:r>
              <a:rPr lang="en-US" dirty="0" smtClean="0">
                <a:latin typeface="Trebuchet MS" pitchFamily="34" charset="0"/>
              </a:rPr>
              <a:t>12 and 13 </a:t>
            </a:r>
            <a:r>
              <a:rPr lang="en-US" dirty="0" smtClean="0">
                <a:latin typeface="Trebuchet MS" pitchFamily="34" charset="0"/>
              </a:rPr>
              <a:t>that show the sectoral contributions to the GDP and where/how to search.</a:t>
            </a:r>
          </a:p>
          <a:p>
            <a:r>
              <a:rPr lang="en-US" dirty="0" smtClean="0">
                <a:latin typeface="Trebuchet MS" pitchFamily="34" charset="0"/>
              </a:rPr>
              <a:t>What then will matter is the </a:t>
            </a:r>
            <a:r>
              <a:rPr lang="en-US" sz="3800" dirty="0" smtClean="0">
                <a:solidFill>
                  <a:srgbClr val="FF0000"/>
                </a:solidFill>
                <a:effectLst>
                  <a:outerShdw blurRad="38100" dist="38100" dir="2700000" algn="tl">
                    <a:srgbClr val="000000">
                      <a:alpha val="43137"/>
                    </a:srgbClr>
                  </a:outerShdw>
                </a:effectLst>
                <a:latin typeface="Trebuchet MS" pitchFamily="34" charset="0"/>
              </a:rPr>
              <a:t>ability</a:t>
            </a:r>
            <a:r>
              <a:rPr lang="en-US" dirty="0" smtClean="0">
                <a:latin typeface="Trebuchet MS" pitchFamily="34" charset="0"/>
              </a:rPr>
              <a:t> to identify the opportunities and expropriate them</a:t>
            </a:r>
            <a:r>
              <a:rPr lang="en-US" dirty="0" smtClean="0">
                <a:latin typeface="Trebuchet MS" pitchFamily="34" charset="0"/>
              </a:rPr>
              <a:t>.</a:t>
            </a:r>
          </a:p>
          <a:p>
            <a:r>
              <a:rPr lang="en-US" dirty="0" smtClean="0">
                <a:latin typeface="Trebuchet MS" pitchFamily="34" charset="0"/>
              </a:rPr>
              <a:t>It has to be </a:t>
            </a:r>
            <a:r>
              <a:rPr lang="en-US" sz="3300" dirty="0" smtClean="0">
                <a:solidFill>
                  <a:srgbClr val="FF0000"/>
                </a:solidFill>
                <a:effectLst>
                  <a:outerShdw blurRad="38100" dist="38100" dir="2700000" algn="tl">
                    <a:srgbClr val="000000">
                      <a:alpha val="43137"/>
                    </a:srgbClr>
                  </a:outerShdw>
                </a:effectLst>
                <a:latin typeface="Trebuchet MS" pitchFamily="34" charset="0"/>
              </a:rPr>
              <a:t>business unusual</a:t>
            </a:r>
            <a:r>
              <a:rPr lang="en-US" dirty="0" smtClean="0">
                <a:latin typeface="Trebuchet MS" pitchFamily="34" charset="0"/>
              </a:rPr>
              <a:t> in insurance!</a:t>
            </a:r>
            <a:endParaRPr lang="en-US" dirty="0" smtClean="0">
              <a:latin typeface="Trebuchet MS" pitchFamily="34" charset="0"/>
            </a:endParaRPr>
          </a:p>
        </p:txBody>
      </p:sp>
      <p:pic>
        <p:nvPicPr>
          <p:cNvPr id="9" name="Picture 8" descr="Bulb_bright.jpg"/>
          <p:cNvPicPr>
            <a:picLocks noChangeAspect="1"/>
          </p:cNvPicPr>
          <p:nvPr/>
        </p:nvPicPr>
        <p:blipFill>
          <a:blip r:embed="rId3" cstate="print"/>
          <a:srcRect b="21368"/>
          <a:stretch>
            <a:fillRect/>
          </a:stretch>
        </p:blipFill>
        <p:spPr>
          <a:xfrm>
            <a:off x="7162800" y="3505200"/>
            <a:ext cx="1691723" cy="1447800"/>
          </a:xfrm>
          <a:prstGeom prst="rect">
            <a:avLst/>
          </a:prstGeom>
        </p:spPr>
      </p:pic>
      <p:sp>
        <p:nvSpPr>
          <p:cNvPr id="10" name="TextBox 9"/>
          <p:cNvSpPr txBox="1"/>
          <p:nvPr/>
        </p:nvSpPr>
        <p:spPr>
          <a:xfrm>
            <a:off x="6858000" y="4971871"/>
            <a:ext cx="2286000" cy="1261884"/>
          </a:xfrm>
          <a:prstGeom prst="rect">
            <a:avLst/>
          </a:prstGeom>
          <a:solidFill>
            <a:schemeClr val="accent4">
              <a:lumMod val="40000"/>
              <a:lumOff val="60000"/>
            </a:schemeClr>
          </a:solidFill>
        </p:spPr>
        <p:txBody>
          <a:bodyPr wrap="square" rtlCol="0">
            <a:spAutoFit/>
          </a:bodyPr>
          <a:lstStyle/>
          <a:p>
            <a:pPr algn="ctr"/>
            <a:r>
              <a:rPr lang="en-US" sz="2800" dirty="0" smtClean="0">
                <a:solidFill>
                  <a:srgbClr val="FF0000"/>
                </a:solidFill>
                <a:effectLst>
                  <a:outerShdw blurRad="38100" dist="38100" dir="2700000" algn="tl">
                    <a:srgbClr val="000000">
                      <a:alpha val="43137"/>
                    </a:srgbClr>
                  </a:outerShdw>
                </a:effectLst>
                <a:latin typeface="Trebuchet MS" pitchFamily="34" charset="0"/>
              </a:rPr>
              <a:t>2018</a:t>
            </a:r>
            <a:r>
              <a:rPr lang="en-US" sz="2400" dirty="0" smtClean="0">
                <a:latin typeface="Trebuchet MS" pitchFamily="34" charset="0"/>
              </a:rPr>
              <a:t> is much brighter than 2015-2017</a:t>
            </a:r>
            <a:endParaRPr lang="en-US" sz="2400" dirty="0">
              <a:latin typeface="Trebuchet MS"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12775" y="228600"/>
            <a:ext cx="8153400" cy="990600"/>
          </a:xfrm>
        </p:spPr>
        <p:txBody>
          <a:bodyPr/>
          <a:lstStyle/>
          <a:p>
            <a:pPr eaLnBrk="1" hangingPunct="1"/>
            <a:endParaRPr lang="en-US" sz="2500" smtClean="0">
              <a:latin typeface="Trebuchet MS" pitchFamily="34" charset="0"/>
            </a:endParaRPr>
          </a:p>
        </p:txBody>
      </p:sp>
      <p:sp>
        <p:nvSpPr>
          <p:cNvPr id="45060" name="Footer Placeholder 4"/>
          <p:cNvSpPr>
            <a:spLocks noGrp="1"/>
          </p:cNvSpPr>
          <p:nvPr>
            <p:ph type="ftr" sz="quarter" idx="11"/>
          </p:nvPr>
        </p:nvSpPr>
        <p:spPr bwMode="auto">
          <a:noFill/>
          <a:ln>
            <a:miter lim="800000"/>
            <a:headEnd/>
            <a:tailEnd/>
          </a:ln>
        </p:spPr>
        <p:txBody>
          <a:bodyPr wrap="square" lIns="91440" tIns="45720" rIns="91440" bIns="45720" numCol="1" anchorCtr="0" compatLnSpc="1">
            <a:prstTxWarp prst="textNoShape">
              <a:avLst/>
            </a:prstTxWarp>
          </a:bodyPr>
          <a:lstStyle/>
          <a:p>
            <a:r>
              <a:rPr lang="en-US" smtClean="0"/>
              <a:t>'Biodun Adedipe, Ph.D., FCIB</a:t>
            </a:r>
          </a:p>
        </p:txBody>
      </p:sp>
      <p:sp>
        <p:nvSpPr>
          <p:cNvPr id="45062" name="Rectangle 3"/>
          <p:cNvSpPr>
            <a:spLocks noGrp="1" noChangeArrowheads="1"/>
          </p:cNvSpPr>
          <p:nvPr>
            <p:ph sz="quarter" idx="1"/>
          </p:nvPr>
        </p:nvSpPr>
        <p:spPr>
          <a:xfrm>
            <a:off x="152400" y="1752600"/>
            <a:ext cx="4038600" cy="1219200"/>
          </a:xfrm>
        </p:spPr>
        <p:txBody>
          <a:bodyPr>
            <a:normAutofit fontScale="92500"/>
          </a:bodyPr>
          <a:lstStyle/>
          <a:p>
            <a:pPr algn="ctr" eaLnBrk="1" hangingPunct="1">
              <a:lnSpc>
                <a:spcPct val="90000"/>
              </a:lnSpc>
              <a:buFont typeface="Wingdings" pitchFamily="2" charset="2"/>
              <a:buNone/>
            </a:pPr>
            <a:r>
              <a:rPr lang="en-US" sz="2800" b="1" dirty="0" smtClean="0">
                <a:solidFill>
                  <a:srgbClr val="FF0000"/>
                </a:solidFill>
                <a:latin typeface="Trebuchet MS" pitchFamily="34" charset="0"/>
              </a:rPr>
              <a:t>Thank you</a:t>
            </a:r>
          </a:p>
          <a:p>
            <a:pPr algn="ctr" eaLnBrk="1" hangingPunct="1">
              <a:lnSpc>
                <a:spcPct val="90000"/>
              </a:lnSpc>
              <a:buFont typeface="Wingdings" pitchFamily="2" charset="2"/>
              <a:buNone/>
            </a:pPr>
            <a:r>
              <a:rPr lang="en-US" sz="3500" b="1" dirty="0" smtClean="0">
                <a:solidFill>
                  <a:srgbClr val="002060"/>
                </a:solidFill>
                <a:latin typeface="Trebuchet MS" pitchFamily="34" charset="0"/>
              </a:rPr>
              <a:t>God bless you more</a:t>
            </a:r>
            <a:endParaRPr lang="en-US" sz="2200" b="1" dirty="0" smtClean="0">
              <a:solidFill>
                <a:srgbClr val="002060"/>
              </a:solidFill>
              <a:latin typeface="Trebuchet MS" pitchFamily="34" charset="0"/>
            </a:endParaRPr>
          </a:p>
        </p:txBody>
      </p:sp>
      <p:sp>
        <p:nvSpPr>
          <p:cNvPr id="46087" name="TextBox 6"/>
          <p:cNvSpPr txBox="1">
            <a:spLocks noChangeArrowheads="1"/>
          </p:cNvSpPr>
          <p:nvPr/>
        </p:nvSpPr>
        <p:spPr bwMode="auto">
          <a:xfrm>
            <a:off x="3657600" y="4495800"/>
            <a:ext cx="5410200" cy="1323439"/>
          </a:xfrm>
          <a:prstGeom prst="rect">
            <a:avLst/>
          </a:prstGeom>
          <a:solidFill>
            <a:schemeClr val="accent1">
              <a:lumMod val="20000"/>
              <a:lumOff val="80000"/>
            </a:schemeClr>
          </a:solidFill>
          <a:ln w="9525">
            <a:noFill/>
            <a:miter lim="800000"/>
            <a:headEnd/>
            <a:tailEnd/>
          </a:ln>
        </p:spPr>
        <p:txBody>
          <a:bodyPr wrap="square">
            <a:spAutoFit/>
          </a:bodyPr>
          <a:lstStyle/>
          <a:p>
            <a:pPr marL="319088" indent="-319088" algn="ctr">
              <a:defRPr/>
            </a:pPr>
            <a:r>
              <a:rPr lang="en-GB" sz="2000" b="1" dirty="0">
                <a:latin typeface="Trebuchet MS" pitchFamily="34" charset="0"/>
              </a:rPr>
              <a:t>Dr. ‘Biodun Adedipe</a:t>
            </a:r>
            <a:r>
              <a:rPr lang="en-GB" sz="2000" dirty="0">
                <a:latin typeface="Trebuchet MS" pitchFamily="34" charset="0"/>
              </a:rPr>
              <a:t>, </a:t>
            </a:r>
            <a:r>
              <a:rPr lang="en-GB" sz="2000" dirty="0" smtClean="0">
                <a:latin typeface="Trebuchet MS" pitchFamily="34" charset="0"/>
              </a:rPr>
              <a:t>FCIB, MIoD, FIMC, </a:t>
            </a:r>
            <a:r>
              <a:rPr lang="en-GB" sz="2000" dirty="0" err="1" smtClean="0">
                <a:latin typeface="Trebuchet MS" pitchFamily="34" charset="0"/>
              </a:rPr>
              <a:t>FERP</a:t>
            </a:r>
            <a:endParaRPr lang="en-GB" sz="2000" dirty="0">
              <a:latin typeface="Trebuchet MS" pitchFamily="34" charset="0"/>
            </a:endParaRPr>
          </a:p>
          <a:p>
            <a:pPr marL="319088" indent="-319088" algn="ctr">
              <a:defRPr/>
            </a:pPr>
            <a:r>
              <a:rPr lang="en-GB" sz="2000" b="1" dirty="0">
                <a:latin typeface="Trebuchet MS" pitchFamily="34" charset="0"/>
              </a:rPr>
              <a:t>+234-8023061981</a:t>
            </a:r>
          </a:p>
          <a:p>
            <a:pPr marL="319088" indent="-319088" algn="ctr">
              <a:defRPr/>
            </a:pPr>
            <a:r>
              <a:rPr lang="en-GB" sz="2000" b="1" dirty="0">
                <a:latin typeface="Trebuchet MS" pitchFamily="34" charset="0"/>
              </a:rPr>
              <a:t>bioduna@baaconsult.com.ng</a:t>
            </a:r>
          </a:p>
          <a:p>
            <a:pPr marL="319088" indent="-319088" algn="ctr">
              <a:defRPr/>
            </a:pPr>
            <a:r>
              <a:rPr lang="en-GB" sz="2000" b="1" dirty="0">
                <a:latin typeface="Trebuchet MS" pitchFamily="34" charset="0"/>
              </a:rPr>
              <a:t>biodun_adedipe@yahoo.com</a:t>
            </a:r>
            <a:endParaRPr lang="en-US" sz="2000" dirty="0"/>
          </a:p>
        </p:txBody>
      </p:sp>
      <p:pic>
        <p:nvPicPr>
          <p:cNvPr id="45064" name="Picture 2" descr="C:\Users\Dr. Adedipe\Pictures\Q&amp;A.jpg"/>
          <p:cNvPicPr>
            <a:picLocks noChangeAspect="1" noChangeArrowheads="1"/>
          </p:cNvPicPr>
          <p:nvPr/>
        </p:nvPicPr>
        <p:blipFill>
          <a:blip r:embed="rId2" cstate="print"/>
          <a:srcRect/>
          <a:stretch>
            <a:fillRect/>
          </a:stretch>
        </p:blipFill>
        <p:spPr bwMode="auto">
          <a:xfrm>
            <a:off x="304800" y="3048000"/>
            <a:ext cx="3276600" cy="2973388"/>
          </a:xfrm>
          <a:prstGeom prst="rect">
            <a:avLst/>
          </a:prstGeom>
          <a:noFill/>
          <a:ln w="9525">
            <a:noFill/>
            <a:miter lim="800000"/>
            <a:headEnd/>
            <a:tailEnd/>
          </a:ln>
        </p:spPr>
      </p:pic>
      <p:sp>
        <p:nvSpPr>
          <p:cNvPr id="10" name="Date Placeholder 9"/>
          <p:cNvSpPr>
            <a:spLocks noGrp="1"/>
          </p:cNvSpPr>
          <p:nvPr>
            <p:ph type="dt" sz="half" idx="10"/>
          </p:nvPr>
        </p:nvSpPr>
        <p:spPr/>
        <p:txBody>
          <a:bodyPr/>
          <a:lstStyle/>
          <a:p>
            <a:r>
              <a:rPr lang="en-US" smtClean="0"/>
              <a:t>20th February 2018</a:t>
            </a:r>
            <a:endParaRPr lang="en-US" dirty="0"/>
          </a:p>
        </p:txBody>
      </p:sp>
      <p:sp>
        <p:nvSpPr>
          <p:cNvPr id="11" name="Slide Number Placeholder 10"/>
          <p:cNvSpPr>
            <a:spLocks noGrp="1"/>
          </p:cNvSpPr>
          <p:nvPr>
            <p:ph type="sldNum" sz="quarter" idx="12"/>
          </p:nvPr>
        </p:nvSpPr>
        <p:spPr/>
        <p:txBody>
          <a:bodyPr>
            <a:normAutofit fontScale="85000" lnSpcReduction="20000"/>
          </a:bodyPr>
          <a:lstStyle/>
          <a:p>
            <a:fld id="{5E947C43-857B-4BA7-A082-9FADD3CFEBBA}" type="slidenum">
              <a:rPr lang="en-US" smtClean="0"/>
              <a:pPr/>
              <a:t>35</a:t>
            </a:fld>
            <a:endParaRPr lang="en-US" dirty="0"/>
          </a:p>
        </p:txBody>
      </p:sp>
      <p:sp>
        <p:nvSpPr>
          <p:cNvPr id="9" name="TextBox 6"/>
          <p:cNvSpPr txBox="1">
            <a:spLocks noChangeArrowheads="1"/>
          </p:cNvSpPr>
          <p:nvPr/>
        </p:nvSpPr>
        <p:spPr bwMode="auto">
          <a:xfrm>
            <a:off x="4114800" y="2057400"/>
            <a:ext cx="4572000" cy="2246769"/>
          </a:xfrm>
          <a:prstGeom prst="rect">
            <a:avLst/>
          </a:prstGeom>
          <a:solidFill>
            <a:schemeClr val="accent1">
              <a:lumMod val="20000"/>
              <a:lumOff val="80000"/>
            </a:schemeClr>
          </a:solidFill>
          <a:ln w="9525">
            <a:noFill/>
            <a:miter lim="800000"/>
            <a:headEnd/>
            <a:tailEnd/>
          </a:ln>
        </p:spPr>
        <p:txBody>
          <a:bodyPr wrap="square">
            <a:spAutoFit/>
          </a:bodyPr>
          <a:lstStyle/>
          <a:p>
            <a:pPr marL="319088" indent="-319088" algn="ctr">
              <a:defRPr/>
            </a:pPr>
            <a:r>
              <a:rPr lang="en-GB" sz="2000" b="1" dirty="0" smtClean="0">
                <a:latin typeface="Trebuchet MS" pitchFamily="34" charset="0"/>
              </a:rPr>
              <a:t>B. Adedipe Associates Limited</a:t>
            </a:r>
            <a:endParaRPr lang="en-GB" sz="2000" dirty="0">
              <a:latin typeface="Trebuchet MS" pitchFamily="34" charset="0"/>
            </a:endParaRPr>
          </a:p>
          <a:p>
            <a:pPr marL="319088" indent="-319088" algn="ctr">
              <a:defRPr/>
            </a:pPr>
            <a:r>
              <a:rPr lang="en-GB" sz="2000" b="1" dirty="0" smtClean="0">
                <a:latin typeface="Trebuchet MS" pitchFamily="34" charset="0"/>
              </a:rPr>
              <a:t>Lateef Jakande House (3</a:t>
            </a:r>
            <a:r>
              <a:rPr lang="en-GB" sz="2000" b="1" baseline="30000" dirty="0" smtClean="0">
                <a:latin typeface="Trebuchet MS" pitchFamily="34" charset="0"/>
              </a:rPr>
              <a:t>rd</a:t>
            </a:r>
            <a:r>
              <a:rPr lang="en-GB" sz="2000" b="1" dirty="0" smtClean="0">
                <a:latin typeface="Trebuchet MS" pitchFamily="34" charset="0"/>
              </a:rPr>
              <a:t> Floor)</a:t>
            </a:r>
          </a:p>
          <a:p>
            <a:pPr marL="319088" indent="-319088" algn="ctr">
              <a:defRPr/>
            </a:pPr>
            <a:r>
              <a:rPr lang="en-GB" sz="2000" b="1" dirty="0" smtClean="0">
                <a:latin typeface="Trebuchet MS" pitchFamily="34" charset="0"/>
              </a:rPr>
              <a:t>3/5, Adeyemo Alakija Street</a:t>
            </a:r>
          </a:p>
          <a:p>
            <a:pPr marL="319088" indent="-319088" algn="ctr">
              <a:defRPr/>
            </a:pPr>
            <a:r>
              <a:rPr lang="en-GB" sz="2000" b="1" dirty="0" smtClean="0">
                <a:latin typeface="Trebuchet MS" pitchFamily="34" charset="0"/>
              </a:rPr>
              <a:t>PO Box 73983, Victoria Island, Lagos</a:t>
            </a:r>
          </a:p>
          <a:p>
            <a:pPr marL="319088" indent="-319088" algn="ctr">
              <a:defRPr/>
            </a:pPr>
            <a:r>
              <a:rPr lang="en-GB" sz="2000" b="1" dirty="0" smtClean="0">
                <a:latin typeface="Trebuchet MS" pitchFamily="34" charset="0"/>
              </a:rPr>
              <a:t>+234-1-4613794</a:t>
            </a:r>
            <a:endParaRPr lang="en-GB" sz="2000" b="1" dirty="0">
              <a:latin typeface="Trebuchet MS" pitchFamily="34" charset="0"/>
            </a:endParaRPr>
          </a:p>
          <a:p>
            <a:pPr marL="319088" indent="-319088" algn="ctr">
              <a:defRPr/>
            </a:pPr>
            <a:r>
              <a:rPr lang="en-GB" sz="2000" b="1" dirty="0" smtClean="0">
                <a:latin typeface="Trebuchet MS" pitchFamily="34" charset="0"/>
              </a:rPr>
              <a:t>info@baaconsult.com.ng</a:t>
            </a:r>
          </a:p>
          <a:p>
            <a:pPr marL="319088" indent="-319088" algn="ctr">
              <a:defRPr/>
            </a:pPr>
            <a:r>
              <a:rPr lang="en-GB" sz="2000" b="1" dirty="0" smtClean="0">
                <a:latin typeface="Trebuchet MS" pitchFamily="34" charset="0"/>
              </a:rPr>
              <a:t>www.baaconsult.com.ng</a:t>
            </a:r>
            <a:endParaRPr lang="en-GB" sz="2000" b="1" dirty="0">
              <a:latin typeface="Trebuchet MS"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rebuchet MS" pitchFamily="34" charset="0"/>
              </a:rPr>
              <a:t>Global Economy</a:t>
            </a:r>
            <a:endParaRPr lang="en-US" sz="3200" dirty="0">
              <a:latin typeface="Trebuchet MS" pitchFamily="34" charset="0"/>
            </a:endParaRPr>
          </a:p>
        </p:txBody>
      </p:sp>
      <p:sp>
        <p:nvSpPr>
          <p:cNvPr id="3" name="Date Placeholder 2"/>
          <p:cNvSpPr>
            <a:spLocks noGrp="1"/>
          </p:cNvSpPr>
          <p:nvPr>
            <p:ph type="dt" sz="half" idx="10"/>
          </p:nvPr>
        </p:nvSpPr>
        <p:spPr/>
        <p:txBody>
          <a:bodyPr/>
          <a:lstStyle/>
          <a:p>
            <a:r>
              <a:rPr lang="en-US" smtClean="0"/>
              <a:t>20th February 2018</a:t>
            </a:r>
            <a:endParaRPr lang="en-US" dirty="0"/>
          </a:p>
        </p:txBody>
      </p:sp>
      <p:sp>
        <p:nvSpPr>
          <p:cNvPr id="4" name="Footer Placeholder 3"/>
          <p:cNvSpPr>
            <a:spLocks noGrp="1"/>
          </p:cNvSpPr>
          <p:nvPr>
            <p:ph type="ftr" sz="quarter" idx="11"/>
          </p:nvPr>
        </p:nvSpPr>
        <p:spPr/>
        <p:txBody>
          <a:bodyPr/>
          <a:lstStyle/>
          <a:p>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5E947C43-857B-4BA7-A082-9FADD3CFEBBA}" type="slidenum">
              <a:rPr lang="en-US" smtClean="0"/>
              <a:pPr/>
              <a:t>4</a:t>
            </a:fld>
            <a:endParaRPr lang="en-US" dirty="0"/>
          </a:p>
        </p:txBody>
      </p:sp>
      <p:sp>
        <p:nvSpPr>
          <p:cNvPr id="6" name="Content Placeholder 5"/>
          <p:cNvSpPr>
            <a:spLocks noGrp="1"/>
          </p:cNvSpPr>
          <p:nvPr>
            <p:ph sz="quarter" idx="1"/>
          </p:nvPr>
        </p:nvSpPr>
        <p:spPr>
          <a:xfrm>
            <a:off x="76200" y="1600200"/>
            <a:ext cx="6629400" cy="4648200"/>
          </a:xfrm>
        </p:spPr>
        <p:txBody>
          <a:bodyPr anchor="ctr">
            <a:normAutofit/>
          </a:bodyPr>
          <a:lstStyle/>
          <a:p>
            <a:r>
              <a:rPr lang="en-US" sz="2400" dirty="0" smtClean="0">
                <a:latin typeface="Trebuchet MS" pitchFamily="34" charset="0"/>
              </a:rPr>
              <a:t>Having struggled since the global financial crisis of 2008-2010, the global economy </a:t>
            </a:r>
            <a:r>
              <a:rPr lang="en-US" sz="2400" dirty="0" smtClean="0">
                <a:solidFill>
                  <a:srgbClr val="FF0000"/>
                </a:solidFill>
                <a:effectLst>
                  <a:outerShdw blurRad="38100" dist="38100" dir="2700000" algn="tl">
                    <a:srgbClr val="000000">
                      <a:alpha val="43137"/>
                    </a:srgbClr>
                  </a:outerShdw>
                </a:effectLst>
                <a:latin typeface="Trebuchet MS" pitchFamily="34" charset="0"/>
              </a:rPr>
              <a:t>recovered</a:t>
            </a:r>
            <a:r>
              <a:rPr lang="en-US" sz="2400" dirty="0" smtClean="0">
                <a:latin typeface="Trebuchet MS" pitchFamily="34" charset="0"/>
              </a:rPr>
              <a:t> firmly in 2017 on the back of the </a:t>
            </a:r>
            <a:r>
              <a:rPr lang="en-US" sz="2400" b="1" dirty="0" smtClean="0">
                <a:latin typeface="Trebuchet MS" pitchFamily="34" charset="0"/>
              </a:rPr>
              <a:t>3.2%</a:t>
            </a:r>
            <a:r>
              <a:rPr lang="en-US" sz="2400" dirty="0" smtClean="0">
                <a:latin typeface="Trebuchet MS" pitchFamily="34" charset="0"/>
              </a:rPr>
              <a:t> growth estimate for 2016.</a:t>
            </a:r>
          </a:p>
          <a:p>
            <a:pPr lvl="1"/>
            <a:r>
              <a:rPr lang="en-US" sz="2000" dirty="0" smtClean="0">
                <a:latin typeface="Trebuchet MS" pitchFamily="34" charset="0"/>
              </a:rPr>
              <a:t>It is estimated that when all the numbers come in, 2017 </a:t>
            </a:r>
            <a:r>
              <a:rPr lang="en-US" sz="2400" dirty="0" smtClean="0">
                <a:solidFill>
                  <a:srgbClr val="FF0000"/>
                </a:solidFill>
                <a:effectLst>
                  <a:outerShdw blurRad="38100" dist="38100" dir="2700000" algn="tl">
                    <a:srgbClr val="000000">
                      <a:alpha val="43137"/>
                    </a:srgbClr>
                  </a:outerShdw>
                </a:effectLst>
                <a:latin typeface="Trebuchet MS" pitchFamily="34" charset="0"/>
              </a:rPr>
              <a:t>global GDP growth</a:t>
            </a:r>
            <a:r>
              <a:rPr lang="en-US" sz="2000" dirty="0" smtClean="0">
                <a:latin typeface="Trebuchet MS" pitchFamily="34" charset="0"/>
              </a:rPr>
              <a:t> could settle at about </a:t>
            </a:r>
            <a:r>
              <a:rPr lang="en-US" sz="2400" dirty="0" smtClean="0">
                <a:solidFill>
                  <a:srgbClr val="FF0000"/>
                </a:solidFill>
                <a:effectLst>
                  <a:outerShdw blurRad="38100" dist="38100" dir="2700000" algn="tl">
                    <a:srgbClr val="000000">
                      <a:alpha val="43137"/>
                    </a:srgbClr>
                  </a:outerShdw>
                </a:effectLst>
                <a:latin typeface="Trebuchet MS" pitchFamily="34" charset="0"/>
              </a:rPr>
              <a:t>3.7%</a:t>
            </a:r>
            <a:r>
              <a:rPr lang="en-US" sz="2000" dirty="0" smtClean="0">
                <a:latin typeface="Trebuchet MS" pitchFamily="34" charset="0"/>
              </a:rPr>
              <a:t>, above most predictions!</a:t>
            </a:r>
            <a:endParaRPr lang="en-US" sz="2000" dirty="0" smtClean="0">
              <a:latin typeface="Trebuchet MS" pitchFamily="34" charset="0"/>
            </a:endParaRPr>
          </a:p>
          <a:p>
            <a:r>
              <a:rPr lang="en-US" sz="2400" dirty="0" smtClean="0">
                <a:latin typeface="Trebuchet MS" pitchFamily="34" charset="0"/>
              </a:rPr>
              <a:t>In particular, the major economies of China, Europe, Japan and United States of America grew strongly, while Brazil, Mexico, Germany, Canada, Italy and Spain also </a:t>
            </a:r>
            <a:r>
              <a:rPr lang="en-US" sz="2400" dirty="0" smtClean="0">
                <a:latin typeface="Trebuchet MS" pitchFamily="34" charset="0"/>
              </a:rPr>
              <a:t>had </a:t>
            </a:r>
            <a:r>
              <a:rPr lang="en-US" sz="2400" dirty="0" smtClean="0">
                <a:latin typeface="Trebuchet MS" pitchFamily="34" charset="0"/>
              </a:rPr>
              <a:t>solid growth in 2017.</a:t>
            </a:r>
          </a:p>
        </p:txBody>
      </p:sp>
      <p:sp>
        <p:nvSpPr>
          <p:cNvPr id="7" name="TextBox 6"/>
          <p:cNvSpPr txBox="1"/>
          <p:nvPr/>
        </p:nvSpPr>
        <p:spPr>
          <a:xfrm>
            <a:off x="6705600" y="2618125"/>
            <a:ext cx="2286000" cy="3477875"/>
          </a:xfrm>
          <a:prstGeom prst="rect">
            <a:avLst/>
          </a:prstGeom>
          <a:noFill/>
        </p:spPr>
        <p:txBody>
          <a:bodyPr wrap="square" rtlCol="0">
            <a:spAutoFit/>
          </a:bodyPr>
          <a:lstStyle/>
          <a:p>
            <a:r>
              <a:rPr lang="en-US" sz="2000" dirty="0" smtClean="0">
                <a:latin typeface="Trebuchet MS" pitchFamily="34" charset="0"/>
              </a:rPr>
              <a:t>Beyond the GDP, </a:t>
            </a:r>
            <a:r>
              <a:rPr lang="en-US" sz="2000" dirty="0" smtClean="0">
                <a:solidFill>
                  <a:srgbClr val="FF0000"/>
                </a:solidFill>
                <a:effectLst>
                  <a:outerShdw blurRad="38100" dist="38100" dir="2700000" algn="tl">
                    <a:srgbClr val="000000">
                      <a:alpha val="43137"/>
                    </a:srgbClr>
                  </a:outerShdw>
                </a:effectLst>
                <a:latin typeface="Trebuchet MS" pitchFamily="34" charset="0"/>
              </a:rPr>
              <a:t>global trade</a:t>
            </a:r>
            <a:r>
              <a:rPr lang="en-US" sz="2000" dirty="0" smtClean="0">
                <a:latin typeface="Trebuchet MS" pitchFamily="34" charset="0"/>
              </a:rPr>
              <a:t> and </a:t>
            </a:r>
            <a:r>
              <a:rPr lang="en-US" sz="2000" dirty="0" smtClean="0">
                <a:solidFill>
                  <a:srgbClr val="FF0000"/>
                </a:solidFill>
                <a:effectLst>
                  <a:outerShdw blurRad="38100" dist="38100" dir="2700000" algn="tl">
                    <a:srgbClr val="000000">
                      <a:alpha val="43137"/>
                    </a:srgbClr>
                  </a:outerShdw>
                </a:effectLst>
                <a:latin typeface="Trebuchet MS" pitchFamily="34" charset="0"/>
              </a:rPr>
              <a:t>manufacturing production</a:t>
            </a:r>
            <a:r>
              <a:rPr lang="en-US" sz="2000" dirty="0" smtClean="0">
                <a:latin typeface="Trebuchet MS" pitchFamily="34" charset="0"/>
              </a:rPr>
              <a:t> also strengthened, and ended </a:t>
            </a:r>
            <a:r>
              <a:rPr lang="en-US" sz="2000" dirty="0" smtClean="0">
                <a:latin typeface="Trebuchet MS" pitchFamily="34" charset="0"/>
              </a:rPr>
              <a:t>up taming </a:t>
            </a:r>
            <a:r>
              <a:rPr lang="en-US" sz="2000" i="1" u="sng" dirty="0" smtClean="0">
                <a:latin typeface="Trebuchet MS" pitchFamily="34" charset="0"/>
              </a:rPr>
              <a:t>inflation</a:t>
            </a:r>
            <a:r>
              <a:rPr lang="en-US" sz="2000" dirty="0" smtClean="0">
                <a:latin typeface="Trebuchet MS" pitchFamily="34" charset="0"/>
              </a:rPr>
              <a:t> in most of these countries and gave room for monetary rate </a:t>
            </a:r>
            <a:r>
              <a:rPr lang="en-US" sz="2000" i="1" u="sng" dirty="0" smtClean="0">
                <a:latin typeface="Trebuchet MS" pitchFamily="34" charset="0"/>
              </a:rPr>
              <a:t>normalization</a:t>
            </a:r>
            <a:r>
              <a:rPr lang="en-US" sz="2000" dirty="0" smtClean="0">
                <a:latin typeface="Trebuchet MS" pitchFamily="34" charset="0"/>
              </a:rPr>
              <a:t>.</a:t>
            </a:r>
            <a:endParaRPr lang="en-US" sz="2000" dirty="0" smtClean="0">
              <a:latin typeface="Trebuchet MS"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rebuchet MS" pitchFamily="34" charset="0"/>
              </a:rPr>
              <a:t>Global Economy </a:t>
            </a:r>
            <a:r>
              <a:rPr lang="en-US" sz="2400" dirty="0" smtClean="0">
                <a:latin typeface="Trebuchet MS" pitchFamily="34" charset="0"/>
              </a:rPr>
              <a:t>(contd.)</a:t>
            </a:r>
            <a:endParaRPr lang="en-US" sz="3200" dirty="0">
              <a:latin typeface="Trebuchet MS" pitchFamily="34" charset="0"/>
            </a:endParaRPr>
          </a:p>
        </p:txBody>
      </p:sp>
      <p:sp>
        <p:nvSpPr>
          <p:cNvPr id="3" name="Date Placeholder 2"/>
          <p:cNvSpPr>
            <a:spLocks noGrp="1"/>
          </p:cNvSpPr>
          <p:nvPr>
            <p:ph type="dt" sz="half" idx="10"/>
          </p:nvPr>
        </p:nvSpPr>
        <p:spPr/>
        <p:txBody>
          <a:bodyPr/>
          <a:lstStyle/>
          <a:p>
            <a:r>
              <a:rPr lang="en-US" smtClean="0"/>
              <a:t>20th February 2018</a:t>
            </a:r>
            <a:endParaRPr lang="en-US" dirty="0"/>
          </a:p>
        </p:txBody>
      </p:sp>
      <p:sp>
        <p:nvSpPr>
          <p:cNvPr id="4" name="Footer Placeholder 3"/>
          <p:cNvSpPr>
            <a:spLocks noGrp="1"/>
          </p:cNvSpPr>
          <p:nvPr>
            <p:ph type="ftr" sz="quarter" idx="11"/>
          </p:nvPr>
        </p:nvSpPr>
        <p:spPr/>
        <p:txBody>
          <a:bodyPr/>
          <a:lstStyle/>
          <a:p>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5E947C43-857B-4BA7-A082-9FADD3CFEBBA}" type="slidenum">
              <a:rPr lang="en-US" smtClean="0"/>
              <a:pPr/>
              <a:t>5</a:t>
            </a:fld>
            <a:endParaRPr lang="en-US" dirty="0"/>
          </a:p>
        </p:txBody>
      </p:sp>
      <p:sp>
        <p:nvSpPr>
          <p:cNvPr id="6" name="Content Placeholder 5"/>
          <p:cNvSpPr>
            <a:spLocks noGrp="1"/>
          </p:cNvSpPr>
          <p:nvPr>
            <p:ph sz="quarter" idx="1"/>
          </p:nvPr>
        </p:nvSpPr>
        <p:spPr>
          <a:xfrm>
            <a:off x="381000" y="1600200"/>
            <a:ext cx="8229600" cy="4495800"/>
          </a:xfrm>
        </p:spPr>
        <p:txBody>
          <a:bodyPr anchor="ctr">
            <a:normAutofit/>
          </a:bodyPr>
          <a:lstStyle/>
          <a:p>
            <a:r>
              <a:rPr lang="en-US" sz="2400" dirty="0" smtClean="0">
                <a:latin typeface="Trebuchet MS" pitchFamily="34" charset="0"/>
              </a:rPr>
              <a:t>The </a:t>
            </a:r>
            <a:r>
              <a:rPr lang="en-US" sz="2400" dirty="0" smtClean="0">
                <a:latin typeface="Trebuchet MS" pitchFamily="34" charset="0"/>
              </a:rPr>
              <a:t>recovery of the Nigerian economy was </a:t>
            </a:r>
            <a:r>
              <a:rPr lang="en-US" sz="2400" i="1" u="sng" dirty="0" smtClean="0">
                <a:latin typeface="Trebuchet MS" pitchFamily="34" charset="0"/>
              </a:rPr>
              <a:t>in tandem</a:t>
            </a:r>
            <a:r>
              <a:rPr lang="en-US" sz="2400" dirty="0" smtClean="0">
                <a:latin typeface="Trebuchet MS" pitchFamily="34" charset="0"/>
              </a:rPr>
              <a:t>, as most of these countries are the major consumers of Nigeria’s crude and gas exports</a:t>
            </a:r>
            <a:r>
              <a:rPr lang="en-US" sz="2400" dirty="0" smtClean="0">
                <a:latin typeface="Trebuchet MS" pitchFamily="34" charset="0"/>
              </a:rPr>
              <a:t>.</a:t>
            </a:r>
          </a:p>
          <a:p>
            <a:pPr lvl="1"/>
            <a:r>
              <a:rPr lang="en-US" sz="2100" dirty="0" smtClean="0">
                <a:latin typeface="Trebuchet MS" pitchFamily="34" charset="0"/>
              </a:rPr>
              <a:t>In particular, China was a big factor in Nigeria’s recovery, and indirectly the USA that intensified drawdown on crude inventory for its refining activities.</a:t>
            </a:r>
            <a:endParaRPr lang="en-US" sz="2100" dirty="0" smtClean="0">
              <a:latin typeface="Trebuchet MS" pitchFamily="34" charset="0"/>
            </a:endParaRPr>
          </a:p>
          <a:p>
            <a:r>
              <a:rPr lang="en-US" sz="2400" dirty="0" smtClean="0">
                <a:latin typeface="Trebuchet MS" pitchFamily="34" charset="0"/>
              </a:rPr>
              <a:t>Evidence </a:t>
            </a:r>
            <a:r>
              <a:rPr lang="en-US" sz="2400" dirty="0" smtClean="0">
                <a:latin typeface="Trebuchet MS" pitchFamily="34" charset="0"/>
              </a:rPr>
              <a:t>also shows </a:t>
            </a:r>
            <a:r>
              <a:rPr lang="en-US" sz="2400" dirty="0" smtClean="0">
                <a:latin typeface="Trebuchet MS" pitchFamily="34" charset="0"/>
              </a:rPr>
              <a:t>Nigeria ranking </a:t>
            </a:r>
            <a:r>
              <a:rPr lang="en-US" sz="2400" dirty="0" smtClean="0">
                <a:latin typeface="Trebuchet MS" pitchFamily="34" charset="0"/>
              </a:rPr>
              <a:t>among the </a:t>
            </a:r>
            <a:r>
              <a:rPr lang="en-US" sz="2400" dirty="0" smtClean="0">
                <a:solidFill>
                  <a:srgbClr val="FF0000"/>
                </a:solidFill>
                <a:effectLst>
                  <a:outerShdw blurRad="38100" dist="38100" dir="2700000" algn="tl">
                    <a:srgbClr val="000000">
                      <a:alpha val="43137"/>
                    </a:srgbClr>
                  </a:outerShdw>
                </a:effectLst>
                <a:latin typeface="Trebuchet MS" pitchFamily="34" charset="0"/>
              </a:rPr>
              <a:t>top-5 fastest growing</a:t>
            </a:r>
            <a:r>
              <a:rPr lang="en-US" sz="2400" dirty="0" smtClean="0">
                <a:latin typeface="Trebuchet MS" pitchFamily="34" charset="0"/>
              </a:rPr>
              <a:t> stock markets in 2017 -- indeed 2</a:t>
            </a:r>
            <a:r>
              <a:rPr lang="en-US" sz="2400" baseline="30000" dirty="0" smtClean="0">
                <a:latin typeface="Trebuchet MS" pitchFamily="34" charset="0"/>
              </a:rPr>
              <a:t>nd</a:t>
            </a:r>
            <a:r>
              <a:rPr lang="en-US" sz="2400" dirty="0" smtClean="0">
                <a:latin typeface="Trebuchet MS" pitchFamily="34" charset="0"/>
              </a:rPr>
              <a:t> globally!</a:t>
            </a:r>
          </a:p>
          <a:p>
            <a:pPr lvl="1"/>
            <a:r>
              <a:rPr lang="en-US" sz="2100" dirty="0" smtClean="0">
                <a:latin typeface="Trebuchet MS" pitchFamily="34" charset="0"/>
              </a:rPr>
              <a:t>For </a:t>
            </a:r>
            <a:r>
              <a:rPr lang="en-US" sz="2100" dirty="0" smtClean="0">
                <a:latin typeface="Trebuchet MS" pitchFamily="34" charset="0"/>
              </a:rPr>
              <a:t>January </a:t>
            </a:r>
            <a:r>
              <a:rPr lang="en-US" sz="2100" dirty="0" smtClean="0">
                <a:latin typeface="Trebuchet MS" pitchFamily="34" charset="0"/>
              </a:rPr>
              <a:t>2018, the Nigerian stock market was the fastest growing globally!</a:t>
            </a:r>
            <a:endParaRPr lang="en-US" sz="2100" dirty="0">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latin typeface="Trebuchet MS" pitchFamily="34" charset="0"/>
              </a:rPr>
              <a:t>Global </a:t>
            </a:r>
            <a:r>
              <a:rPr lang="en-US" sz="3200" dirty="0" smtClean="0">
                <a:latin typeface="Trebuchet MS" pitchFamily="34" charset="0"/>
              </a:rPr>
              <a:t>Economy </a:t>
            </a:r>
            <a:r>
              <a:rPr lang="en-US" sz="2400" dirty="0" smtClean="0">
                <a:latin typeface="Trebuchet MS" pitchFamily="34" charset="0"/>
              </a:rPr>
              <a:t>(contd.)</a:t>
            </a:r>
            <a:br>
              <a:rPr lang="en-US" sz="2400" dirty="0" smtClean="0">
                <a:latin typeface="Trebuchet MS" pitchFamily="34" charset="0"/>
              </a:rPr>
            </a:br>
            <a:r>
              <a:rPr lang="en-US" sz="2400" dirty="0" smtClean="0">
                <a:latin typeface="Trebuchet MS" pitchFamily="34" charset="0"/>
              </a:rPr>
              <a:t>2018 Expectations</a:t>
            </a:r>
            <a:endParaRPr lang="en-US" sz="3200" dirty="0">
              <a:latin typeface="Trebuchet MS" pitchFamily="34" charset="0"/>
            </a:endParaRPr>
          </a:p>
        </p:txBody>
      </p:sp>
      <p:sp>
        <p:nvSpPr>
          <p:cNvPr id="3" name="Date Placeholder 2"/>
          <p:cNvSpPr>
            <a:spLocks noGrp="1"/>
          </p:cNvSpPr>
          <p:nvPr>
            <p:ph type="dt" sz="half" idx="10"/>
          </p:nvPr>
        </p:nvSpPr>
        <p:spPr/>
        <p:txBody>
          <a:bodyPr/>
          <a:lstStyle/>
          <a:p>
            <a:r>
              <a:rPr lang="en-US" smtClean="0"/>
              <a:t>20th February 2018</a:t>
            </a:r>
            <a:endParaRPr lang="en-US" dirty="0"/>
          </a:p>
        </p:txBody>
      </p:sp>
      <p:sp>
        <p:nvSpPr>
          <p:cNvPr id="4" name="Footer Placeholder 3"/>
          <p:cNvSpPr>
            <a:spLocks noGrp="1"/>
          </p:cNvSpPr>
          <p:nvPr>
            <p:ph type="ftr" sz="quarter" idx="11"/>
          </p:nvPr>
        </p:nvSpPr>
        <p:spPr/>
        <p:txBody>
          <a:bodyPr/>
          <a:lstStyle/>
          <a:p>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5E947C43-857B-4BA7-A082-9FADD3CFEBBA}" type="slidenum">
              <a:rPr lang="en-US" smtClean="0"/>
              <a:pPr/>
              <a:t>6</a:t>
            </a:fld>
            <a:endParaRPr lang="en-US" dirty="0"/>
          </a:p>
        </p:txBody>
      </p:sp>
      <p:sp>
        <p:nvSpPr>
          <p:cNvPr id="6" name="Content Placeholder 5"/>
          <p:cNvSpPr>
            <a:spLocks noGrp="1"/>
          </p:cNvSpPr>
          <p:nvPr>
            <p:ph sz="quarter" idx="1"/>
          </p:nvPr>
        </p:nvSpPr>
        <p:spPr>
          <a:xfrm>
            <a:off x="76200" y="1600200"/>
            <a:ext cx="6096000" cy="4648200"/>
          </a:xfrm>
        </p:spPr>
        <p:txBody>
          <a:bodyPr anchor="ctr">
            <a:normAutofit fontScale="92500" lnSpcReduction="20000"/>
          </a:bodyPr>
          <a:lstStyle/>
          <a:p>
            <a:r>
              <a:rPr lang="en-US" sz="2400" dirty="0" smtClean="0">
                <a:latin typeface="Trebuchet MS" pitchFamily="34" charset="0"/>
              </a:rPr>
              <a:t>Global </a:t>
            </a:r>
            <a:r>
              <a:rPr lang="en-US" sz="2400" dirty="0" smtClean="0">
                <a:latin typeface="Trebuchet MS" pitchFamily="34" charset="0"/>
              </a:rPr>
              <a:t>economic growth to edge up to </a:t>
            </a:r>
            <a:r>
              <a:rPr lang="en-US" sz="3000" dirty="0" smtClean="0">
                <a:solidFill>
                  <a:srgbClr val="FF0000"/>
                </a:solidFill>
                <a:effectLst>
                  <a:outerShdw blurRad="38100" dist="38100" dir="2700000" algn="tl">
                    <a:srgbClr val="000000">
                      <a:alpha val="43137"/>
                    </a:srgbClr>
                  </a:outerShdw>
                </a:effectLst>
                <a:latin typeface="Trebuchet MS" pitchFamily="34" charset="0"/>
              </a:rPr>
              <a:t>3.1%</a:t>
            </a:r>
            <a:r>
              <a:rPr lang="en-US" sz="2400" dirty="0" smtClean="0">
                <a:latin typeface="Trebuchet MS" pitchFamily="34" charset="0"/>
              </a:rPr>
              <a:t> in </a:t>
            </a:r>
            <a:r>
              <a:rPr lang="en-US" sz="2400" dirty="0" smtClean="0">
                <a:latin typeface="Trebuchet MS" pitchFamily="34" charset="0"/>
              </a:rPr>
              <a:t>2018 after a much stronger-than-expected 2017, as the recovery in investment, manufacturing, and trade </a:t>
            </a:r>
            <a:r>
              <a:rPr lang="en-US" sz="2400" dirty="0" smtClean="0">
                <a:latin typeface="Trebuchet MS" pitchFamily="34" charset="0"/>
              </a:rPr>
              <a:t>continues.</a:t>
            </a:r>
          </a:p>
          <a:p>
            <a:pPr lvl="1"/>
            <a:r>
              <a:rPr lang="en-US" sz="2100" dirty="0" smtClean="0">
                <a:latin typeface="Trebuchet MS" pitchFamily="34" charset="0"/>
              </a:rPr>
              <a:t>Growth </a:t>
            </a:r>
            <a:r>
              <a:rPr lang="en-US" sz="2100" dirty="0" smtClean="0">
                <a:latin typeface="Trebuchet MS" pitchFamily="34" charset="0"/>
              </a:rPr>
              <a:t>in advanced economies is expected to moderate slightly to </a:t>
            </a:r>
            <a:r>
              <a:rPr lang="en-US" sz="2100" dirty="0" smtClean="0">
                <a:latin typeface="Trebuchet MS" pitchFamily="34" charset="0"/>
              </a:rPr>
              <a:t>2.2% </a:t>
            </a:r>
            <a:r>
              <a:rPr lang="en-US" sz="2100" dirty="0" smtClean="0">
                <a:latin typeface="Trebuchet MS" pitchFamily="34" charset="0"/>
              </a:rPr>
              <a:t>in 2018, as central banks gradually remove their post-crisis accommodation and the upturn in investment growth </a:t>
            </a:r>
            <a:r>
              <a:rPr lang="en-US" sz="2100" dirty="0" smtClean="0">
                <a:latin typeface="Trebuchet MS" pitchFamily="34" charset="0"/>
              </a:rPr>
              <a:t>stabilizes.</a:t>
            </a:r>
          </a:p>
          <a:p>
            <a:pPr lvl="1"/>
            <a:r>
              <a:rPr lang="en-US" sz="2100" dirty="0" smtClean="0">
                <a:latin typeface="Trebuchet MS" pitchFamily="34" charset="0"/>
              </a:rPr>
              <a:t>Growth </a:t>
            </a:r>
            <a:r>
              <a:rPr lang="en-US" sz="2100" dirty="0" smtClean="0">
                <a:latin typeface="Trebuchet MS" pitchFamily="34" charset="0"/>
              </a:rPr>
              <a:t>in emerging market and developing economies as a whole is projected to strengthen to </a:t>
            </a:r>
            <a:r>
              <a:rPr lang="en-US" sz="2100" dirty="0" smtClean="0">
                <a:latin typeface="Trebuchet MS" pitchFamily="34" charset="0"/>
              </a:rPr>
              <a:t>4.5% </a:t>
            </a:r>
            <a:r>
              <a:rPr lang="en-US" sz="2100" dirty="0" smtClean="0">
                <a:latin typeface="Trebuchet MS" pitchFamily="34" charset="0"/>
              </a:rPr>
              <a:t>in 2018, as activity in commodity exporters continues to recover amid firming prices</a:t>
            </a:r>
            <a:r>
              <a:rPr lang="en-US" sz="2100" dirty="0" smtClean="0">
                <a:latin typeface="Trebuchet MS" pitchFamily="34" charset="0"/>
              </a:rPr>
              <a:t>.</a:t>
            </a:r>
          </a:p>
          <a:p>
            <a:pPr lvl="1"/>
            <a:r>
              <a:rPr lang="en-US" sz="2000" b="1" dirty="0" smtClean="0">
                <a:solidFill>
                  <a:srgbClr val="FF0000"/>
                </a:solidFill>
                <a:latin typeface="Trebuchet MS" pitchFamily="34" charset="0"/>
              </a:rPr>
              <a:t>The World Bank</a:t>
            </a:r>
            <a:endParaRPr lang="en-US" sz="2100" b="1" dirty="0" smtClean="0">
              <a:solidFill>
                <a:srgbClr val="FF0000"/>
              </a:solidFill>
              <a:latin typeface="Trebuchet MS" pitchFamily="34" charset="0"/>
            </a:endParaRPr>
          </a:p>
        </p:txBody>
      </p:sp>
      <p:sp>
        <p:nvSpPr>
          <p:cNvPr id="7" name="TextBox 6"/>
          <p:cNvSpPr txBox="1"/>
          <p:nvPr/>
        </p:nvSpPr>
        <p:spPr>
          <a:xfrm>
            <a:off x="6096000" y="2465725"/>
            <a:ext cx="2895600" cy="3600986"/>
          </a:xfrm>
          <a:prstGeom prst="rect">
            <a:avLst/>
          </a:prstGeom>
          <a:noFill/>
        </p:spPr>
        <p:txBody>
          <a:bodyPr wrap="square" rtlCol="0">
            <a:spAutoFit/>
          </a:bodyPr>
          <a:lstStyle/>
          <a:p>
            <a:r>
              <a:rPr lang="en-US" sz="2000" dirty="0" smtClean="0">
                <a:latin typeface="Trebuchet MS" pitchFamily="34" charset="0"/>
              </a:rPr>
              <a:t>Global </a:t>
            </a:r>
            <a:r>
              <a:rPr lang="en-US" sz="2000" dirty="0" smtClean="0">
                <a:latin typeface="Trebuchet MS" pitchFamily="34" charset="0"/>
              </a:rPr>
              <a:t>GDP forecast for 2018 is </a:t>
            </a:r>
            <a:r>
              <a:rPr lang="en-US" sz="2800" dirty="0" smtClean="0">
                <a:solidFill>
                  <a:srgbClr val="FF0000"/>
                </a:solidFill>
                <a:effectLst>
                  <a:outerShdw blurRad="38100" dist="38100" dir="2700000" algn="tl">
                    <a:srgbClr val="000000">
                      <a:alpha val="43137"/>
                    </a:srgbClr>
                  </a:outerShdw>
                </a:effectLst>
                <a:latin typeface="Trebuchet MS" pitchFamily="34" charset="0"/>
              </a:rPr>
              <a:t>4.0%</a:t>
            </a:r>
            <a:r>
              <a:rPr lang="en-US" sz="2000" dirty="0" smtClean="0">
                <a:latin typeface="Trebuchet MS" pitchFamily="34" charset="0"/>
              </a:rPr>
              <a:t>, up from 3.7% in 2017 and meaningfully above consensus. The strength in global growth is broad-based across most advanced and emerging </a:t>
            </a:r>
            <a:r>
              <a:rPr lang="en-US" sz="2000" dirty="0" smtClean="0">
                <a:latin typeface="Trebuchet MS" pitchFamily="34" charset="0"/>
              </a:rPr>
              <a:t>economies. </a:t>
            </a:r>
            <a:r>
              <a:rPr lang="en-US" sz="2000" b="1" dirty="0" smtClean="0">
                <a:solidFill>
                  <a:srgbClr val="FF0000"/>
                </a:solidFill>
                <a:latin typeface="Trebuchet MS" pitchFamily="34" charset="0"/>
              </a:rPr>
              <a:t>Goldman Sachs</a:t>
            </a:r>
            <a:endParaRPr lang="en-US" sz="2000" b="1" dirty="0">
              <a:solidFill>
                <a:srgbClr val="FF0000"/>
              </a:solidFill>
              <a:latin typeface="Trebuchet MS"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28600" y="228600"/>
            <a:ext cx="8153400" cy="990600"/>
          </a:xfrm>
        </p:spPr>
        <p:txBody>
          <a:bodyPr/>
          <a:lstStyle/>
          <a:p>
            <a:pPr eaLnBrk="1" hangingPunct="1"/>
            <a:r>
              <a:rPr lang="en-US" sz="3200" dirty="0" smtClean="0">
                <a:latin typeface="Trebuchet MS" pitchFamily="34" charset="0"/>
              </a:rPr>
              <a:t>Nigeria: Economic Recession and Triggers</a:t>
            </a:r>
            <a:r>
              <a:rPr lang="en-US" sz="2400" dirty="0" smtClean="0">
                <a:latin typeface="Trebuchet MS" pitchFamily="34" charset="0"/>
              </a:rPr>
              <a:t/>
            </a:r>
            <a:br>
              <a:rPr lang="en-US" sz="2400" dirty="0" smtClean="0">
                <a:latin typeface="Trebuchet MS" pitchFamily="34" charset="0"/>
              </a:rPr>
            </a:br>
            <a:r>
              <a:rPr lang="en-US" sz="2400" dirty="0" smtClean="0">
                <a:latin typeface="Trebuchet MS" pitchFamily="34" charset="0"/>
              </a:rPr>
              <a:t>Is the </a:t>
            </a:r>
            <a:r>
              <a:rPr lang="en-US" sz="2400" dirty="0" smtClean="0">
                <a:latin typeface="Trebuchet MS" pitchFamily="34" charset="0"/>
              </a:rPr>
              <a:t>Story </a:t>
            </a:r>
            <a:r>
              <a:rPr lang="en-US" sz="2400" dirty="0" smtClean="0">
                <a:latin typeface="Trebuchet MS" pitchFamily="34" charset="0"/>
              </a:rPr>
              <a:t>different now than in 2016/2017?</a:t>
            </a:r>
            <a:endParaRPr lang="en-US" sz="2900" dirty="0" smtClean="0"/>
          </a:p>
        </p:txBody>
      </p:sp>
      <p:sp>
        <p:nvSpPr>
          <p:cNvPr id="3" name="Date Placeholder 2"/>
          <p:cNvSpPr>
            <a:spLocks noGrp="1"/>
          </p:cNvSpPr>
          <p:nvPr>
            <p:ph type="dt" sz="quarter" idx="10"/>
          </p:nvPr>
        </p:nvSpPr>
        <p:spPr/>
        <p:txBody>
          <a:bodyPr/>
          <a:lstStyle/>
          <a:p>
            <a:pPr>
              <a:defRPr/>
            </a:pPr>
            <a:r>
              <a:rPr lang="en-US" smtClean="0"/>
              <a:t>20th February 2018</a:t>
            </a:r>
            <a:endParaRPr lang="en-US" dirty="0"/>
          </a:p>
        </p:txBody>
      </p:sp>
      <p:sp>
        <p:nvSpPr>
          <p:cNvPr id="4" name="Footer Placeholder 3"/>
          <p:cNvSpPr>
            <a:spLocks noGrp="1"/>
          </p:cNvSpPr>
          <p:nvPr>
            <p:ph type="ftr" sz="quarter" idx="11"/>
          </p:nvPr>
        </p:nvSpPr>
        <p:spPr/>
        <p:txBody>
          <a:bodyPr/>
          <a:lstStyle/>
          <a:p>
            <a:pPr>
              <a:defRPr/>
            </a:pPr>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665B8D1E-E219-4F10-BD01-673DB306F2FF}" type="slidenum">
              <a:rPr lang="en-US" smtClean="0"/>
              <a:pPr>
                <a:defRPr/>
              </a:pPr>
              <a:t>7</a:t>
            </a:fld>
            <a:endParaRPr lang="en-US" dirty="0"/>
          </a:p>
        </p:txBody>
      </p:sp>
      <p:graphicFrame>
        <p:nvGraphicFramePr>
          <p:cNvPr id="9" name="Table 8"/>
          <p:cNvGraphicFramePr>
            <a:graphicFrameLocks noGrp="1"/>
          </p:cNvGraphicFramePr>
          <p:nvPr/>
        </p:nvGraphicFramePr>
        <p:xfrm>
          <a:off x="228600" y="1600200"/>
          <a:ext cx="8610600" cy="4693920"/>
        </p:xfrm>
        <a:graphic>
          <a:graphicData uri="http://schemas.openxmlformats.org/drawingml/2006/table">
            <a:tbl>
              <a:tblPr firstRow="1" bandRow="1">
                <a:tableStyleId>{5C22544A-7EE6-4342-B048-85BDC9FD1C3A}</a:tableStyleId>
              </a:tblPr>
              <a:tblGrid>
                <a:gridCol w="2870200"/>
                <a:gridCol w="2870200"/>
                <a:gridCol w="2870200"/>
              </a:tblGrid>
              <a:tr h="609600">
                <a:tc gridSpan="3">
                  <a:txBody>
                    <a:bodyPr/>
                    <a:lstStyle/>
                    <a:p>
                      <a:pPr algn="ctr"/>
                      <a:r>
                        <a:rPr kumimoji="0" lang="en-US" sz="2400" b="1" kern="1200" dirty="0" smtClean="0">
                          <a:solidFill>
                            <a:schemeClr val="tx1"/>
                          </a:solidFill>
                          <a:latin typeface="Trebuchet MS" pitchFamily="34" charset="0"/>
                          <a:ea typeface="+mn-ea"/>
                          <a:cs typeface="+mn-cs"/>
                        </a:rPr>
                        <a:t>Nigeria: 2016 Recession Triggers and Implications</a:t>
                      </a:r>
                      <a:endParaRPr lang="en-US" sz="2400" dirty="0">
                        <a:solidFill>
                          <a:schemeClr val="tx1"/>
                        </a:solidFill>
                        <a:latin typeface="Trebuchet MS" pitchFamily="34" charset="0"/>
                      </a:endParaRPr>
                    </a:p>
                  </a:txBody>
                  <a:tcPr/>
                </a:tc>
                <a:tc hMerge="1">
                  <a:txBody>
                    <a:bodyPr/>
                    <a:lstStyle/>
                    <a:p>
                      <a:endParaRPr lang="en-US" dirty="0"/>
                    </a:p>
                  </a:txBody>
                  <a:tcPr/>
                </a:tc>
                <a:tc hMerge="1">
                  <a:txBody>
                    <a:bodyPr/>
                    <a:lstStyle/>
                    <a:p>
                      <a:endParaRPr lang="en-US" dirty="0"/>
                    </a:p>
                  </a:txBody>
                  <a:tcPr/>
                </a:tc>
              </a:tr>
              <a:tr h="609600">
                <a:tc>
                  <a:txBody>
                    <a:bodyPr/>
                    <a:lstStyle/>
                    <a:p>
                      <a:pPr algn="ctr"/>
                      <a:r>
                        <a:rPr lang="en-US" b="1" dirty="0" smtClean="0">
                          <a:latin typeface="Trebuchet MS" pitchFamily="34" charset="0"/>
                        </a:rPr>
                        <a:t>Recession Trigger</a:t>
                      </a:r>
                      <a:endParaRPr lang="en-US" b="1" dirty="0">
                        <a:latin typeface="Trebuchet MS" pitchFamily="34" charset="0"/>
                      </a:endParaRPr>
                    </a:p>
                  </a:txBody>
                  <a:tcPr/>
                </a:tc>
                <a:tc>
                  <a:txBody>
                    <a:bodyPr/>
                    <a:lstStyle/>
                    <a:p>
                      <a:pPr algn="ctr"/>
                      <a:r>
                        <a:rPr lang="en-US" b="1" dirty="0" smtClean="0">
                          <a:latin typeface="Trebuchet MS" pitchFamily="34" charset="0"/>
                        </a:rPr>
                        <a:t>Implication</a:t>
                      </a:r>
                      <a:endParaRPr lang="en-US" b="1" dirty="0">
                        <a:latin typeface="Trebuchet MS" pitchFamily="34" charset="0"/>
                      </a:endParaRPr>
                    </a:p>
                  </a:txBody>
                  <a:tcPr/>
                </a:tc>
                <a:tc>
                  <a:txBody>
                    <a:bodyPr/>
                    <a:lstStyle/>
                    <a:p>
                      <a:pPr algn="ctr"/>
                      <a:r>
                        <a:rPr lang="en-US" b="1" dirty="0" smtClean="0">
                          <a:latin typeface="Trebuchet MS" pitchFamily="34" charset="0"/>
                        </a:rPr>
                        <a:t>Primary Responsibility</a:t>
                      </a:r>
                      <a:endParaRPr lang="en-US" b="1" dirty="0">
                        <a:latin typeface="Trebuchet MS" pitchFamily="34" charset="0"/>
                      </a:endParaRPr>
                    </a:p>
                  </a:txBody>
                  <a:tcPr/>
                </a:tc>
              </a:tr>
              <a:tr h="609600">
                <a:tc>
                  <a:txBody>
                    <a:bodyPr/>
                    <a:lstStyle/>
                    <a:p>
                      <a:r>
                        <a:rPr kumimoji="0" lang="en-US" sz="1800" kern="1200" dirty="0" smtClean="0">
                          <a:solidFill>
                            <a:schemeClr val="dk1"/>
                          </a:solidFill>
                          <a:latin typeface="Trebuchet MS" pitchFamily="34" charset="0"/>
                          <a:ea typeface="+mn-ea"/>
                          <a:cs typeface="+mn-cs"/>
                        </a:rPr>
                        <a:t>Over dependence on hydrocarbons</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High risk, mono-culture economy</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Government</a:t>
                      </a:r>
                      <a:endParaRPr lang="en-US" dirty="0">
                        <a:latin typeface="Trebuchet MS" pitchFamily="34" charset="0"/>
                      </a:endParaRPr>
                    </a:p>
                  </a:txBody>
                  <a:tcPr/>
                </a:tc>
              </a:tr>
              <a:tr h="609600">
                <a:tc>
                  <a:txBody>
                    <a:bodyPr/>
                    <a:lstStyle/>
                    <a:p>
                      <a:r>
                        <a:rPr kumimoji="0" lang="en-US" sz="1800" kern="1200" dirty="0" smtClean="0">
                          <a:solidFill>
                            <a:schemeClr val="dk1"/>
                          </a:solidFill>
                          <a:latin typeface="Trebuchet MS" pitchFamily="34" charset="0"/>
                          <a:ea typeface="+mn-ea"/>
                          <a:cs typeface="+mn-cs"/>
                        </a:rPr>
                        <a:t>Government policy inconsistency and misalignment</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Rigidities and investment reversals</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Government</a:t>
                      </a:r>
                      <a:endParaRPr lang="en-US" dirty="0">
                        <a:latin typeface="Trebuchet MS" pitchFamily="34" charset="0"/>
                      </a:endParaRPr>
                    </a:p>
                  </a:txBody>
                  <a:tcPr/>
                </a:tc>
              </a:tr>
              <a:tr h="609600">
                <a:tc>
                  <a:txBody>
                    <a:bodyPr/>
                    <a:lstStyle/>
                    <a:p>
                      <a:r>
                        <a:rPr kumimoji="0" lang="en-US" sz="1800" kern="1200" dirty="0" smtClean="0">
                          <a:solidFill>
                            <a:schemeClr val="dk1"/>
                          </a:solidFill>
                          <a:latin typeface="Trebuchet MS" pitchFamily="34" charset="0"/>
                          <a:ea typeface="+mn-ea"/>
                          <a:cs typeface="+mn-cs"/>
                        </a:rPr>
                        <a:t>Preponderant corruption and rent seeking</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Leakages and resource diversion</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Government, </a:t>
                      </a:r>
                      <a:r>
                        <a:rPr kumimoji="0" lang="en-US" sz="1800" kern="1200" dirty="0" err="1" smtClean="0">
                          <a:solidFill>
                            <a:schemeClr val="dk1"/>
                          </a:solidFill>
                          <a:latin typeface="Trebuchet MS" pitchFamily="34" charset="0"/>
                          <a:ea typeface="+mn-ea"/>
                          <a:cs typeface="+mn-cs"/>
                        </a:rPr>
                        <a:t>Corporates</a:t>
                      </a:r>
                      <a:r>
                        <a:rPr kumimoji="0" lang="en-US" sz="1800" kern="1200" dirty="0" smtClean="0">
                          <a:solidFill>
                            <a:schemeClr val="dk1"/>
                          </a:solidFill>
                          <a:latin typeface="Trebuchet MS" pitchFamily="34" charset="0"/>
                          <a:ea typeface="+mn-ea"/>
                          <a:cs typeface="+mn-cs"/>
                        </a:rPr>
                        <a:t>, Individuals</a:t>
                      </a:r>
                      <a:endParaRPr lang="en-US" dirty="0">
                        <a:latin typeface="Trebuchet MS" pitchFamily="34" charset="0"/>
                      </a:endParaRPr>
                    </a:p>
                  </a:txBody>
                  <a:tcPr/>
                </a:tc>
              </a:tr>
              <a:tr h="609600">
                <a:tc>
                  <a:txBody>
                    <a:bodyPr/>
                    <a:lstStyle/>
                    <a:p>
                      <a:r>
                        <a:rPr kumimoji="0" lang="en-US" sz="1800" kern="1200" dirty="0" smtClean="0">
                          <a:solidFill>
                            <a:schemeClr val="dk1"/>
                          </a:solidFill>
                          <a:latin typeface="Trebuchet MS" pitchFamily="34" charset="0"/>
                          <a:ea typeface="+mn-ea"/>
                          <a:cs typeface="+mn-cs"/>
                        </a:rPr>
                        <a:t>Over dependence on imports</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Conspicuous consumption</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Government, </a:t>
                      </a:r>
                      <a:r>
                        <a:rPr kumimoji="0" lang="en-US" sz="1800" kern="1200" dirty="0" err="1" smtClean="0">
                          <a:solidFill>
                            <a:schemeClr val="dk1"/>
                          </a:solidFill>
                          <a:latin typeface="Trebuchet MS" pitchFamily="34" charset="0"/>
                          <a:ea typeface="+mn-ea"/>
                          <a:cs typeface="+mn-cs"/>
                        </a:rPr>
                        <a:t>Corporates</a:t>
                      </a:r>
                      <a:r>
                        <a:rPr kumimoji="0" lang="en-US" sz="1800" kern="1200" dirty="0" smtClean="0">
                          <a:solidFill>
                            <a:schemeClr val="dk1"/>
                          </a:solidFill>
                          <a:latin typeface="Trebuchet MS" pitchFamily="34" charset="0"/>
                          <a:ea typeface="+mn-ea"/>
                          <a:cs typeface="+mn-cs"/>
                        </a:rPr>
                        <a:t>, Individuals</a:t>
                      </a:r>
                      <a:endParaRPr lang="en-US" dirty="0">
                        <a:latin typeface="Trebuchet MS" pitchFamily="34" charset="0"/>
                      </a:endParaRPr>
                    </a:p>
                  </a:txBody>
                  <a:tcPr/>
                </a:tc>
              </a:tr>
              <a:tr h="609600">
                <a:tc>
                  <a:txBody>
                    <a:bodyPr/>
                    <a:lstStyle/>
                    <a:p>
                      <a:r>
                        <a:rPr kumimoji="0" lang="en-US" sz="1800" kern="1200" dirty="0" smtClean="0">
                          <a:solidFill>
                            <a:schemeClr val="dk1"/>
                          </a:solidFill>
                          <a:latin typeface="Trebuchet MS" pitchFamily="34" charset="0"/>
                          <a:ea typeface="+mn-ea"/>
                          <a:cs typeface="+mn-cs"/>
                        </a:rPr>
                        <a:t>Low national productivity</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Inefficiency</a:t>
                      </a:r>
                      <a:endParaRPr lang="en-US" dirty="0">
                        <a:latin typeface="Trebuchet MS" pitchFamily="34" charset="0"/>
                      </a:endParaRPr>
                    </a:p>
                  </a:txBody>
                  <a:tcPr/>
                </a:tc>
                <a:tc>
                  <a:txBody>
                    <a:bodyPr/>
                    <a:lstStyle/>
                    <a:p>
                      <a:r>
                        <a:rPr kumimoji="0" lang="en-US" sz="1800" kern="1200" dirty="0" smtClean="0">
                          <a:solidFill>
                            <a:schemeClr val="dk1"/>
                          </a:solidFill>
                          <a:latin typeface="Trebuchet MS" pitchFamily="34" charset="0"/>
                          <a:ea typeface="+mn-ea"/>
                          <a:cs typeface="+mn-cs"/>
                        </a:rPr>
                        <a:t>Government, </a:t>
                      </a:r>
                      <a:r>
                        <a:rPr kumimoji="0" lang="en-US" sz="1800" kern="1200" dirty="0" err="1" smtClean="0">
                          <a:solidFill>
                            <a:schemeClr val="dk1"/>
                          </a:solidFill>
                          <a:latin typeface="Trebuchet MS" pitchFamily="34" charset="0"/>
                          <a:ea typeface="+mn-ea"/>
                          <a:cs typeface="+mn-cs"/>
                        </a:rPr>
                        <a:t>Corporates</a:t>
                      </a:r>
                      <a:r>
                        <a:rPr kumimoji="0" lang="en-US" sz="1800" kern="1200" dirty="0" smtClean="0">
                          <a:solidFill>
                            <a:schemeClr val="dk1"/>
                          </a:solidFill>
                          <a:latin typeface="Trebuchet MS" pitchFamily="34" charset="0"/>
                          <a:ea typeface="+mn-ea"/>
                          <a:cs typeface="+mn-cs"/>
                        </a:rPr>
                        <a:t>, Individuals</a:t>
                      </a:r>
                      <a:endParaRPr lang="en-US" dirty="0">
                        <a:latin typeface="Trebuchet MS" pitchFamily="34" charset="0"/>
                      </a:endParaRPr>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r>
              <a:rPr lang="en-US" smtClean="0"/>
              <a:t>20th February 2018</a:t>
            </a:r>
            <a:endParaRPr lang="en-US" dirty="0"/>
          </a:p>
        </p:txBody>
      </p:sp>
      <p:sp>
        <p:nvSpPr>
          <p:cNvPr id="4" name="Footer Placeholder 3"/>
          <p:cNvSpPr>
            <a:spLocks noGrp="1"/>
          </p:cNvSpPr>
          <p:nvPr>
            <p:ph type="ftr" sz="quarter" idx="11"/>
          </p:nvPr>
        </p:nvSpPr>
        <p:spPr/>
        <p:txBody>
          <a:bodyPr/>
          <a:lstStyle/>
          <a:p>
            <a:pPr>
              <a:defRPr/>
            </a:pPr>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0D87560D-58C1-4F60-8C29-18DC731C11A2}" type="slidenum">
              <a:rPr lang="en-US" smtClean="0"/>
              <a:pPr>
                <a:defRPr/>
              </a:pPr>
              <a:t>8</a:t>
            </a:fld>
            <a:endParaRPr lang="en-US" dirty="0"/>
          </a:p>
        </p:txBody>
      </p:sp>
      <p:sp>
        <p:nvSpPr>
          <p:cNvPr id="6" name="Content Placeholder 5"/>
          <p:cNvSpPr>
            <a:spLocks noGrp="1"/>
          </p:cNvSpPr>
          <p:nvPr>
            <p:ph sz="quarter" idx="1"/>
          </p:nvPr>
        </p:nvSpPr>
        <p:spPr>
          <a:xfrm>
            <a:off x="381000" y="1600200"/>
            <a:ext cx="8385175" cy="4648200"/>
          </a:xfrm>
        </p:spPr>
        <p:txBody>
          <a:bodyPr anchor="ctr">
            <a:normAutofit/>
          </a:bodyPr>
          <a:lstStyle/>
          <a:p>
            <a:pPr eaLnBrk="1" hangingPunct="1">
              <a:defRPr/>
            </a:pPr>
            <a:r>
              <a:rPr lang="en-US" dirty="0" smtClean="0">
                <a:latin typeface="Trebuchet MS" pitchFamily="34" charset="0"/>
              </a:rPr>
              <a:t>This cocktail produced strong growth (average of 6.4% during 2000 to 2014), but it was </a:t>
            </a:r>
            <a:r>
              <a:rPr lang="en-US" sz="3100" dirty="0" smtClean="0">
                <a:solidFill>
                  <a:srgbClr val="FF0000"/>
                </a:solidFill>
                <a:effectLst>
                  <a:outerShdw blurRad="38100" dist="38100" dir="2700000" algn="tl">
                    <a:srgbClr val="000000">
                      <a:alpha val="43137"/>
                    </a:srgbClr>
                  </a:outerShdw>
                </a:effectLst>
                <a:latin typeface="Trebuchet MS" pitchFamily="34" charset="0"/>
              </a:rPr>
              <a:t>not inclusive</a:t>
            </a:r>
            <a:r>
              <a:rPr lang="en-US" dirty="0" smtClean="0">
                <a:latin typeface="Trebuchet MS" pitchFamily="34" charset="0"/>
              </a:rPr>
              <a:t>.</a:t>
            </a:r>
          </a:p>
          <a:p>
            <a:pPr lvl="1">
              <a:defRPr/>
            </a:pPr>
            <a:r>
              <a:rPr lang="en-US" dirty="0" smtClean="0">
                <a:latin typeface="Trebuchet MS" pitchFamily="34" charset="0"/>
              </a:rPr>
              <a:t>Instead of creating jobs, Nigeria was creating US dollar millionaires and billionaires.</a:t>
            </a:r>
          </a:p>
          <a:p>
            <a:pPr lvl="2">
              <a:defRPr/>
            </a:pPr>
            <a:r>
              <a:rPr lang="en-US" dirty="0" smtClean="0">
                <a:latin typeface="Trebuchet MS" pitchFamily="34" charset="0"/>
              </a:rPr>
              <a:t>Dollar millionaires numbered 9,100 in Lagos, and 1,000 in each of Abuja and P/Harcourt in 2015.</a:t>
            </a:r>
          </a:p>
          <a:p>
            <a:pPr lvl="1">
              <a:defRPr/>
            </a:pPr>
            <a:r>
              <a:rPr lang="en-US" dirty="0" smtClean="0">
                <a:latin typeface="Trebuchet MS" pitchFamily="34" charset="0"/>
              </a:rPr>
              <a:t>The Nov. 2017 edition of the Cable (publication of </a:t>
            </a:r>
            <a:r>
              <a:rPr lang="en-US" dirty="0" err="1" smtClean="0">
                <a:latin typeface="Trebuchet MS" pitchFamily="34" charset="0"/>
              </a:rPr>
              <a:t>NNPC</a:t>
            </a:r>
            <a:r>
              <a:rPr lang="en-US" dirty="0" smtClean="0">
                <a:latin typeface="Trebuchet MS" pitchFamily="34" charset="0"/>
              </a:rPr>
              <a:t>) revealed that there are </a:t>
            </a:r>
            <a:r>
              <a:rPr lang="en-US" sz="2800" b="1" dirty="0" smtClean="0">
                <a:solidFill>
                  <a:srgbClr val="FF0000"/>
                </a:solidFill>
                <a:effectLst>
                  <a:outerShdw blurRad="38100" dist="38100" dir="2700000" algn="tl">
                    <a:srgbClr val="000000">
                      <a:alpha val="43137"/>
                    </a:srgbClr>
                  </a:outerShdw>
                </a:effectLst>
                <a:latin typeface="Trebuchet MS" pitchFamily="34" charset="0"/>
              </a:rPr>
              <a:t>770 </a:t>
            </a:r>
            <a:r>
              <a:rPr lang="en-US" sz="2800" b="1" strike="dblStrike" dirty="0" smtClean="0">
                <a:solidFill>
                  <a:srgbClr val="FF0000"/>
                </a:solidFill>
                <a:effectLst>
                  <a:outerShdw blurRad="38100" dist="38100" dir="2700000" algn="tl">
                    <a:srgbClr val="000000">
                      <a:alpha val="43137"/>
                    </a:srgbClr>
                  </a:outerShdw>
                </a:effectLst>
                <a:latin typeface="Trebuchet MS" pitchFamily="34" charset="0"/>
              </a:rPr>
              <a:t>N</a:t>
            </a:r>
            <a:r>
              <a:rPr lang="en-US" sz="2800" b="1" dirty="0" smtClean="0">
                <a:solidFill>
                  <a:srgbClr val="FF0000"/>
                </a:solidFill>
                <a:effectLst>
                  <a:outerShdw blurRad="38100" dist="38100" dir="2700000" algn="tl">
                    <a:srgbClr val="000000">
                      <a:alpha val="43137"/>
                    </a:srgbClr>
                  </a:outerShdw>
                </a:effectLst>
                <a:latin typeface="Trebuchet MS" pitchFamily="34" charset="0"/>
              </a:rPr>
              <a:t> billionaires in Nigeria</a:t>
            </a:r>
            <a:r>
              <a:rPr lang="en-US" dirty="0" smtClean="0">
                <a:latin typeface="Trebuchet MS" pitchFamily="34" charset="0"/>
              </a:rPr>
              <a:t>!</a:t>
            </a:r>
          </a:p>
        </p:txBody>
      </p:sp>
      <p:sp>
        <p:nvSpPr>
          <p:cNvPr id="8" name="Title 1"/>
          <p:cNvSpPr txBox="1">
            <a:spLocks/>
          </p:cNvSpPr>
          <p:nvPr/>
        </p:nvSpPr>
        <p:spPr>
          <a:xfrm>
            <a:off x="304800" y="228600"/>
            <a:ext cx="8153400" cy="990600"/>
          </a:xfrm>
          <a:prstGeom prst="rect">
            <a:avLst/>
          </a:prstGeom>
        </p:spPr>
        <p:txBody>
          <a:bodyPr anchor="ctr">
            <a:normAutofit/>
          </a:bodyPr>
          <a:lstStyle/>
          <a:p>
            <a:pPr fontAlgn="auto">
              <a:spcAft>
                <a:spcPts val="0"/>
              </a:spcAft>
              <a:defRPr/>
            </a:pPr>
            <a:r>
              <a:rPr lang="en-US" sz="2900" dirty="0">
                <a:solidFill>
                  <a:schemeClr val="tx2"/>
                </a:solidFill>
                <a:latin typeface="Trebuchet MS" pitchFamily="34" charset="0"/>
                <a:ea typeface="+mj-ea"/>
                <a:cs typeface="+mj-cs"/>
              </a:rPr>
              <a:t>Nigeria: Economic Recession </a:t>
            </a:r>
            <a:r>
              <a:rPr lang="en-US" sz="2900" dirty="0" smtClean="0">
                <a:solidFill>
                  <a:schemeClr val="tx2"/>
                </a:solidFill>
                <a:latin typeface="Trebuchet MS" pitchFamily="34" charset="0"/>
                <a:ea typeface="+mj-ea"/>
                <a:cs typeface="+mj-cs"/>
              </a:rPr>
              <a:t>&amp; Triggers </a:t>
            </a:r>
            <a:r>
              <a:rPr lang="en-US" sz="2400" dirty="0" smtClean="0">
                <a:solidFill>
                  <a:schemeClr val="tx2"/>
                </a:solidFill>
                <a:latin typeface="Trebuchet MS" pitchFamily="34" charset="0"/>
                <a:ea typeface="+mj-ea"/>
                <a:cs typeface="+mj-cs"/>
              </a:rPr>
              <a:t>(contd</a:t>
            </a:r>
            <a:r>
              <a:rPr lang="en-US" sz="2400" dirty="0">
                <a:solidFill>
                  <a:schemeClr val="tx2"/>
                </a:solidFill>
                <a:latin typeface="Trebuchet MS" pitchFamily="34" charset="0"/>
                <a:ea typeface="+mj-ea"/>
                <a:cs typeface="+mj-cs"/>
              </a:rPr>
              <a:t>.)</a:t>
            </a:r>
            <a:endParaRPr lang="en-US" sz="290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quarter" idx="10"/>
          </p:nvPr>
        </p:nvSpPr>
        <p:spPr/>
        <p:txBody>
          <a:bodyPr/>
          <a:lstStyle/>
          <a:p>
            <a:pPr>
              <a:defRPr/>
            </a:pPr>
            <a:r>
              <a:rPr lang="en-US" smtClean="0"/>
              <a:t>20th February 2018</a:t>
            </a:r>
            <a:endParaRPr lang="en-US" dirty="0"/>
          </a:p>
        </p:txBody>
      </p:sp>
      <p:sp>
        <p:nvSpPr>
          <p:cNvPr id="4" name="Footer Placeholder 3"/>
          <p:cNvSpPr>
            <a:spLocks noGrp="1"/>
          </p:cNvSpPr>
          <p:nvPr>
            <p:ph type="ftr" sz="quarter" idx="11"/>
          </p:nvPr>
        </p:nvSpPr>
        <p:spPr/>
        <p:txBody>
          <a:bodyPr/>
          <a:lstStyle/>
          <a:p>
            <a:pPr>
              <a:defRPr/>
            </a:pPr>
            <a:r>
              <a:rPr lang="en-US" smtClean="0"/>
              <a:t>'Biodun Adedipe, Ph.D., FCIB</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pPr>
              <a:defRPr/>
            </a:pPr>
            <a:fld id="{0D87560D-58C1-4F60-8C29-18DC731C11A2}" type="slidenum">
              <a:rPr lang="en-US" smtClean="0"/>
              <a:pPr>
                <a:defRPr/>
              </a:pPr>
              <a:t>9</a:t>
            </a:fld>
            <a:endParaRPr lang="en-US" dirty="0"/>
          </a:p>
        </p:txBody>
      </p:sp>
      <p:sp>
        <p:nvSpPr>
          <p:cNvPr id="6" name="Content Placeholder 5"/>
          <p:cNvSpPr>
            <a:spLocks noGrp="1"/>
          </p:cNvSpPr>
          <p:nvPr>
            <p:ph sz="quarter" idx="1"/>
          </p:nvPr>
        </p:nvSpPr>
        <p:spPr>
          <a:xfrm>
            <a:off x="381000" y="1600200"/>
            <a:ext cx="8385175" cy="4648200"/>
          </a:xfrm>
        </p:spPr>
        <p:txBody>
          <a:bodyPr anchor="ctr">
            <a:normAutofit fontScale="92500" lnSpcReduction="10000"/>
          </a:bodyPr>
          <a:lstStyle/>
          <a:p>
            <a:pPr eaLnBrk="1" hangingPunct="1">
              <a:defRPr/>
            </a:pPr>
            <a:r>
              <a:rPr lang="en-US" dirty="0" smtClean="0">
                <a:latin typeface="Trebuchet MS" pitchFamily="34" charset="0"/>
              </a:rPr>
              <a:t>Typically, a recession creates worry about </a:t>
            </a:r>
            <a:r>
              <a:rPr lang="en-US" sz="3000" dirty="0" smtClean="0">
                <a:solidFill>
                  <a:srgbClr val="FF0000"/>
                </a:solidFill>
                <a:effectLst>
                  <a:outerShdw blurRad="38100" dist="38100" dir="2700000" algn="tl">
                    <a:srgbClr val="000000">
                      <a:alpha val="43137"/>
                    </a:srgbClr>
                  </a:outerShdw>
                </a:effectLst>
                <a:latin typeface="Trebuchet MS" pitchFamily="34" charset="0"/>
              </a:rPr>
              <a:t>deflation</a:t>
            </a:r>
            <a:r>
              <a:rPr lang="en-US" dirty="0" smtClean="0">
                <a:latin typeface="Trebuchet MS" pitchFamily="34" charset="0"/>
              </a:rPr>
              <a:t> in the face of weakening aggregate demand. </a:t>
            </a:r>
          </a:p>
          <a:p>
            <a:pPr lvl="1" eaLnBrk="1" hangingPunct="1">
              <a:defRPr/>
            </a:pPr>
            <a:r>
              <a:rPr lang="en-US" dirty="0" smtClean="0">
                <a:latin typeface="Trebuchet MS" pitchFamily="34" charset="0"/>
              </a:rPr>
              <a:t>Efforts are therefore, usually geared towards introducing incentives for economic agents to </a:t>
            </a:r>
            <a:r>
              <a:rPr lang="en-US" sz="3000" dirty="0" smtClean="0">
                <a:solidFill>
                  <a:srgbClr val="FF0000"/>
                </a:solidFill>
                <a:effectLst>
                  <a:outerShdw blurRad="38100" dist="38100" dir="2700000" algn="tl">
                    <a:srgbClr val="000000">
                      <a:alpha val="43137"/>
                    </a:srgbClr>
                  </a:outerShdw>
                </a:effectLst>
                <a:latin typeface="Trebuchet MS" pitchFamily="34" charset="0"/>
              </a:rPr>
              <a:t>spend</a:t>
            </a:r>
            <a:r>
              <a:rPr lang="en-US" dirty="0" smtClean="0">
                <a:latin typeface="Trebuchet MS" pitchFamily="34" charset="0"/>
              </a:rPr>
              <a:t>. </a:t>
            </a:r>
          </a:p>
          <a:p>
            <a:pPr>
              <a:defRPr/>
            </a:pPr>
            <a:r>
              <a:rPr lang="en-US" dirty="0" smtClean="0">
                <a:latin typeface="Trebuchet MS" pitchFamily="34" charset="0"/>
              </a:rPr>
              <a:t>It takes a </a:t>
            </a:r>
            <a:r>
              <a:rPr lang="en-US" sz="3000" dirty="0" smtClean="0">
                <a:solidFill>
                  <a:srgbClr val="FF0000"/>
                </a:solidFill>
                <a:effectLst>
                  <a:outerShdw blurRad="38100" dist="38100" dir="2700000" algn="tl">
                    <a:srgbClr val="000000">
                      <a:alpha val="43137"/>
                    </a:srgbClr>
                  </a:outerShdw>
                </a:effectLst>
                <a:latin typeface="Trebuchet MS" pitchFamily="34" charset="0"/>
              </a:rPr>
              <a:t>complex turn</a:t>
            </a:r>
            <a:r>
              <a:rPr lang="en-US" dirty="0" smtClean="0">
                <a:latin typeface="Trebuchet MS" pitchFamily="34" charset="0"/>
              </a:rPr>
              <a:t> when aggregate </a:t>
            </a:r>
            <a:r>
              <a:rPr lang="en-US" dirty="0" smtClean="0">
                <a:solidFill>
                  <a:srgbClr val="FF0000"/>
                </a:solidFill>
                <a:effectLst>
                  <a:outerShdw blurRad="38100" dist="38100" dir="2700000" algn="tl">
                    <a:srgbClr val="000000">
                      <a:alpha val="43137"/>
                    </a:srgbClr>
                  </a:outerShdw>
                </a:effectLst>
                <a:latin typeface="Trebuchet MS" pitchFamily="34" charset="0"/>
              </a:rPr>
              <a:t>expenditure</a:t>
            </a:r>
            <a:r>
              <a:rPr lang="en-US" dirty="0" smtClean="0">
                <a:latin typeface="Trebuchet MS" pitchFamily="34" charset="0"/>
              </a:rPr>
              <a:t> falls </a:t>
            </a:r>
            <a:r>
              <a:rPr lang="en-US" dirty="0" smtClean="0">
                <a:latin typeface="Trebuchet MS" pitchFamily="34" charset="0"/>
              </a:rPr>
              <a:t>(i.e. per capita) and </a:t>
            </a:r>
            <a:r>
              <a:rPr lang="en-US" dirty="0" smtClean="0">
                <a:latin typeface="Trebuchet MS" pitchFamily="34" charset="0"/>
              </a:rPr>
              <a:t>the rate of </a:t>
            </a:r>
            <a:r>
              <a:rPr lang="en-US" dirty="0" smtClean="0">
                <a:solidFill>
                  <a:srgbClr val="FF0000"/>
                </a:solidFill>
                <a:effectLst>
                  <a:outerShdw blurRad="38100" dist="38100" dir="2700000" algn="tl">
                    <a:srgbClr val="000000">
                      <a:alpha val="43137"/>
                    </a:srgbClr>
                  </a:outerShdw>
                </a:effectLst>
                <a:latin typeface="Trebuchet MS" pitchFamily="34" charset="0"/>
              </a:rPr>
              <a:t>inflation</a:t>
            </a:r>
            <a:r>
              <a:rPr lang="en-US" dirty="0" smtClean="0">
                <a:latin typeface="Trebuchet MS" pitchFamily="34" charset="0"/>
              </a:rPr>
              <a:t> remains high.</a:t>
            </a:r>
            <a:endParaRPr lang="en-US" dirty="0" smtClean="0">
              <a:solidFill>
                <a:srgbClr val="FF0000"/>
              </a:solidFill>
              <a:effectLst>
                <a:outerShdw blurRad="38100" dist="38100" dir="2700000" algn="tl">
                  <a:srgbClr val="000000">
                    <a:alpha val="43137"/>
                  </a:srgbClr>
                </a:outerShdw>
              </a:effectLst>
              <a:latin typeface="Trebuchet MS" pitchFamily="34" charset="0"/>
            </a:endParaRPr>
          </a:p>
          <a:p>
            <a:pPr lvl="2" eaLnBrk="1" hangingPunct="1">
              <a:defRPr/>
            </a:pPr>
            <a:r>
              <a:rPr lang="en-US" sz="2600" dirty="0" smtClean="0">
                <a:latin typeface="Trebuchet MS" pitchFamily="34" charset="0"/>
              </a:rPr>
              <a:t>This was Nigeria’s situation during 2015 up until first quarter of 2017, as the rate of inflation peaked at 18.72 percent in January 2017.</a:t>
            </a:r>
          </a:p>
        </p:txBody>
      </p:sp>
      <p:sp>
        <p:nvSpPr>
          <p:cNvPr id="8" name="Title 1"/>
          <p:cNvSpPr txBox="1">
            <a:spLocks/>
          </p:cNvSpPr>
          <p:nvPr/>
        </p:nvSpPr>
        <p:spPr>
          <a:xfrm>
            <a:off x="304800" y="228600"/>
            <a:ext cx="8153400" cy="990600"/>
          </a:xfrm>
          <a:prstGeom prst="rect">
            <a:avLst/>
          </a:prstGeom>
        </p:spPr>
        <p:txBody>
          <a:bodyPr anchor="ctr">
            <a:normAutofit/>
          </a:bodyPr>
          <a:lstStyle/>
          <a:p>
            <a:pPr fontAlgn="auto">
              <a:spcAft>
                <a:spcPts val="0"/>
              </a:spcAft>
              <a:defRPr/>
            </a:pPr>
            <a:r>
              <a:rPr lang="en-US" sz="2900" dirty="0">
                <a:solidFill>
                  <a:schemeClr val="tx2"/>
                </a:solidFill>
                <a:latin typeface="Trebuchet MS" pitchFamily="34" charset="0"/>
                <a:ea typeface="+mj-ea"/>
                <a:cs typeface="+mj-cs"/>
              </a:rPr>
              <a:t>Nigeria: Economic Recession </a:t>
            </a:r>
            <a:r>
              <a:rPr lang="en-US" sz="2900" dirty="0" smtClean="0">
                <a:solidFill>
                  <a:schemeClr val="tx2"/>
                </a:solidFill>
                <a:latin typeface="Trebuchet MS" pitchFamily="34" charset="0"/>
                <a:ea typeface="+mj-ea"/>
                <a:cs typeface="+mj-cs"/>
              </a:rPr>
              <a:t>&amp; Triggers </a:t>
            </a:r>
            <a:r>
              <a:rPr lang="en-US" sz="2400" dirty="0" smtClean="0">
                <a:solidFill>
                  <a:schemeClr val="tx2"/>
                </a:solidFill>
                <a:latin typeface="Trebuchet MS" pitchFamily="34" charset="0"/>
                <a:ea typeface="+mj-ea"/>
                <a:cs typeface="+mj-cs"/>
              </a:rPr>
              <a:t>(contd</a:t>
            </a:r>
            <a:r>
              <a:rPr lang="en-US" sz="2400" dirty="0">
                <a:solidFill>
                  <a:schemeClr val="tx2"/>
                </a:solidFill>
                <a:latin typeface="Trebuchet MS" pitchFamily="34" charset="0"/>
                <a:ea typeface="+mj-ea"/>
                <a:cs typeface="+mj-cs"/>
              </a:rPr>
              <a:t>.)</a:t>
            </a:r>
            <a:endParaRPr lang="en-US" sz="2900"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ppt/theme/themeOverride2.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Median</Template>
  <TotalTime>26787</TotalTime>
  <Words>3548</Words>
  <Application>Microsoft Office PowerPoint</Application>
  <PresentationFormat>On-screen Show (4:3)</PresentationFormat>
  <Paragraphs>591</Paragraphs>
  <Slides>35</Slides>
  <Notes>19</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Median</vt:lpstr>
      <vt:lpstr>Economic Policies of Government in 2018: Issues, Challenges and Prospects</vt:lpstr>
      <vt:lpstr>Outline</vt:lpstr>
      <vt:lpstr>Introduction</vt:lpstr>
      <vt:lpstr>Global Economy</vt:lpstr>
      <vt:lpstr>Global Economy (contd.)</vt:lpstr>
      <vt:lpstr>Global Economy (contd.) 2018 Expectations</vt:lpstr>
      <vt:lpstr>Nigeria: Economic Recession and Triggers Is the Story different now than in 2016/2017?</vt:lpstr>
      <vt:lpstr>Slide 8</vt:lpstr>
      <vt:lpstr>Slide 9</vt:lpstr>
      <vt:lpstr>Nigeria: Economic Recession &amp; Triggers (contd.)</vt:lpstr>
      <vt:lpstr>Compare and Contrast (Sep’16 / Sep’17) Recovery is still Fragile</vt:lpstr>
      <vt:lpstr>Recovery is still Fragile (contd.)</vt:lpstr>
      <vt:lpstr>Recovery is still Fragile (contd.)</vt:lpstr>
      <vt:lpstr>Recovery is still Fragile (contd.)</vt:lpstr>
      <vt:lpstr>Recovery is still Fragile (contd.)</vt:lpstr>
      <vt:lpstr>Recovery is still Fragile (contd.)</vt:lpstr>
      <vt:lpstr>Recovery is still Fragile (contd.)</vt:lpstr>
      <vt:lpstr>Government Policy Direction and Impact on Private Sector Businesses (especially IT)</vt:lpstr>
      <vt:lpstr>The Economic Recovery &amp; Growth Plan, ERGP 2020 Targets: GDP 7%; 10 GW power; 100 Ranking EODB</vt:lpstr>
      <vt:lpstr>Key Issues in the ERGP (contd.)</vt:lpstr>
      <vt:lpstr>Other Government Policy Initiatives</vt:lpstr>
      <vt:lpstr>FGN Budget 2018: Key Issues</vt:lpstr>
      <vt:lpstr>FGN Budget 2018: Key Issues</vt:lpstr>
      <vt:lpstr>FGN Budget 2018: Key Issues (contd.)</vt:lpstr>
      <vt:lpstr>FGN Budget 2018: Key Issues (contd.)</vt:lpstr>
      <vt:lpstr>Current Worrisome Developments</vt:lpstr>
      <vt:lpstr>Worrisome Developments Farmers/herdsmen clash and Food security?</vt:lpstr>
      <vt:lpstr>Worrisome Developments The Stock Market: A Time Bomb Ticking?</vt:lpstr>
      <vt:lpstr>Worrisome Developments Oil Earnings and Foreign Investors: Another Ticking Time Bomb?</vt:lpstr>
      <vt:lpstr>2018 Outlook</vt:lpstr>
      <vt:lpstr>Our 2018 Macroeconomic Expectations Worst Case</vt:lpstr>
      <vt:lpstr>Our 2018 Macroeconomic Expectations Best Case</vt:lpstr>
      <vt:lpstr>Our 2018 Macroeconomic Expectations Most Likely Case</vt:lpstr>
      <vt:lpstr>End Notes</vt:lpstr>
      <vt:lpstr>Slide 35</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baadedipe</dc:creator>
  <cp:lastModifiedBy>Dr. Adedipe</cp:lastModifiedBy>
  <cp:revision>254</cp:revision>
  <dcterms:created xsi:type="dcterms:W3CDTF">2011-03-23T10:26:11Z</dcterms:created>
  <dcterms:modified xsi:type="dcterms:W3CDTF">2018-02-19T23:10:58Z</dcterms:modified>
</cp:coreProperties>
</file>