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3"/>
  </p:sldMasterIdLst>
  <p:notesMasterIdLst>
    <p:notesMasterId r:id="rId21"/>
  </p:notesMasterIdLst>
  <p:handoutMasterIdLst>
    <p:handoutMasterId r:id="rId22"/>
  </p:handoutMasterIdLst>
  <p:sldIdLst>
    <p:sldId id="789" r:id="rId4"/>
    <p:sldId id="954" r:id="rId5"/>
    <p:sldId id="1048" r:id="rId6"/>
    <p:sldId id="1064" r:id="rId7"/>
    <p:sldId id="1065" r:id="rId8"/>
    <p:sldId id="442" r:id="rId9"/>
    <p:sldId id="1066" r:id="rId10"/>
    <p:sldId id="1067" r:id="rId11"/>
    <p:sldId id="1068" r:id="rId12"/>
    <p:sldId id="1069" r:id="rId13"/>
    <p:sldId id="1070" r:id="rId14"/>
    <p:sldId id="1071" r:id="rId15"/>
    <p:sldId id="1072" r:id="rId16"/>
    <p:sldId id="1027" r:id="rId17"/>
    <p:sldId id="976" r:id="rId18"/>
    <p:sldId id="1035" r:id="rId19"/>
    <p:sldId id="99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6" userDrawn="1">
          <p15:clr>
            <a:srgbClr val="A4A3A4"/>
          </p15:clr>
        </p15:guide>
        <p15:guide id="2" pos="336" userDrawn="1">
          <p15:clr>
            <a:srgbClr val="A4A3A4"/>
          </p15:clr>
        </p15:guide>
        <p15:guide id="3" pos="7344" userDrawn="1">
          <p15:clr>
            <a:srgbClr val="A4A3A4"/>
          </p15:clr>
        </p15:guide>
        <p15:guide id="4" orient="horz" pos="816" userDrawn="1">
          <p15:clr>
            <a:srgbClr val="A4A3A4"/>
          </p15:clr>
        </p15:guide>
        <p15:guide id="5" orient="horz" pos="4080" userDrawn="1">
          <p15:clr>
            <a:srgbClr val="A4A3A4"/>
          </p15:clr>
        </p15:guide>
        <p15:guide id="6" orient="horz" pos="4200" userDrawn="1">
          <p15:clr>
            <a:srgbClr val="A4A3A4"/>
          </p15:clr>
        </p15:guide>
        <p15:guide id="7" pos="4032" userDrawn="1">
          <p15:clr>
            <a:srgbClr val="A4A3A4"/>
          </p15:clr>
        </p15:guide>
        <p15:guide id="11" orient="horz" userDrawn="1">
          <p15:clr>
            <a:srgbClr val="A4A3A4"/>
          </p15:clr>
        </p15:guide>
        <p15:guide id="13" orient="horz" pos="1056" userDrawn="1">
          <p15:clr>
            <a:srgbClr val="A4A3A4"/>
          </p15:clr>
        </p15:guide>
        <p15:guide id="15" orient="horz" pos="2616" userDrawn="1">
          <p15:clr>
            <a:srgbClr val="A4A3A4"/>
          </p15:clr>
        </p15:guide>
        <p15:guide id="16" pos="3840" userDrawn="1">
          <p15:clr>
            <a:srgbClr val="A4A3A4"/>
          </p15:clr>
        </p15:guide>
        <p15:guide id="18" pos="3480" userDrawn="1">
          <p15:clr>
            <a:srgbClr val="A4A3A4"/>
          </p15:clr>
        </p15:guide>
        <p15:guide id="19" orient="horz" pos="1224" userDrawn="1">
          <p15:clr>
            <a:srgbClr val="A4A3A4"/>
          </p15:clr>
        </p15:guide>
        <p15:guide id="20" orient="horz" pos="2304" userDrawn="1">
          <p15:clr>
            <a:srgbClr val="A4A3A4"/>
          </p15:clr>
        </p15:guide>
        <p15:guide id="21" orient="horz" pos="1368" userDrawn="1">
          <p15:clr>
            <a:srgbClr val="A4A3A4"/>
          </p15:clr>
        </p15:guide>
        <p15:guide id="22" orient="horz" pos="3840" userDrawn="1">
          <p15:clr>
            <a:srgbClr val="A4A3A4"/>
          </p15:clr>
        </p15:guide>
        <p15:guide id="23" orient="horz" pos="1632" userDrawn="1">
          <p15:clr>
            <a:srgbClr val="A4A3A4"/>
          </p15:clr>
        </p15:guide>
        <p15:guide id="24" pos="456" userDrawn="1">
          <p15:clr>
            <a:srgbClr val="A4A3A4"/>
          </p15:clr>
        </p15:guide>
        <p15:guide id="25" orient="horz" pos="3528" userDrawn="1">
          <p15:clr>
            <a:srgbClr val="A4A3A4"/>
          </p15:clr>
        </p15:guide>
        <p15:guide id="26" pos="7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abelle Bisceglio" initials="itb" lastIdx="1" clrIdx="0"/>
  <p:cmAuthor id="1" name="Bisceglio, Isabelle T." initials="ITB" lastIdx="4" clrIdx="1"/>
  <p:cmAuthor id="2" name="Chris Arey" initials="" lastIdx="0" clrIdx="2"/>
  <p:cmAuthor id="3" name="Phares, Timothy W." initials="PTW" lastIdx="1" clrIdx="3"/>
  <p:cmAuthor id="4" name="FARSHAD GUIRAKHOO" initials="FG" lastIdx="2" clrIdx="4">
    <p:extLst>
      <p:ext uri="{19B8F6BF-5375-455C-9EA6-DF929625EA0E}">
        <p15:presenceInfo xmlns:p15="http://schemas.microsoft.com/office/powerpoint/2012/main" userId="7ae0e57b5e05eee9" providerId="Windows Live"/>
      </p:ext>
    </p:extLst>
  </p:cmAuthor>
  <p:cmAuthor id="5" name="Harriet Robinson" initials="HR" lastIdx="6" clrIdx="5">
    <p:extLst>
      <p:ext uri="{19B8F6BF-5375-455C-9EA6-DF929625EA0E}">
        <p15:presenceInfo xmlns:p15="http://schemas.microsoft.com/office/powerpoint/2012/main" userId="S::hrobinson@geovax.com::dc7c4e28-bf3d-4400-b13e-691646c5df9d" providerId="AD"/>
      </p:ext>
    </p:extLst>
  </p:cmAuthor>
  <p:cmAuthor id="6" name="Susan Reuland" initials="SR" lastIdx="1" clrIdx="6">
    <p:extLst>
      <p:ext uri="{19B8F6BF-5375-455C-9EA6-DF929625EA0E}">
        <p15:presenceInfo xmlns:p15="http://schemas.microsoft.com/office/powerpoint/2012/main" userId="S-1-5-21-381535895-84150195-836223846-1110" providerId="AD"/>
      </p:ext>
    </p:extLst>
  </p:cmAuthor>
  <p:cmAuthor id="7" name="Mary J Hauser" initials="MJH" lastIdx="53" clrIdx="7">
    <p:extLst>
      <p:ext uri="{19B8F6BF-5375-455C-9EA6-DF929625EA0E}">
        <p15:presenceInfo xmlns:p15="http://schemas.microsoft.com/office/powerpoint/2012/main" userId="Mary J Hauser" providerId="None"/>
      </p:ext>
    </p:extLst>
  </p:cmAuthor>
  <p:cmAuthor id="8" name="David Dodd" initials="DD" lastIdx="130" clrIdx="8">
    <p:extLst>
      <p:ext uri="{19B8F6BF-5375-455C-9EA6-DF929625EA0E}">
        <p15:presenceInfo xmlns:p15="http://schemas.microsoft.com/office/powerpoint/2012/main" userId="S::ddodd@geovax.com::f946ade8-4ad9-43c1-9626-ffd7179e913d" providerId="AD"/>
      </p:ext>
    </p:extLst>
  </p:cmAuthor>
  <p:cmAuthor id="9" name="John Marco" initials="JM" lastIdx="3" clrIdx="9">
    <p:extLst>
      <p:ext uri="{19B8F6BF-5375-455C-9EA6-DF929625EA0E}">
        <p15:presenceInfo xmlns:p15="http://schemas.microsoft.com/office/powerpoint/2012/main" userId="2ee22ee9182197e0" providerId="Windows Live"/>
      </p:ext>
    </p:extLst>
  </p:cmAuthor>
  <p:cmAuthor id="10" name="Jules Abraham" initials="JA" lastIdx="11" clrIdx="10">
    <p:extLst>
      <p:ext uri="{19B8F6BF-5375-455C-9EA6-DF929625EA0E}">
        <p15:presenceInfo xmlns:p15="http://schemas.microsoft.com/office/powerpoint/2012/main" userId="1f0e9b31096b4390" providerId="Windows Live"/>
      </p:ext>
    </p:extLst>
  </p:cmAuthor>
  <p:cmAuthor id="11" name="Mary J Hauser" initials="MJH [2]" lastIdx="25" clrIdx="11">
    <p:extLst>
      <p:ext uri="{19B8F6BF-5375-455C-9EA6-DF929625EA0E}">
        <p15:presenceInfo xmlns:p15="http://schemas.microsoft.com/office/powerpoint/2012/main" userId="S::mhauser@geovax.com::ed6aeea7-215d-4660-bc7f-9a25d90c4bc7" providerId="AD"/>
      </p:ext>
    </p:extLst>
  </p:cmAuthor>
  <p:cmAuthor id="12" name="Susan Reuland" initials="SR [2]" lastIdx="9" clrIdx="12">
    <p:extLst>
      <p:ext uri="{19B8F6BF-5375-455C-9EA6-DF929625EA0E}">
        <p15:presenceInfo xmlns:p15="http://schemas.microsoft.com/office/powerpoint/2012/main" userId="S::sreuland@geovax.com::ac8109a9-96e8-4c03-92ff-a82e3f3d3e0b" providerId="AD"/>
      </p:ext>
    </p:extLst>
  </p:cmAuthor>
  <p:cmAuthor id="13" name="Mark Reynolds" initials="MR" lastIdx="17" clrIdx="13">
    <p:extLst>
      <p:ext uri="{19B8F6BF-5375-455C-9EA6-DF929625EA0E}">
        <p15:presenceInfo xmlns:p15="http://schemas.microsoft.com/office/powerpoint/2012/main" userId="S::mreynolds@geovax.com::8637782d-77f9-40c9-846f-7ce7b38104a0" providerId="AD"/>
      </p:ext>
    </p:extLst>
  </p:cmAuthor>
  <p:cmAuthor id="14" name="Microsoft Office User" initials="MOU" lastIdx="1" clrIdx="1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2F528F"/>
    <a:srgbClr val="3B67B0"/>
    <a:srgbClr val="00A6CE"/>
    <a:srgbClr val="008AAB"/>
    <a:srgbClr val="F1F1F1"/>
    <a:srgbClr val="F1F0F1"/>
    <a:srgbClr val="F0F0FF"/>
    <a:srgbClr val="323E48"/>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20" autoAdjust="0"/>
    <p:restoredTop sz="95915" autoAdjust="0"/>
  </p:normalViewPr>
  <p:slideViewPr>
    <p:cSldViewPr snapToGrid="0">
      <p:cViewPr varScale="1">
        <p:scale>
          <a:sx n="114" d="100"/>
          <a:sy n="114" d="100"/>
        </p:scale>
        <p:origin x="114" y="102"/>
      </p:cViewPr>
      <p:guideLst>
        <p:guide orient="horz" pos="456"/>
        <p:guide pos="336"/>
        <p:guide pos="7344"/>
        <p:guide orient="horz" pos="816"/>
        <p:guide orient="horz" pos="4080"/>
        <p:guide orient="horz" pos="4200"/>
        <p:guide pos="4032"/>
        <p:guide orient="horz"/>
        <p:guide orient="horz" pos="1056"/>
        <p:guide orient="horz" pos="2616"/>
        <p:guide pos="3840"/>
        <p:guide pos="3480"/>
        <p:guide orient="horz" pos="1224"/>
        <p:guide orient="horz" pos="2304"/>
        <p:guide orient="horz" pos="1368"/>
        <p:guide orient="horz" pos="3840"/>
        <p:guide orient="horz" pos="1632"/>
        <p:guide pos="456"/>
        <p:guide orient="horz" pos="3528"/>
        <p:guide pos="792"/>
      </p:guideLst>
    </p:cSldViewPr>
  </p:slideViewPr>
  <p:outlineViewPr>
    <p:cViewPr>
      <p:scale>
        <a:sx n="33" d="100"/>
        <a:sy n="33" d="100"/>
      </p:scale>
      <p:origin x="0" y="-79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7" d="100"/>
          <a:sy n="47" d="100"/>
        </p:scale>
        <p:origin x="268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40" y="3"/>
            <a:ext cx="3037840" cy="464820"/>
          </a:xfrm>
          <a:prstGeom prst="rect">
            <a:avLst/>
          </a:prstGeom>
        </p:spPr>
        <p:txBody>
          <a:bodyPr vert="horz" lIns="93164" tIns="46582" rIns="93164" bIns="46582" rtlCol="0"/>
          <a:lstStyle>
            <a:lvl1pPr algn="r">
              <a:defRPr sz="1200"/>
            </a:lvl1pPr>
          </a:lstStyle>
          <a:p>
            <a:fld id="{D3B3BE19-E476-0E4D-9E84-81BA3C34E8E8}" type="datetimeFigureOut">
              <a:rPr lang="en-US" smtClean="0"/>
              <a:pPr/>
              <a:t>9/29/2021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4" tIns="46582" rIns="93164" bIns="46582" rtlCol="0" anchor="b"/>
          <a:lstStyle>
            <a:lvl1pPr algn="r">
              <a:defRPr sz="1200"/>
            </a:lvl1pPr>
          </a:lstStyle>
          <a:p>
            <a:fld id="{282804FB-7687-994D-92FA-7CA5068CEBE5}" type="slidenum">
              <a:rPr lang="en-US" smtClean="0"/>
              <a:pPr/>
              <a:t>‹#›</a:t>
            </a:fld>
            <a:endParaRPr lang="en-US" dirty="0"/>
          </a:p>
        </p:txBody>
      </p:sp>
    </p:spTree>
    <p:extLst>
      <p:ext uri="{BB962C8B-B14F-4D97-AF65-F5344CB8AC3E}">
        <p14:creationId xmlns:p14="http://schemas.microsoft.com/office/powerpoint/2010/main" val="4012908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40" y="3"/>
            <a:ext cx="3037840" cy="464820"/>
          </a:xfrm>
          <a:prstGeom prst="rect">
            <a:avLst/>
          </a:prstGeom>
        </p:spPr>
        <p:txBody>
          <a:bodyPr vert="horz" lIns="93164" tIns="46582" rIns="93164" bIns="46582" rtlCol="0"/>
          <a:lstStyle>
            <a:lvl1pPr algn="r">
              <a:defRPr sz="1200"/>
            </a:lvl1pPr>
          </a:lstStyle>
          <a:p>
            <a:fld id="{F1D79032-78A6-AC49-ADA6-90ABBC1027FE}" type="datetimeFigureOut">
              <a:rPr lang="en-US" smtClean="0"/>
              <a:pPr/>
              <a:t>9/29/2021</a:t>
            </a:fld>
            <a:endParaRPr lang="en-US" dirty="0"/>
          </a:p>
        </p:txBody>
      </p:sp>
      <p:sp>
        <p:nvSpPr>
          <p:cNvPr id="4" name="Slide Image Placeholder 3"/>
          <p:cNvSpPr>
            <a:spLocks noGrp="1" noRot="1" noChangeAspect="1"/>
          </p:cNvSpPr>
          <p:nvPr>
            <p:ph type="sldImg" idx="2"/>
          </p:nvPr>
        </p:nvSpPr>
        <p:spPr>
          <a:xfrm>
            <a:off x="406400" y="701675"/>
            <a:ext cx="61976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64" tIns="46582" rIns="93164" bIns="46582" rtlCol="0" anchor="b"/>
          <a:lstStyle>
            <a:lvl1pPr algn="r">
              <a:defRPr sz="1200"/>
            </a:lvl1pPr>
          </a:lstStyle>
          <a:p>
            <a:fld id="{3AE0ED8D-99C8-F24E-B3AE-B8F5D3C2AC33}" type="slidenum">
              <a:rPr lang="en-US" smtClean="0"/>
              <a:pPr/>
              <a:t>‹#›</a:t>
            </a:fld>
            <a:endParaRPr lang="en-US" dirty="0"/>
          </a:p>
        </p:txBody>
      </p:sp>
    </p:spTree>
    <p:extLst>
      <p:ext uri="{BB962C8B-B14F-4D97-AF65-F5344CB8AC3E}">
        <p14:creationId xmlns:p14="http://schemas.microsoft.com/office/powerpoint/2010/main" val="4068523232"/>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AE0ED8D-99C8-F24E-B3AE-B8F5D3C2AC33}" type="slidenum">
              <a:rPr lang="en-US" smtClean="0"/>
              <a:pPr/>
              <a:t>2</a:t>
            </a:fld>
            <a:endParaRPr lang="en-US" dirty="0"/>
          </a:p>
        </p:txBody>
      </p:sp>
    </p:spTree>
    <p:extLst>
      <p:ext uri="{BB962C8B-B14F-4D97-AF65-F5344CB8AC3E}">
        <p14:creationId xmlns:p14="http://schemas.microsoft.com/office/powerpoint/2010/main" val="125923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01ECA-FB69-4BCF-85A2-76D5CDFF2A51}" type="slidenum">
              <a:rPr lang="en-US" smtClean="0"/>
              <a:pPr/>
              <a:t>11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4710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01ECA-FB69-4BCF-85A2-76D5CDFF2A51}" type="slidenum">
              <a:rPr lang="en-US" smtClean="0"/>
              <a:pPr/>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6945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01ECA-FB69-4BCF-85A2-76D5CDFF2A51}" type="slidenum">
              <a:rPr lang="en-US" smtClean="0"/>
              <a:pPr/>
              <a:t>13</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4275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A21A73-EB50-4BA2-A235-3E307ECC3DE0}" type="slidenum">
              <a:rPr lang="en-US" smtClean="0"/>
              <a:t>14</a:t>
            </a:fld>
            <a:endParaRPr lang="en-US" dirty="0"/>
          </a:p>
        </p:txBody>
      </p:sp>
    </p:spTree>
    <p:extLst>
      <p:ext uri="{BB962C8B-B14F-4D97-AF65-F5344CB8AC3E}">
        <p14:creationId xmlns:p14="http://schemas.microsoft.com/office/powerpoint/2010/main" val="2173749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AE0ED8D-99C8-F24E-B3AE-B8F5D3C2AC33}" type="slidenum">
              <a:rPr lang="en-US" smtClean="0"/>
              <a:pPr/>
              <a:t>15</a:t>
            </a:fld>
            <a:endParaRPr lang="en-US" dirty="0"/>
          </a:p>
        </p:txBody>
      </p:sp>
    </p:spTree>
    <p:extLst>
      <p:ext uri="{BB962C8B-B14F-4D97-AF65-F5344CB8AC3E}">
        <p14:creationId xmlns:p14="http://schemas.microsoft.com/office/powerpoint/2010/main" val="157832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AE0ED8D-99C8-F24E-B3AE-B8F5D3C2AC33}" type="slidenum">
              <a:rPr lang="en-US" smtClean="0"/>
              <a:pPr/>
              <a:t>3</a:t>
            </a:fld>
            <a:endParaRPr lang="en-US" dirty="0"/>
          </a:p>
        </p:txBody>
      </p:sp>
    </p:spTree>
    <p:extLst>
      <p:ext uri="{BB962C8B-B14F-4D97-AF65-F5344CB8AC3E}">
        <p14:creationId xmlns:p14="http://schemas.microsoft.com/office/powerpoint/2010/main" val="412954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01ECA-FB69-4BCF-85A2-76D5CDFF2A51}" type="slidenum">
              <a:rPr lang="en-US" smtClean="0"/>
              <a:pPr/>
              <a:t>4</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6465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01ECA-FB69-4BCF-85A2-76D5CDFF2A51}" type="slidenum">
              <a:rPr lang="en-US" smtClean="0"/>
              <a:pPr/>
              <a:t>5</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9323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01ECA-FB69-4BCF-85A2-76D5CDFF2A51}" type="slidenum">
              <a:rPr lang="en-US" smtClean="0"/>
              <a:pPr/>
              <a:t>6</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0870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01ECA-FB69-4BCF-85A2-76D5CDFF2A51}" type="slidenum">
              <a:rPr lang="en-US" smtClean="0"/>
              <a:pPr/>
              <a:t>7</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178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01ECA-FB69-4BCF-85A2-76D5CDFF2A51}" type="slidenum">
              <a:rPr lang="en-US" smtClean="0"/>
              <a:pPr/>
              <a:t>8</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4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01ECA-FB69-4BCF-85A2-76D5CDFF2A51}" type="slidenum">
              <a:rPr lang="en-US" smtClean="0"/>
              <a:pPr/>
              <a:t>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0555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2">
              <a:defRPr/>
            </a:pPr>
            <a:endParaRPr lang="en-US" dirty="0"/>
          </a:p>
        </p:txBody>
      </p:sp>
      <p:sp>
        <p:nvSpPr>
          <p:cNvPr id="4" name="Slide Number Placeholder 3"/>
          <p:cNvSpPr>
            <a:spLocks noGrp="1"/>
          </p:cNvSpPr>
          <p:nvPr>
            <p:ph type="sldNum" sz="quarter" idx="10"/>
          </p:nvPr>
        </p:nvSpPr>
        <p:spPr/>
        <p:txBody>
          <a:bodyPr/>
          <a:lstStyle/>
          <a:p>
            <a:fld id="{40401ECA-FB69-4BCF-85A2-76D5CDFF2A51}" type="slidenum">
              <a:rPr lang="en-US" smtClean="0"/>
              <a:pPr/>
              <a:t>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81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CBF5-FC3C-D84D-8223-1B315223199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4EDFA8-3FB2-1D43-A13B-E5645357F1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9251DC-E992-6346-B2AA-90D90B6E0F8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8306B06-45FD-514E-8E70-910C3DF3D23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440BAD3-AE6A-FD4D-9771-802D64150A0F}"/>
              </a:ext>
            </a:extLst>
          </p:cNvPr>
          <p:cNvSpPr>
            <a:spLocks noGrp="1"/>
          </p:cNvSpPr>
          <p:nvPr>
            <p:ph type="sldNum" sz="quarter" idx="12"/>
          </p:nvPr>
        </p:nvSpPr>
        <p:spPr>
          <a:xfrm>
            <a:off x="8610600" y="6356350"/>
            <a:ext cx="2743200" cy="365125"/>
          </a:xfrm>
          <a:prstGeom prst="rect">
            <a:avLst/>
          </a:prstGeom>
        </p:spPr>
        <p:txBody>
          <a:bodyPr/>
          <a:lstStyle/>
          <a:p>
            <a:fld id="{CE5FCF4B-0AD2-C34F-BA3B-81EFA46C977D}" type="slidenum">
              <a:rPr lang="en-US" smtClean="0"/>
              <a:t>‹#›</a:t>
            </a:fld>
            <a:endParaRPr lang="en-US" dirty="0"/>
          </a:p>
        </p:txBody>
      </p:sp>
    </p:spTree>
    <p:extLst>
      <p:ext uri="{BB962C8B-B14F-4D97-AF65-F5344CB8AC3E}">
        <p14:creationId xmlns:p14="http://schemas.microsoft.com/office/powerpoint/2010/main" val="329235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E28A-351F-494A-8C35-A90F09B5EC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BEFBE-C123-7F4F-9073-8E416F838A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CB53-5C2F-9C42-90CE-97D0EC4BB53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086434E4-8375-5347-96A8-9060E48FD43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CED1FEB-A83C-E749-AA72-4AF2A9D877FF}"/>
              </a:ext>
            </a:extLst>
          </p:cNvPr>
          <p:cNvSpPr>
            <a:spLocks noGrp="1"/>
          </p:cNvSpPr>
          <p:nvPr>
            <p:ph type="sldNum" sz="quarter" idx="12"/>
          </p:nvPr>
        </p:nvSpPr>
        <p:spPr>
          <a:xfrm>
            <a:off x="8610600" y="6356350"/>
            <a:ext cx="2743200" cy="365125"/>
          </a:xfrm>
          <a:prstGeom prst="rect">
            <a:avLst/>
          </a:prstGeom>
        </p:spPr>
        <p:txBody>
          <a:bodyPr/>
          <a:lstStyle/>
          <a:p>
            <a:fld id="{CE5FCF4B-0AD2-C34F-BA3B-81EFA46C977D}" type="slidenum">
              <a:rPr lang="en-US" smtClean="0"/>
              <a:t>‹#›</a:t>
            </a:fld>
            <a:endParaRPr lang="en-US" dirty="0"/>
          </a:p>
        </p:txBody>
      </p:sp>
    </p:spTree>
    <p:extLst>
      <p:ext uri="{BB962C8B-B14F-4D97-AF65-F5344CB8AC3E}">
        <p14:creationId xmlns:p14="http://schemas.microsoft.com/office/powerpoint/2010/main" val="133763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A8CAA-D220-3D42-B705-0FD4546ACCB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04D6C9-8D4A-A845-BBC7-4BCD9E44E8C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44F72-8907-BD42-AC74-D9F9B536860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4412AB02-F062-8D49-9C23-4EB84009E10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FE22AE4-E5DD-B34E-B755-A740C41339D0}"/>
              </a:ext>
            </a:extLst>
          </p:cNvPr>
          <p:cNvSpPr>
            <a:spLocks noGrp="1"/>
          </p:cNvSpPr>
          <p:nvPr>
            <p:ph type="sldNum" sz="quarter" idx="12"/>
          </p:nvPr>
        </p:nvSpPr>
        <p:spPr>
          <a:xfrm>
            <a:off x="8610600" y="6356350"/>
            <a:ext cx="2743200" cy="365125"/>
          </a:xfrm>
          <a:prstGeom prst="rect">
            <a:avLst/>
          </a:prstGeom>
        </p:spPr>
        <p:txBody>
          <a:bodyPr/>
          <a:lstStyle/>
          <a:p>
            <a:fld id="{CE5FCF4B-0AD2-C34F-BA3B-81EFA46C977D}" type="slidenum">
              <a:rPr lang="en-US" smtClean="0"/>
              <a:t>‹#›</a:t>
            </a:fld>
            <a:endParaRPr lang="en-US" dirty="0"/>
          </a:p>
        </p:txBody>
      </p:sp>
    </p:spTree>
    <p:extLst>
      <p:ext uri="{BB962C8B-B14F-4D97-AF65-F5344CB8AC3E}">
        <p14:creationId xmlns:p14="http://schemas.microsoft.com/office/powerpoint/2010/main" val="395683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47594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2" name="Subtitle 4">
            <a:extLst>
              <a:ext uri="{FF2B5EF4-FFF2-40B4-BE49-F238E27FC236}">
                <a16:creationId xmlns:a16="http://schemas.microsoft.com/office/drawing/2014/main" id="{AF08FAF9-BE61-4B44-834B-8C7B29C4D719}"/>
              </a:ext>
            </a:extLst>
          </p:cNvPr>
          <p:cNvSpPr txBox="1">
            <a:spLocks/>
          </p:cNvSpPr>
          <p:nvPr userDrawn="1"/>
        </p:nvSpPr>
        <p:spPr>
          <a:xfrm>
            <a:off x="152400" y="6163560"/>
            <a:ext cx="4426630" cy="642303"/>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1900 Lake Park Drive, Suite 380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Atlanta, GA 30080</a:t>
            </a:r>
          </a:p>
          <a:p>
            <a:pPr marL="0" indent="0">
              <a:lnSpc>
                <a:spcPct val="100000"/>
              </a:lnSpc>
              <a:buNone/>
            </a:pPr>
            <a:r>
              <a:rPr lang="en-US" sz="1400" b="0" dirty="0">
                <a:solidFill>
                  <a:schemeClr val="tx1">
                    <a:lumMod val="95000"/>
                    <a:lumOff val="5000"/>
                  </a:schemeClr>
                </a:solidFill>
                <a:latin typeface="Garamond" panose="02020404030301010803" pitchFamily="18" charset="0"/>
              </a:rPr>
              <a:t>Tel: (678) 384-7220, Fax: (678) 384-7281</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
        <p:nvSpPr>
          <p:cNvPr id="14" name="Subtitle 4">
            <a:extLst>
              <a:ext uri="{FF2B5EF4-FFF2-40B4-BE49-F238E27FC236}">
                <a16:creationId xmlns:a16="http://schemas.microsoft.com/office/drawing/2014/main" id="{A91CDEF4-9E5C-459C-8E99-58021610B0FB}"/>
              </a:ext>
            </a:extLst>
          </p:cNvPr>
          <p:cNvSpPr txBox="1">
            <a:spLocks/>
          </p:cNvSpPr>
          <p:nvPr userDrawn="1"/>
        </p:nvSpPr>
        <p:spPr>
          <a:xfrm>
            <a:off x="8915400" y="6163560"/>
            <a:ext cx="3464209" cy="334646"/>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www. geovax.com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 OTCQB:  GOVX</a:t>
            </a:r>
          </a:p>
        </p:txBody>
      </p:sp>
      <p:sp>
        <p:nvSpPr>
          <p:cNvPr id="15" name="TextBox 14">
            <a:extLst>
              <a:ext uri="{FF2B5EF4-FFF2-40B4-BE49-F238E27FC236}">
                <a16:creationId xmlns:a16="http://schemas.microsoft.com/office/drawing/2014/main" id="{103E4D77-70F7-4756-958B-30935DDE7375}"/>
              </a:ext>
            </a:extLst>
          </p:cNvPr>
          <p:cNvSpPr txBox="1"/>
          <p:nvPr userDrawn="1"/>
        </p:nvSpPr>
        <p:spPr>
          <a:xfrm>
            <a:off x="42919" y="2939459"/>
            <a:ext cx="8077200" cy="1744188"/>
          </a:xfrm>
          <a:prstGeom prst="rect">
            <a:avLst/>
          </a:prstGeom>
        </p:spPr>
        <p:txBody>
          <a:bodyPr vert="horz" lIns="96561" tIns="48280" rIns="96561" bIns="48280" rtlCol="0" anchor="t">
            <a:normAutofit/>
          </a:bodyPr>
          <a:lstStyle/>
          <a:p>
            <a:pPr algn="ctr">
              <a:lnSpc>
                <a:spcPct val="80000"/>
              </a:lnSpc>
              <a:spcBef>
                <a:spcPct val="0"/>
              </a:spcBef>
              <a:spcAft>
                <a:spcPts val="1267"/>
              </a:spcAft>
              <a:defRPr/>
            </a:pPr>
            <a:endParaRPr lang="en-US" sz="3500" dirty="0">
              <a:ln>
                <a:solidFill>
                  <a:schemeClr val="accent1">
                    <a:lumMod val="50000"/>
                  </a:schemeClr>
                </a:solidFill>
              </a:ln>
              <a:solidFill>
                <a:schemeClr val="accent1">
                  <a:lumMod val="50000"/>
                </a:schemeClr>
              </a:solidFill>
              <a:latin typeface="Garamond" panose="02020404030301010803" pitchFamily="18" charset="0"/>
              <a:ea typeface="Tahoma" panose="020B0604030504040204" pitchFamily="34" charset="0"/>
              <a:cs typeface="Arial" panose="020B0604020202020204" pitchFamily="34" charset="0"/>
            </a:endParaRPr>
          </a:p>
        </p:txBody>
      </p:sp>
      <p:sp>
        <p:nvSpPr>
          <p:cNvPr id="20" name="Rectangle: Diagonal Corners Rounded 19">
            <a:extLst>
              <a:ext uri="{FF2B5EF4-FFF2-40B4-BE49-F238E27FC236}">
                <a16:creationId xmlns:a16="http://schemas.microsoft.com/office/drawing/2014/main" id="{88DB7044-EF43-4831-9826-F1CC4FC941AE}"/>
              </a:ext>
            </a:extLst>
          </p:cNvPr>
          <p:cNvSpPr/>
          <p:nvPr userDrawn="1"/>
        </p:nvSpPr>
        <p:spPr>
          <a:xfrm>
            <a:off x="8191500" y="1066800"/>
            <a:ext cx="1554480" cy="1188720"/>
          </a:xfrm>
          <a:prstGeom prst="round2DiagRect">
            <a:avLst/>
          </a:prstGeom>
          <a:blipFill dpi="0" rotWithShape="1">
            <a:blip r:embed="rId2" cstate="screen">
              <a:extLst>
                <a:ext uri="{28A0092B-C50C-407E-A947-70E740481C1C}">
                  <a14:useLocalDpi xmlns:a14="http://schemas.microsoft.com/office/drawing/2010/main"/>
                </a:ext>
              </a:extLst>
            </a:blip>
            <a:srcRect/>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Diagonal Corners Rounded 20">
            <a:extLst>
              <a:ext uri="{FF2B5EF4-FFF2-40B4-BE49-F238E27FC236}">
                <a16:creationId xmlns:a16="http://schemas.microsoft.com/office/drawing/2014/main" id="{ECE0E752-9CC4-4061-AA00-EB44ADE10AFD}"/>
              </a:ext>
            </a:extLst>
          </p:cNvPr>
          <p:cNvSpPr/>
          <p:nvPr userDrawn="1"/>
        </p:nvSpPr>
        <p:spPr>
          <a:xfrm>
            <a:off x="10119360" y="4693920"/>
            <a:ext cx="1554480" cy="1188720"/>
          </a:xfrm>
          <a:prstGeom prst="round2DiagRect">
            <a:avLst/>
          </a:prstGeom>
          <a:blipFill dpi="0" rotWithShape="1">
            <a:blip r:embed="rId3" cstate="screen">
              <a:extLst>
                <a:ext uri="{28A0092B-C50C-407E-A947-70E740481C1C}">
                  <a14:useLocalDpi xmlns:a14="http://schemas.microsoft.com/office/drawing/2010/main"/>
                </a:ext>
              </a:extLst>
            </a:blip>
            <a:srcRect/>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Diagonal Corners Rounded 21">
            <a:extLst>
              <a:ext uri="{FF2B5EF4-FFF2-40B4-BE49-F238E27FC236}">
                <a16:creationId xmlns:a16="http://schemas.microsoft.com/office/drawing/2014/main" id="{0A308B05-D45A-4E36-9758-1E7906CFAC0A}"/>
              </a:ext>
            </a:extLst>
          </p:cNvPr>
          <p:cNvSpPr/>
          <p:nvPr userDrawn="1"/>
        </p:nvSpPr>
        <p:spPr>
          <a:xfrm>
            <a:off x="8138160" y="2606040"/>
            <a:ext cx="1554480" cy="1188720"/>
          </a:xfrm>
          <a:prstGeom prst="round2DiagRect">
            <a:avLst/>
          </a:prstGeom>
          <a:blipFill>
            <a:blip r:embed="rId4" cstate="screen">
              <a:extLst>
                <a:ext uri="{28A0092B-C50C-407E-A947-70E740481C1C}">
                  <a14:useLocalDpi xmlns:a14="http://schemas.microsoft.com/office/drawing/2010/main"/>
                </a:ext>
              </a:extLst>
            </a:blip>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Diagonal Corners Rounded 22">
            <a:extLst>
              <a:ext uri="{FF2B5EF4-FFF2-40B4-BE49-F238E27FC236}">
                <a16:creationId xmlns:a16="http://schemas.microsoft.com/office/drawing/2014/main" id="{4AC2D881-5FA7-4C9D-B6CC-3CB974C34E2B}"/>
              </a:ext>
            </a:extLst>
          </p:cNvPr>
          <p:cNvSpPr/>
          <p:nvPr userDrawn="1"/>
        </p:nvSpPr>
        <p:spPr>
          <a:xfrm>
            <a:off x="10119360" y="1653540"/>
            <a:ext cx="1554480" cy="1188720"/>
          </a:xfrm>
          <a:prstGeom prst="round2DiagRect">
            <a:avLst/>
          </a:prstGeom>
          <a:blipFill dpi="0" rotWithShape="1">
            <a:blip r:embed="rId5" cstate="screen">
              <a:extLst>
                <a:ext uri="{28A0092B-C50C-407E-A947-70E740481C1C}">
                  <a14:useLocalDpi xmlns:a14="http://schemas.microsoft.com/office/drawing/2010/main"/>
                </a:ext>
              </a:extLst>
            </a:blip>
            <a:srcRect/>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Diagonal Corners Rounded 23">
            <a:extLst>
              <a:ext uri="{FF2B5EF4-FFF2-40B4-BE49-F238E27FC236}">
                <a16:creationId xmlns:a16="http://schemas.microsoft.com/office/drawing/2014/main" id="{7757DCC1-F6B6-43E6-8310-F0D6C0151B20}"/>
              </a:ext>
            </a:extLst>
          </p:cNvPr>
          <p:cNvSpPr/>
          <p:nvPr userDrawn="1"/>
        </p:nvSpPr>
        <p:spPr>
          <a:xfrm>
            <a:off x="8191500" y="4145280"/>
            <a:ext cx="1554480" cy="1188720"/>
          </a:xfrm>
          <a:prstGeom prst="round2DiagRect">
            <a:avLst/>
          </a:prstGeom>
          <a:blipFill dpi="0" rotWithShape="1">
            <a:blip r:embed="rId6" cstate="screen">
              <a:extLst>
                <a:ext uri="{28A0092B-C50C-407E-A947-70E740481C1C}">
                  <a14:useLocalDpi xmlns:a14="http://schemas.microsoft.com/office/drawing/2010/main"/>
                </a:ext>
              </a:extLst>
            </a:blip>
            <a:srcRect/>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Diagonal Corners Rounded 24">
            <a:extLst>
              <a:ext uri="{FF2B5EF4-FFF2-40B4-BE49-F238E27FC236}">
                <a16:creationId xmlns:a16="http://schemas.microsoft.com/office/drawing/2014/main" id="{586E3B19-7308-48BD-B599-74F306F64146}"/>
              </a:ext>
            </a:extLst>
          </p:cNvPr>
          <p:cNvSpPr/>
          <p:nvPr userDrawn="1"/>
        </p:nvSpPr>
        <p:spPr>
          <a:xfrm>
            <a:off x="10119360" y="3173730"/>
            <a:ext cx="1554480" cy="1188720"/>
          </a:xfrm>
          <a:prstGeom prst="round2DiagRect">
            <a:avLst/>
          </a:prstGeom>
          <a:blipFill dpi="0" rotWithShape="1">
            <a:blip r:embed="rId7" cstate="screen">
              <a:extLst>
                <a:ext uri="{28A0092B-C50C-407E-A947-70E740481C1C}">
                  <a14:useLocalDpi xmlns:a14="http://schemas.microsoft.com/office/drawing/2010/main"/>
                </a:ext>
              </a:extLst>
            </a:blip>
            <a:srcRect/>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close up of a sign&#10;&#10;Description automatically generated">
            <a:extLst>
              <a:ext uri="{FF2B5EF4-FFF2-40B4-BE49-F238E27FC236}">
                <a16:creationId xmlns:a16="http://schemas.microsoft.com/office/drawing/2014/main" id="{CF919E70-851F-4456-83E8-42DD4C301FE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81000" y="544154"/>
            <a:ext cx="4742523" cy="1570333"/>
          </a:xfrm>
          <a:prstGeom prst="rect">
            <a:avLst/>
          </a:prstGeom>
        </p:spPr>
      </p:pic>
    </p:spTree>
    <p:extLst>
      <p:ext uri="{BB962C8B-B14F-4D97-AF65-F5344CB8AC3E}">
        <p14:creationId xmlns:p14="http://schemas.microsoft.com/office/powerpoint/2010/main" val="1718739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2" name="Subtitle 4">
            <a:extLst>
              <a:ext uri="{FF2B5EF4-FFF2-40B4-BE49-F238E27FC236}">
                <a16:creationId xmlns:a16="http://schemas.microsoft.com/office/drawing/2014/main" id="{AF08FAF9-BE61-4B44-834B-8C7B29C4D719}"/>
              </a:ext>
            </a:extLst>
          </p:cNvPr>
          <p:cNvSpPr txBox="1">
            <a:spLocks/>
          </p:cNvSpPr>
          <p:nvPr userDrawn="1"/>
        </p:nvSpPr>
        <p:spPr>
          <a:xfrm>
            <a:off x="152400" y="6163560"/>
            <a:ext cx="4426630" cy="642303"/>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1900 Lake Park Drive, Suite 380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Atlanta, GA 30080</a:t>
            </a:r>
          </a:p>
          <a:p>
            <a:pPr marL="0" indent="0">
              <a:lnSpc>
                <a:spcPct val="100000"/>
              </a:lnSpc>
              <a:buNone/>
            </a:pPr>
            <a:r>
              <a:rPr lang="en-US" sz="1400" b="0" dirty="0">
                <a:solidFill>
                  <a:schemeClr val="tx1">
                    <a:lumMod val="95000"/>
                    <a:lumOff val="5000"/>
                  </a:schemeClr>
                </a:solidFill>
                <a:latin typeface="Garamond" panose="02020404030301010803" pitchFamily="18" charset="0"/>
              </a:rPr>
              <a:t>Tel: (678) 384-7220, Fax: (678) 384-7281</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
        <p:nvSpPr>
          <p:cNvPr id="14" name="Subtitle 4">
            <a:extLst>
              <a:ext uri="{FF2B5EF4-FFF2-40B4-BE49-F238E27FC236}">
                <a16:creationId xmlns:a16="http://schemas.microsoft.com/office/drawing/2014/main" id="{A91CDEF4-9E5C-459C-8E99-58021610B0FB}"/>
              </a:ext>
            </a:extLst>
          </p:cNvPr>
          <p:cNvSpPr txBox="1">
            <a:spLocks/>
          </p:cNvSpPr>
          <p:nvPr userDrawn="1"/>
        </p:nvSpPr>
        <p:spPr>
          <a:xfrm>
            <a:off x="8915400" y="6163560"/>
            <a:ext cx="3464209" cy="334646"/>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www. geovax.com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 OTCQB:  GOVX</a:t>
            </a:r>
          </a:p>
        </p:txBody>
      </p:sp>
      <p:sp>
        <p:nvSpPr>
          <p:cNvPr id="15" name="TextBox 14">
            <a:extLst>
              <a:ext uri="{FF2B5EF4-FFF2-40B4-BE49-F238E27FC236}">
                <a16:creationId xmlns:a16="http://schemas.microsoft.com/office/drawing/2014/main" id="{103E4D77-70F7-4756-958B-30935DDE7375}"/>
              </a:ext>
            </a:extLst>
          </p:cNvPr>
          <p:cNvSpPr txBox="1"/>
          <p:nvPr userDrawn="1"/>
        </p:nvSpPr>
        <p:spPr>
          <a:xfrm>
            <a:off x="42919" y="2939459"/>
            <a:ext cx="8077200" cy="1744188"/>
          </a:xfrm>
          <a:prstGeom prst="rect">
            <a:avLst/>
          </a:prstGeom>
        </p:spPr>
        <p:txBody>
          <a:bodyPr vert="horz" lIns="96561" tIns="48280" rIns="96561" bIns="48280" rtlCol="0" anchor="t">
            <a:normAutofit/>
          </a:bodyPr>
          <a:lstStyle/>
          <a:p>
            <a:pPr algn="ctr">
              <a:lnSpc>
                <a:spcPct val="80000"/>
              </a:lnSpc>
              <a:spcBef>
                <a:spcPct val="0"/>
              </a:spcBef>
              <a:spcAft>
                <a:spcPts val="1267"/>
              </a:spcAft>
              <a:defRPr/>
            </a:pPr>
            <a:endParaRPr lang="en-US" sz="3500" dirty="0">
              <a:ln>
                <a:solidFill>
                  <a:schemeClr val="accent1">
                    <a:lumMod val="50000"/>
                  </a:schemeClr>
                </a:solidFill>
              </a:ln>
              <a:solidFill>
                <a:schemeClr val="accent1">
                  <a:lumMod val="50000"/>
                </a:schemeClr>
              </a:solidFill>
              <a:latin typeface="Garamond" panose="02020404030301010803" pitchFamily="18" charset="0"/>
              <a:ea typeface="Tahoma" panose="020B0604030504040204" pitchFamily="34" charset="0"/>
              <a:cs typeface="Arial" panose="020B0604020202020204" pitchFamily="34" charset="0"/>
            </a:endParaRPr>
          </a:p>
        </p:txBody>
      </p:sp>
      <p:sp>
        <p:nvSpPr>
          <p:cNvPr id="20" name="Rectangle: Diagonal Corners Rounded 19">
            <a:extLst>
              <a:ext uri="{FF2B5EF4-FFF2-40B4-BE49-F238E27FC236}">
                <a16:creationId xmlns:a16="http://schemas.microsoft.com/office/drawing/2014/main" id="{88DB7044-EF43-4831-9826-F1CC4FC941AE}"/>
              </a:ext>
            </a:extLst>
          </p:cNvPr>
          <p:cNvSpPr/>
          <p:nvPr userDrawn="1"/>
        </p:nvSpPr>
        <p:spPr>
          <a:xfrm>
            <a:off x="8191500" y="1066800"/>
            <a:ext cx="1554480" cy="1188720"/>
          </a:xfrm>
          <a:prstGeom prst="round2DiagRect">
            <a:avLst/>
          </a:prstGeom>
          <a:blipFill dpi="0" rotWithShape="1">
            <a:blip r:embed="rId2" cstate="screen">
              <a:extLst>
                <a:ext uri="{28A0092B-C50C-407E-A947-70E740481C1C}">
                  <a14:useLocalDpi xmlns:a14="http://schemas.microsoft.com/office/drawing/2010/main"/>
                </a:ext>
              </a:extLst>
            </a:blip>
            <a:srcRect/>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Diagonal Corners Rounded 21">
            <a:extLst>
              <a:ext uri="{FF2B5EF4-FFF2-40B4-BE49-F238E27FC236}">
                <a16:creationId xmlns:a16="http://schemas.microsoft.com/office/drawing/2014/main" id="{0A308B05-D45A-4E36-9758-1E7906CFAC0A}"/>
              </a:ext>
            </a:extLst>
          </p:cNvPr>
          <p:cNvSpPr/>
          <p:nvPr userDrawn="1"/>
        </p:nvSpPr>
        <p:spPr>
          <a:xfrm>
            <a:off x="8138160" y="2606040"/>
            <a:ext cx="1554480" cy="1188720"/>
          </a:xfrm>
          <a:prstGeom prst="round2DiagRect">
            <a:avLst/>
          </a:prstGeom>
          <a:blipFill>
            <a:blip r:embed="rId3" cstate="screen">
              <a:extLst>
                <a:ext uri="{28A0092B-C50C-407E-A947-70E740481C1C}">
                  <a14:useLocalDpi xmlns:a14="http://schemas.microsoft.com/office/drawing/2010/main"/>
                </a:ext>
              </a:extLst>
            </a:blip>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Diagonal Corners Rounded 22">
            <a:extLst>
              <a:ext uri="{FF2B5EF4-FFF2-40B4-BE49-F238E27FC236}">
                <a16:creationId xmlns:a16="http://schemas.microsoft.com/office/drawing/2014/main" id="{4AC2D881-5FA7-4C9D-B6CC-3CB974C34E2B}"/>
              </a:ext>
            </a:extLst>
          </p:cNvPr>
          <p:cNvSpPr/>
          <p:nvPr userDrawn="1"/>
        </p:nvSpPr>
        <p:spPr>
          <a:xfrm>
            <a:off x="10119360" y="1786890"/>
            <a:ext cx="1554480" cy="1188720"/>
          </a:xfrm>
          <a:prstGeom prst="round2DiagRect">
            <a:avLst/>
          </a:prstGeom>
          <a:blipFill dpi="0" rotWithShape="1">
            <a:blip r:embed="rId4" cstate="screen">
              <a:extLst>
                <a:ext uri="{28A0092B-C50C-407E-A947-70E740481C1C}">
                  <a14:useLocalDpi xmlns:a14="http://schemas.microsoft.com/office/drawing/2010/main"/>
                </a:ext>
              </a:extLst>
            </a:blip>
            <a:srcRect/>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Diagonal Corners Rounded 23">
            <a:extLst>
              <a:ext uri="{FF2B5EF4-FFF2-40B4-BE49-F238E27FC236}">
                <a16:creationId xmlns:a16="http://schemas.microsoft.com/office/drawing/2014/main" id="{7757DCC1-F6B6-43E6-8310-F0D6C0151B20}"/>
              </a:ext>
            </a:extLst>
          </p:cNvPr>
          <p:cNvSpPr/>
          <p:nvPr userDrawn="1"/>
        </p:nvSpPr>
        <p:spPr>
          <a:xfrm>
            <a:off x="8191500" y="4145280"/>
            <a:ext cx="1554480" cy="1188720"/>
          </a:xfrm>
          <a:prstGeom prst="round2DiagRect">
            <a:avLst/>
          </a:prstGeom>
          <a:blipFill dpi="0" rotWithShape="1">
            <a:blip r:embed="rId5" cstate="screen">
              <a:extLst>
                <a:ext uri="{28A0092B-C50C-407E-A947-70E740481C1C}">
                  <a14:useLocalDpi xmlns:a14="http://schemas.microsoft.com/office/drawing/2010/main"/>
                </a:ext>
              </a:extLst>
            </a:blip>
            <a:srcRect/>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Diagonal Corners Rounded 24">
            <a:extLst>
              <a:ext uri="{FF2B5EF4-FFF2-40B4-BE49-F238E27FC236}">
                <a16:creationId xmlns:a16="http://schemas.microsoft.com/office/drawing/2014/main" id="{586E3B19-7308-48BD-B599-74F306F64146}"/>
              </a:ext>
            </a:extLst>
          </p:cNvPr>
          <p:cNvSpPr/>
          <p:nvPr userDrawn="1"/>
        </p:nvSpPr>
        <p:spPr>
          <a:xfrm>
            <a:off x="10119360" y="3307080"/>
            <a:ext cx="1554480" cy="1188720"/>
          </a:xfrm>
          <a:prstGeom prst="round2DiagRect">
            <a:avLst/>
          </a:prstGeom>
          <a:blipFill dpi="0" rotWithShape="1">
            <a:blip r:embed="rId6" cstate="screen">
              <a:extLst>
                <a:ext uri="{28A0092B-C50C-407E-A947-70E740481C1C}">
                  <a14:useLocalDpi xmlns:a14="http://schemas.microsoft.com/office/drawing/2010/main"/>
                </a:ext>
              </a:extLst>
            </a:blip>
            <a:srcRect/>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close up of a sign&#10;&#10;Description automatically generated">
            <a:extLst>
              <a:ext uri="{FF2B5EF4-FFF2-40B4-BE49-F238E27FC236}">
                <a16:creationId xmlns:a16="http://schemas.microsoft.com/office/drawing/2014/main" id="{CF919E70-851F-4456-83E8-42DD4C301FE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81000" y="544154"/>
            <a:ext cx="4742523" cy="1570333"/>
          </a:xfrm>
          <a:prstGeom prst="rect">
            <a:avLst/>
          </a:prstGeom>
        </p:spPr>
      </p:pic>
    </p:spTree>
    <p:extLst>
      <p:ext uri="{BB962C8B-B14F-4D97-AF65-F5344CB8AC3E}">
        <p14:creationId xmlns:p14="http://schemas.microsoft.com/office/powerpoint/2010/main" val="618105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2" name="Subtitle 4">
            <a:extLst>
              <a:ext uri="{FF2B5EF4-FFF2-40B4-BE49-F238E27FC236}">
                <a16:creationId xmlns:a16="http://schemas.microsoft.com/office/drawing/2014/main" id="{AF08FAF9-BE61-4B44-834B-8C7B29C4D719}"/>
              </a:ext>
            </a:extLst>
          </p:cNvPr>
          <p:cNvSpPr txBox="1">
            <a:spLocks/>
          </p:cNvSpPr>
          <p:nvPr userDrawn="1"/>
        </p:nvSpPr>
        <p:spPr>
          <a:xfrm>
            <a:off x="152400" y="6163560"/>
            <a:ext cx="4426630" cy="642303"/>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1900 Lake Park Drive, Suite 380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Atlanta, GA 30080</a:t>
            </a:r>
          </a:p>
          <a:p>
            <a:pPr marL="0" indent="0">
              <a:lnSpc>
                <a:spcPct val="100000"/>
              </a:lnSpc>
              <a:buNone/>
            </a:pPr>
            <a:r>
              <a:rPr lang="en-US" sz="1400" b="0" dirty="0">
                <a:solidFill>
                  <a:schemeClr val="tx1">
                    <a:lumMod val="95000"/>
                    <a:lumOff val="5000"/>
                  </a:schemeClr>
                </a:solidFill>
                <a:latin typeface="Garamond" panose="02020404030301010803" pitchFamily="18" charset="0"/>
              </a:rPr>
              <a:t>Tel: (678) 384-7220, Fax: (678) 384-7281</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
        <p:nvSpPr>
          <p:cNvPr id="14" name="Subtitle 4">
            <a:extLst>
              <a:ext uri="{FF2B5EF4-FFF2-40B4-BE49-F238E27FC236}">
                <a16:creationId xmlns:a16="http://schemas.microsoft.com/office/drawing/2014/main" id="{A91CDEF4-9E5C-459C-8E99-58021610B0FB}"/>
              </a:ext>
            </a:extLst>
          </p:cNvPr>
          <p:cNvSpPr txBox="1">
            <a:spLocks/>
          </p:cNvSpPr>
          <p:nvPr userDrawn="1"/>
        </p:nvSpPr>
        <p:spPr>
          <a:xfrm>
            <a:off x="8915400" y="6163560"/>
            <a:ext cx="3464209" cy="334646"/>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www. geovax.com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 OTCQB:  GOVX</a:t>
            </a:r>
          </a:p>
        </p:txBody>
      </p:sp>
      <p:sp>
        <p:nvSpPr>
          <p:cNvPr id="15" name="TextBox 14">
            <a:extLst>
              <a:ext uri="{FF2B5EF4-FFF2-40B4-BE49-F238E27FC236}">
                <a16:creationId xmlns:a16="http://schemas.microsoft.com/office/drawing/2014/main" id="{103E4D77-70F7-4756-958B-30935DDE7375}"/>
              </a:ext>
            </a:extLst>
          </p:cNvPr>
          <p:cNvSpPr txBox="1"/>
          <p:nvPr userDrawn="1"/>
        </p:nvSpPr>
        <p:spPr>
          <a:xfrm>
            <a:off x="42919" y="2939459"/>
            <a:ext cx="8077200" cy="1744188"/>
          </a:xfrm>
          <a:prstGeom prst="rect">
            <a:avLst/>
          </a:prstGeom>
        </p:spPr>
        <p:txBody>
          <a:bodyPr vert="horz" lIns="96561" tIns="48280" rIns="96561" bIns="48280" rtlCol="0" anchor="t">
            <a:normAutofit/>
          </a:bodyPr>
          <a:lstStyle/>
          <a:p>
            <a:pPr algn="ctr">
              <a:lnSpc>
                <a:spcPct val="80000"/>
              </a:lnSpc>
              <a:spcBef>
                <a:spcPct val="0"/>
              </a:spcBef>
              <a:spcAft>
                <a:spcPts val="1267"/>
              </a:spcAft>
              <a:defRPr/>
            </a:pPr>
            <a:endParaRPr lang="en-US" sz="3500" dirty="0">
              <a:ln>
                <a:solidFill>
                  <a:schemeClr val="accent1">
                    <a:lumMod val="50000"/>
                  </a:schemeClr>
                </a:solidFill>
              </a:ln>
              <a:solidFill>
                <a:schemeClr val="accent1">
                  <a:lumMod val="50000"/>
                </a:schemeClr>
              </a:solidFill>
              <a:latin typeface="Garamond" panose="02020404030301010803" pitchFamily="18" charset="0"/>
              <a:ea typeface="Tahoma" panose="020B0604030504040204" pitchFamily="34" charset="0"/>
              <a:cs typeface="Arial" panose="020B0604020202020204" pitchFamily="34" charset="0"/>
            </a:endParaRPr>
          </a:p>
        </p:txBody>
      </p:sp>
      <p:pic>
        <p:nvPicPr>
          <p:cNvPr id="4" name="Picture 3" descr="A close up of food&#10;&#10;Description automatically generated">
            <a:extLst>
              <a:ext uri="{FF2B5EF4-FFF2-40B4-BE49-F238E27FC236}">
                <a16:creationId xmlns:a16="http://schemas.microsoft.com/office/drawing/2014/main" id="{07E8DBC0-0097-4B4E-9EF5-319DCD5418B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867" y="-393654"/>
            <a:ext cx="12252848" cy="3175000"/>
          </a:xfrm>
          <a:prstGeom prst="rect">
            <a:avLst/>
          </a:prstGeom>
        </p:spPr>
      </p:pic>
      <p:pic>
        <p:nvPicPr>
          <p:cNvPr id="18" name="Picture 17">
            <a:extLst>
              <a:ext uri="{FF2B5EF4-FFF2-40B4-BE49-F238E27FC236}">
                <a16:creationId xmlns:a16="http://schemas.microsoft.com/office/drawing/2014/main" id="{95CAC18A-0A7B-4101-ABD5-56EFC255498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30042" y="381000"/>
            <a:ext cx="5518960" cy="1467374"/>
          </a:xfrm>
          <a:prstGeom prst="rect">
            <a:avLst/>
          </a:prstGeom>
        </p:spPr>
      </p:pic>
    </p:spTree>
    <p:extLst>
      <p:ext uri="{BB962C8B-B14F-4D97-AF65-F5344CB8AC3E}">
        <p14:creationId xmlns:p14="http://schemas.microsoft.com/office/powerpoint/2010/main" val="352809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2" name="Subtitle 4">
            <a:extLst>
              <a:ext uri="{FF2B5EF4-FFF2-40B4-BE49-F238E27FC236}">
                <a16:creationId xmlns:a16="http://schemas.microsoft.com/office/drawing/2014/main" id="{AF08FAF9-BE61-4B44-834B-8C7B29C4D719}"/>
              </a:ext>
            </a:extLst>
          </p:cNvPr>
          <p:cNvSpPr txBox="1">
            <a:spLocks/>
          </p:cNvSpPr>
          <p:nvPr userDrawn="1"/>
        </p:nvSpPr>
        <p:spPr>
          <a:xfrm>
            <a:off x="152400" y="6163560"/>
            <a:ext cx="4426630" cy="642303"/>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1900 Lake Park Drive, Suite 380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Atlanta, GA 30080</a:t>
            </a:r>
          </a:p>
          <a:p>
            <a:pPr marL="0" indent="0">
              <a:lnSpc>
                <a:spcPct val="100000"/>
              </a:lnSpc>
              <a:buNone/>
            </a:pPr>
            <a:r>
              <a:rPr lang="en-US" sz="1400" b="0" dirty="0">
                <a:solidFill>
                  <a:schemeClr val="tx1">
                    <a:lumMod val="95000"/>
                    <a:lumOff val="5000"/>
                  </a:schemeClr>
                </a:solidFill>
                <a:latin typeface="Garamond" panose="02020404030301010803" pitchFamily="18" charset="0"/>
              </a:rPr>
              <a:t>Tel: (678) 384-7220, Fax: (678) 384-7281</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
        <p:nvSpPr>
          <p:cNvPr id="14" name="Subtitle 4">
            <a:extLst>
              <a:ext uri="{FF2B5EF4-FFF2-40B4-BE49-F238E27FC236}">
                <a16:creationId xmlns:a16="http://schemas.microsoft.com/office/drawing/2014/main" id="{A91CDEF4-9E5C-459C-8E99-58021610B0FB}"/>
              </a:ext>
            </a:extLst>
          </p:cNvPr>
          <p:cNvSpPr txBox="1">
            <a:spLocks/>
          </p:cNvSpPr>
          <p:nvPr userDrawn="1"/>
        </p:nvSpPr>
        <p:spPr>
          <a:xfrm>
            <a:off x="8915400" y="6163560"/>
            <a:ext cx="3464209" cy="334646"/>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www. geovax.com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 OTCQB:  GOVX</a:t>
            </a:r>
          </a:p>
        </p:txBody>
      </p:sp>
      <p:sp>
        <p:nvSpPr>
          <p:cNvPr id="15" name="TextBox 14">
            <a:extLst>
              <a:ext uri="{FF2B5EF4-FFF2-40B4-BE49-F238E27FC236}">
                <a16:creationId xmlns:a16="http://schemas.microsoft.com/office/drawing/2014/main" id="{103E4D77-70F7-4756-958B-30935DDE7375}"/>
              </a:ext>
            </a:extLst>
          </p:cNvPr>
          <p:cNvSpPr txBox="1"/>
          <p:nvPr userDrawn="1"/>
        </p:nvSpPr>
        <p:spPr>
          <a:xfrm>
            <a:off x="42919" y="2939459"/>
            <a:ext cx="8077200" cy="1744188"/>
          </a:xfrm>
          <a:prstGeom prst="rect">
            <a:avLst/>
          </a:prstGeom>
        </p:spPr>
        <p:txBody>
          <a:bodyPr vert="horz" lIns="96561" tIns="48280" rIns="96561" bIns="48280" rtlCol="0" anchor="t">
            <a:normAutofit/>
          </a:bodyPr>
          <a:lstStyle/>
          <a:p>
            <a:pPr algn="ctr">
              <a:lnSpc>
                <a:spcPct val="80000"/>
              </a:lnSpc>
              <a:spcBef>
                <a:spcPct val="0"/>
              </a:spcBef>
              <a:spcAft>
                <a:spcPts val="1267"/>
              </a:spcAft>
              <a:defRPr/>
            </a:pPr>
            <a:endParaRPr lang="en-US" sz="3500" dirty="0">
              <a:ln>
                <a:solidFill>
                  <a:schemeClr val="accent1">
                    <a:lumMod val="50000"/>
                  </a:schemeClr>
                </a:solidFill>
              </a:ln>
              <a:solidFill>
                <a:schemeClr val="accent1">
                  <a:lumMod val="50000"/>
                </a:schemeClr>
              </a:solidFill>
              <a:latin typeface="Garamond" panose="02020404030301010803" pitchFamily="18" charset="0"/>
              <a:ea typeface="Tahoma" panose="020B0604030504040204" pitchFamily="34" charset="0"/>
              <a:cs typeface="Arial" panose="020B0604020202020204" pitchFamily="34" charset="0"/>
            </a:endParaRPr>
          </a:p>
        </p:txBody>
      </p:sp>
      <p:pic>
        <p:nvPicPr>
          <p:cNvPr id="5" name="Picture 4" descr="A picture containing indoor, wall&#10;&#10;Description automatically generated">
            <a:extLst>
              <a:ext uri="{FF2B5EF4-FFF2-40B4-BE49-F238E27FC236}">
                <a16:creationId xmlns:a16="http://schemas.microsoft.com/office/drawing/2014/main" id="{CDBC2FBD-3313-4909-BC2B-6A42DD02914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60" y="0"/>
            <a:ext cx="12227859" cy="3188447"/>
          </a:xfrm>
          <a:prstGeom prst="rect">
            <a:avLst/>
          </a:prstGeom>
        </p:spPr>
      </p:pic>
      <p:pic>
        <p:nvPicPr>
          <p:cNvPr id="6" name="Picture 5">
            <a:extLst>
              <a:ext uri="{FF2B5EF4-FFF2-40B4-BE49-F238E27FC236}">
                <a16:creationId xmlns:a16="http://schemas.microsoft.com/office/drawing/2014/main" id="{11F3EABA-27A1-4D33-92C2-A749F21A8C9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3764" y="840017"/>
            <a:ext cx="5518960" cy="1467374"/>
          </a:xfrm>
          <a:prstGeom prst="rect">
            <a:avLst/>
          </a:prstGeom>
        </p:spPr>
      </p:pic>
    </p:spTree>
    <p:extLst>
      <p:ext uri="{BB962C8B-B14F-4D97-AF65-F5344CB8AC3E}">
        <p14:creationId xmlns:p14="http://schemas.microsoft.com/office/powerpoint/2010/main" val="2572271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2" name="Subtitle 4">
            <a:extLst>
              <a:ext uri="{FF2B5EF4-FFF2-40B4-BE49-F238E27FC236}">
                <a16:creationId xmlns:a16="http://schemas.microsoft.com/office/drawing/2014/main" id="{AF08FAF9-BE61-4B44-834B-8C7B29C4D719}"/>
              </a:ext>
            </a:extLst>
          </p:cNvPr>
          <p:cNvSpPr txBox="1">
            <a:spLocks/>
          </p:cNvSpPr>
          <p:nvPr userDrawn="1"/>
        </p:nvSpPr>
        <p:spPr>
          <a:xfrm>
            <a:off x="152400" y="6163560"/>
            <a:ext cx="4426630" cy="642303"/>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1900 Lake Park Drive, Suite 380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Atlanta, GA 30080</a:t>
            </a:r>
          </a:p>
          <a:p>
            <a:pPr marL="0" indent="0">
              <a:lnSpc>
                <a:spcPct val="100000"/>
              </a:lnSpc>
              <a:buNone/>
            </a:pPr>
            <a:r>
              <a:rPr lang="en-US" sz="1400" b="0" dirty="0">
                <a:solidFill>
                  <a:schemeClr val="tx1">
                    <a:lumMod val="95000"/>
                    <a:lumOff val="5000"/>
                  </a:schemeClr>
                </a:solidFill>
                <a:latin typeface="Garamond" panose="02020404030301010803" pitchFamily="18" charset="0"/>
              </a:rPr>
              <a:t>Tel: (678) 384-7220, Fax: (678) 384-7281</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
        <p:nvSpPr>
          <p:cNvPr id="14" name="Subtitle 4">
            <a:extLst>
              <a:ext uri="{FF2B5EF4-FFF2-40B4-BE49-F238E27FC236}">
                <a16:creationId xmlns:a16="http://schemas.microsoft.com/office/drawing/2014/main" id="{A91CDEF4-9E5C-459C-8E99-58021610B0FB}"/>
              </a:ext>
            </a:extLst>
          </p:cNvPr>
          <p:cNvSpPr txBox="1">
            <a:spLocks/>
          </p:cNvSpPr>
          <p:nvPr userDrawn="1"/>
        </p:nvSpPr>
        <p:spPr>
          <a:xfrm>
            <a:off x="8915400" y="6163560"/>
            <a:ext cx="3464209" cy="334646"/>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www. geovax.com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 OTCQB:  GOVX</a:t>
            </a:r>
          </a:p>
        </p:txBody>
      </p:sp>
      <p:sp>
        <p:nvSpPr>
          <p:cNvPr id="15" name="TextBox 14">
            <a:extLst>
              <a:ext uri="{FF2B5EF4-FFF2-40B4-BE49-F238E27FC236}">
                <a16:creationId xmlns:a16="http://schemas.microsoft.com/office/drawing/2014/main" id="{103E4D77-70F7-4756-958B-30935DDE7375}"/>
              </a:ext>
            </a:extLst>
          </p:cNvPr>
          <p:cNvSpPr txBox="1"/>
          <p:nvPr userDrawn="1"/>
        </p:nvSpPr>
        <p:spPr>
          <a:xfrm>
            <a:off x="42919" y="2939459"/>
            <a:ext cx="8077200" cy="1744188"/>
          </a:xfrm>
          <a:prstGeom prst="rect">
            <a:avLst/>
          </a:prstGeom>
        </p:spPr>
        <p:txBody>
          <a:bodyPr vert="horz" lIns="96561" tIns="48280" rIns="96561" bIns="48280" rtlCol="0" anchor="t">
            <a:normAutofit/>
          </a:bodyPr>
          <a:lstStyle/>
          <a:p>
            <a:pPr algn="ctr">
              <a:lnSpc>
                <a:spcPct val="80000"/>
              </a:lnSpc>
              <a:spcBef>
                <a:spcPct val="0"/>
              </a:spcBef>
              <a:spcAft>
                <a:spcPts val="1267"/>
              </a:spcAft>
              <a:defRPr/>
            </a:pPr>
            <a:endParaRPr lang="en-US" sz="3500" dirty="0">
              <a:ln>
                <a:solidFill>
                  <a:schemeClr val="accent1">
                    <a:lumMod val="50000"/>
                  </a:schemeClr>
                </a:solidFill>
              </a:ln>
              <a:solidFill>
                <a:schemeClr val="accent1">
                  <a:lumMod val="50000"/>
                </a:schemeClr>
              </a:solidFill>
              <a:latin typeface="Garamond" panose="02020404030301010803" pitchFamily="18" charset="0"/>
              <a:ea typeface="Tahoma" panose="020B060403050404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7E8DBC0-0097-4B4E-9EF5-319DCD5418B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210362" cy="3175000"/>
          </a:xfrm>
          <a:prstGeom prst="rect">
            <a:avLst/>
          </a:prstGeom>
        </p:spPr>
      </p:pic>
      <p:pic>
        <p:nvPicPr>
          <p:cNvPr id="16" name="Picture 15">
            <a:extLst>
              <a:ext uri="{FF2B5EF4-FFF2-40B4-BE49-F238E27FC236}">
                <a16:creationId xmlns:a16="http://schemas.microsoft.com/office/drawing/2014/main" id="{011CF510-4E30-4584-876C-0477863A650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3764" y="840017"/>
            <a:ext cx="5518960" cy="1467374"/>
          </a:xfrm>
          <a:prstGeom prst="rect">
            <a:avLst/>
          </a:prstGeom>
        </p:spPr>
      </p:pic>
    </p:spTree>
    <p:extLst>
      <p:ext uri="{BB962C8B-B14F-4D97-AF65-F5344CB8AC3E}">
        <p14:creationId xmlns:p14="http://schemas.microsoft.com/office/powerpoint/2010/main" val="308413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2" name="Subtitle 4">
            <a:extLst>
              <a:ext uri="{FF2B5EF4-FFF2-40B4-BE49-F238E27FC236}">
                <a16:creationId xmlns:a16="http://schemas.microsoft.com/office/drawing/2014/main" id="{AF08FAF9-BE61-4B44-834B-8C7B29C4D719}"/>
              </a:ext>
            </a:extLst>
          </p:cNvPr>
          <p:cNvSpPr txBox="1">
            <a:spLocks/>
          </p:cNvSpPr>
          <p:nvPr userDrawn="1"/>
        </p:nvSpPr>
        <p:spPr>
          <a:xfrm>
            <a:off x="152400" y="6163560"/>
            <a:ext cx="4426630" cy="642303"/>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1900 Lake Park Drive, Suite 380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Atlanta, GA 30080</a:t>
            </a:r>
          </a:p>
          <a:p>
            <a:pPr marL="0" indent="0">
              <a:lnSpc>
                <a:spcPct val="100000"/>
              </a:lnSpc>
              <a:buNone/>
            </a:pPr>
            <a:r>
              <a:rPr lang="en-US" sz="1400" b="0" dirty="0">
                <a:solidFill>
                  <a:schemeClr val="tx1">
                    <a:lumMod val="95000"/>
                    <a:lumOff val="5000"/>
                  </a:schemeClr>
                </a:solidFill>
                <a:latin typeface="Garamond" panose="02020404030301010803" pitchFamily="18" charset="0"/>
              </a:rPr>
              <a:t>Tel: (678) 384-7220, Fax: (678) 384-7281</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
        <p:nvSpPr>
          <p:cNvPr id="14" name="Subtitle 4">
            <a:extLst>
              <a:ext uri="{FF2B5EF4-FFF2-40B4-BE49-F238E27FC236}">
                <a16:creationId xmlns:a16="http://schemas.microsoft.com/office/drawing/2014/main" id="{A91CDEF4-9E5C-459C-8E99-58021610B0FB}"/>
              </a:ext>
            </a:extLst>
          </p:cNvPr>
          <p:cNvSpPr txBox="1">
            <a:spLocks/>
          </p:cNvSpPr>
          <p:nvPr userDrawn="1"/>
        </p:nvSpPr>
        <p:spPr>
          <a:xfrm>
            <a:off x="8915400" y="6163560"/>
            <a:ext cx="3464209" cy="334646"/>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www. geovax.com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 OTCQB:  GOVX</a:t>
            </a:r>
          </a:p>
        </p:txBody>
      </p:sp>
      <p:sp>
        <p:nvSpPr>
          <p:cNvPr id="15" name="TextBox 14">
            <a:extLst>
              <a:ext uri="{FF2B5EF4-FFF2-40B4-BE49-F238E27FC236}">
                <a16:creationId xmlns:a16="http://schemas.microsoft.com/office/drawing/2014/main" id="{103E4D77-70F7-4756-958B-30935DDE7375}"/>
              </a:ext>
            </a:extLst>
          </p:cNvPr>
          <p:cNvSpPr txBox="1"/>
          <p:nvPr userDrawn="1"/>
        </p:nvSpPr>
        <p:spPr>
          <a:xfrm>
            <a:off x="42919" y="2939459"/>
            <a:ext cx="8077200" cy="1744188"/>
          </a:xfrm>
          <a:prstGeom prst="rect">
            <a:avLst/>
          </a:prstGeom>
        </p:spPr>
        <p:txBody>
          <a:bodyPr vert="horz" lIns="96561" tIns="48280" rIns="96561" bIns="48280" rtlCol="0" anchor="t">
            <a:normAutofit/>
          </a:bodyPr>
          <a:lstStyle/>
          <a:p>
            <a:pPr algn="ctr">
              <a:lnSpc>
                <a:spcPct val="80000"/>
              </a:lnSpc>
              <a:spcBef>
                <a:spcPct val="0"/>
              </a:spcBef>
              <a:spcAft>
                <a:spcPts val="1267"/>
              </a:spcAft>
              <a:defRPr/>
            </a:pPr>
            <a:endParaRPr lang="en-US" sz="3500" dirty="0">
              <a:ln>
                <a:solidFill>
                  <a:schemeClr val="accent1">
                    <a:lumMod val="50000"/>
                  </a:schemeClr>
                </a:solidFill>
              </a:ln>
              <a:solidFill>
                <a:schemeClr val="accent1">
                  <a:lumMod val="50000"/>
                </a:schemeClr>
              </a:solidFill>
              <a:latin typeface="Garamond" panose="02020404030301010803" pitchFamily="18" charset="0"/>
              <a:ea typeface="Tahoma" panose="020B060403050404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7E8DBC0-0097-4B4E-9EF5-319DCD5418B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210362" cy="3175000"/>
          </a:xfrm>
          <a:prstGeom prst="rect">
            <a:avLst/>
          </a:prstGeom>
        </p:spPr>
      </p:pic>
      <p:pic>
        <p:nvPicPr>
          <p:cNvPr id="16" name="Picture 15">
            <a:extLst>
              <a:ext uri="{FF2B5EF4-FFF2-40B4-BE49-F238E27FC236}">
                <a16:creationId xmlns:a16="http://schemas.microsoft.com/office/drawing/2014/main" id="{B0DE43C7-AAC0-4484-A751-170C837D364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3764" y="840017"/>
            <a:ext cx="5518960" cy="1467374"/>
          </a:xfrm>
          <a:prstGeom prst="rect">
            <a:avLst/>
          </a:prstGeom>
        </p:spPr>
      </p:pic>
    </p:spTree>
    <p:extLst>
      <p:ext uri="{BB962C8B-B14F-4D97-AF65-F5344CB8AC3E}">
        <p14:creationId xmlns:p14="http://schemas.microsoft.com/office/powerpoint/2010/main" val="2610462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2" name="Subtitle 4">
            <a:extLst>
              <a:ext uri="{FF2B5EF4-FFF2-40B4-BE49-F238E27FC236}">
                <a16:creationId xmlns:a16="http://schemas.microsoft.com/office/drawing/2014/main" id="{AF08FAF9-BE61-4B44-834B-8C7B29C4D719}"/>
              </a:ext>
            </a:extLst>
          </p:cNvPr>
          <p:cNvSpPr txBox="1">
            <a:spLocks/>
          </p:cNvSpPr>
          <p:nvPr userDrawn="1"/>
        </p:nvSpPr>
        <p:spPr>
          <a:xfrm>
            <a:off x="152400" y="6163560"/>
            <a:ext cx="4426630" cy="642303"/>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1900 Lake Park Drive, Suite 380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Atlanta, GA 30080</a:t>
            </a:r>
          </a:p>
          <a:p>
            <a:pPr marL="0" indent="0">
              <a:lnSpc>
                <a:spcPct val="100000"/>
              </a:lnSpc>
              <a:buNone/>
            </a:pPr>
            <a:r>
              <a:rPr lang="en-US" sz="1400" b="0" dirty="0">
                <a:solidFill>
                  <a:schemeClr val="tx1">
                    <a:lumMod val="95000"/>
                    <a:lumOff val="5000"/>
                  </a:schemeClr>
                </a:solidFill>
                <a:latin typeface="Garamond" panose="02020404030301010803" pitchFamily="18" charset="0"/>
              </a:rPr>
              <a:t>Tel: (678) 384-7220, Fax: (678) 384-7281</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
        <p:nvSpPr>
          <p:cNvPr id="14" name="Subtitle 4">
            <a:extLst>
              <a:ext uri="{FF2B5EF4-FFF2-40B4-BE49-F238E27FC236}">
                <a16:creationId xmlns:a16="http://schemas.microsoft.com/office/drawing/2014/main" id="{A91CDEF4-9E5C-459C-8E99-58021610B0FB}"/>
              </a:ext>
            </a:extLst>
          </p:cNvPr>
          <p:cNvSpPr txBox="1">
            <a:spLocks/>
          </p:cNvSpPr>
          <p:nvPr userDrawn="1"/>
        </p:nvSpPr>
        <p:spPr>
          <a:xfrm>
            <a:off x="8915400" y="6163560"/>
            <a:ext cx="3464209" cy="334646"/>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www. geovax.com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 OTCQB:  GOVX</a:t>
            </a:r>
          </a:p>
        </p:txBody>
      </p:sp>
      <p:sp>
        <p:nvSpPr>
          <p:cNvPr id="15" name="TextBox 14">
            <a:extLst>
              <a:ext uri="{FF2B5EF4-FFF2-40B4-BE49-F238E27FC236}">
                <a16:creationId xmlns:a16="http://schemas.microsoft.com/office/drawing/2014/main" id="{103E4D77-70F7-4756-958B-30935DDE7375}"/>
              </a:ext>
            </a:extLst>
          </p:cNvPr>
          <p:cNvSpPr txBox="1"/>
          <p:nvPr userDrawn="1"/>
        </p:nvSpPr>
        <p:spPr>
          <a:xfrm>
            <a:off x="42919" y="2939459"/>
            <a:ext cx="8077200" cy="1744188"/>
          </a:xfrm>
          <a:prstGeom prst="rect">
            <a:avLst/>
          </a:prstGeom>
        </p:spPr>
        <p:txBody>
          <a:bodyPr vert="horz" lIns="96561" tIns="48280" rIns="96561" bIns="48280" rtlCol="0" anchor="t">
            <a:normAutofit/>
          </a:bodyPr>
          <a:lstStyle/>
          <a:p>
            <a:pPr algn="ctr">
              <a:lnSpc>
                <a:spcPct val="80000"/>
              </a:lnSpc>
              <a:spcBef>
                <a:spcPct val="0"/>
              </a:spcBef>
              <a:spcAft>
                <a:spcPts val="1267"/>
              </a:spcAft>
              <a:defRPr/>
            </a:pPr>
            <a:endParaRPr lang="en-US" sz="3500" dirty="0">
              <a:ln>
                <a:solidFill>
                  <a:schemeClr val="accent1">
                    <a:lumMod val="50000"/>
                  </a:schemeClr>
                </a:solidFill>
              </a:ln>
              <a:solidFill>
                <a:schemeClr val="accent1">
                  <a:lumMod val="50000"/>
                </a:schemeClr>
              </a:solidFill>
              <a:latin typeface="Garamond" panose="02020404030301010803" pitchFamily="18" charset="0"/>
              <a:ea typeface="Tahoma" panose="020B060403050404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7E8DBC0-0097-4B4E-9EF5-319DCD5418B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210362" cy="3175000"/>
          </a:xfrm>
          <a:prstGeom prst="rect">
            <a:avLst/>
          </a:prstGeom>
        </p:spPr>
      </p:pic>
      <p:pic>
        <p:nvPicPr>
          <p:cNvPr id="16" name="Picture 15">
            <a:extLst>
              <a:ext uri="{FF2B5EF4-FFF2-40B4-BE49-F238E27FC236}">
                <a16:creationId xmlns:a16="http://schemas.microsoft.com/office/drawing/2014/main" id="{C297409A-FFB7-4707-AA74-EBB4A18EBEE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3764" y="840017"/>
            <a:ext cx="5518960" cy="1467374"/>
          </a:xfrm>
          <a:prstGeom prst="rect">
            <a:avLst/>
          </a:prstGeom>
        </p:spPr>
      </p:pic>
    </p:spTree>
    <p:extLst>
      <p:ext uri="{BB962C8B-B14F-4D97-AF65-F5344CB8AC3E}">
        <p14:creationId xmlns:p14="http://schemas.microsoft.com/office/powerpoint/2010/main" val="787022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54EB-968C-6E4E-A104-45F238FC5F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525D3C-6C82-014D-975A-6272965C9D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C8D85-3158-A345-89D7-05FFEDE7183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08E6B42C-2123-A947-ACEF-0DCDD762EB0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12FF9BC-A2F2-C44A-8796-FFDBC249CC59}"/>
              </a:ext>
            </a:extLst>
          </p:cNvPr>
          <p:cNvSpPr>
            <a:spLocks noGrp="1"/>
          </p:cNvSpPr>
          <p:nvPr>
            <p:ph type="sldNum" sz="quarter" idx="12"/>
          </p:nvPr>
        </p:nvSpPr>
        <p:spPr>
          <a:xfrm>
            <a:off x="8610600" y="6356350"/>
            <a:ext cx="2743200" cy="365125"/>
          </a:xfrm>
          <a:prstGeom prst="rect">
            <a:avLst/>
          </a:prstGeom>
        </p:spPr>
        <p:txBody>
          <a:bodyPr/>
          <a:lstStyle/>
          <a:p>
            <a:fld id="{CE5FCF4B-0AD2-C34F-BA3B-81EFA46C977D}" type="slidenum">
              <a:rPr lang="en-US" smtClean="0"/>
              <a:t>‹#›</a:t>
            </a:fld>
            <a:endParaRPr lang="en-US" dirty="0"/>
          </a:p>
        </p:txBody>
      </p:sp>
    </p:spTree>
    <p:extLst>
      <p:ext uri="{BB962C8B-B14F-4D97-AF65-F5344CB8AC3E}">
        <p14:creationId xmlns:p14="http://schemas.microsoft.com/office/powerpoint/2010/main" val="183454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4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2" name="Subtitle 4">
            <a:extLst>
              <a:ext uri="{FF2B5EF4-FFF2-40B4-BE49-F238E27FC236}">
                <a16:creationId xmlns:a16="http://schemas.microsoft.com/office/drawing/2014/main" id="{AF08FAF9-BE61-4B44-834B-8C7B29C4D719}"/>
              </a:ext>
            </a:extLst>
          </p:cNvPr>
          <p:cNvSpPr txBox="1">
            <a:spLocks/>
          </p:cNvSpPr>
          <p:nvPr userDrawn="1"/>
        </p:nvSpPr>
        <p:spPr>
          <a:xfrm>
            <a:off x="152400" y="6163560"/>
            <a:ext cx="4426630" cy="642303"/>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1900 Lake Park Drive, Suite 380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Atlanta, GA 30080</a:t>
            </a:r>
          </a:p>
          <a:p>
            <a:pPr marL="0" indent="0">
              <a:lnSpc>
                <a:spcPct val="100000"/>
              </a:lnSpc>
              <a:buNone/>
            </a:pPr>
            <a:r>
              <a:rPr lang="en-US" sz="1400" b="0" dirty="0">
                <a:solidFill>
                  <a:schemeClr val="tx1">
                    <a:lumMod val="95000"/>
                    <a:lumOff val="5000"/>
                  </a:schemeClr>
                </a:solidFill>
                <a:latin typeface="Garamond" panose="02020404030301010803" pitchFamily="18" charset="0"/>
              </a:rPr>
              <a:t>Tel: (678) 384-7220, Fax: (678) 384-7281</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
        <p:nvSpPr>
          <p:cNvPr id="14" name="Subtitle 4">
            <a:extLst>
              <a:ext uri="{FF2B5EF4-FFF2-40B4-BE49-F238E27FC236}">
                <a16:creationId xmlns:a16="http://schemas.microsoft.com/office/drawing/2014/main" id="{A91CDEF4-9E5C-459C-8E99-58021610B0FB}"/>
              </a:ext>
            </a:extLst>
          </p:cNvPr>
          <p:cNvSpPr txBox="1">
            <a:spLocks/>
          </p:cNvSpPr>
          <p:nvPr userDrawn="1"/>
        </p:nvSpPr>
        <p:spPr>
          <a:xfrm>
            <a:off x="8915400" y="6163560"/>
            <a:ext cx="3464209" cy="334646"/>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www. geovax.com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 OTCQB:  GOVX</a:t>
            </a:r>
          </a:p>
        </p:txBody>
      </p:sp>
      <p:sp>
        <p:nvSpPr>
          <p:cNvPr id="15" name="TextBox 14">
            <a:extLst>
              <a:ext uri="{FF2B5EF4-FFF2-40B4-BE49-F238E27FC236}">
                <a16:creationId xmlns:a16="http://schemas.microsoft.com/office/drawing/2014/main" id="{103E4D77-70F7-4756-958B-30935DDE7375}"/>
              </a:ext>
            </a:extLst>
          </p:cNvPr>
          <p:cNvSpPr txBox="1"/>
          <p:nvPr userDrawn="1"/>
        </p:nvSpPr>
        <p:spPr>
          <a:xfrm>
            <a:off x="42919" y="2939459"/>
            <a:ext cx="8077200" cy="1744188"/>
          </a:xfrm>
          <a:prstGeom prst="rect">
            <a:avLst/>
          </a:prstGeom>
        </p:spPr>
        <p:txBody>
          <a:bodyPr vert="horz" lIns="96561" tIns="48280" rIns="96561" bIns="48280" rtlCol="0" anchor="t">
            <a:normAutofit/>
          </a:bodyPr>
          <a:lstStyle/>
          <a:p>
            <a:pPr algn="ctr">
              <a:lnSpc>
                <a:spcPct val="80000"/>
              </a:lnSpc>
              <a:spcBef>
                <a:spcPct val="0"/>
              </a:spcBef>
              <a:spcAft>
                <a:spcPts val="1267"/>
              </a:spcAft>
              <a:defRPr/>
            </a:pPr>
            <a:endParaRPr lang="en-US" sz="3500" dirty="0">
              <a:ln>
                <a:solidFill>
                  <a:schemeClr val="accent1">
                    <a:lumMod val="50000"/>
                  </a:schemeClr>
                </a:solidFill>
              </a:ln>
              <a:solidFill>
                <a:schemeClr val="accent1">
                  <a:lumMod val="50000"/>
                </a:schemeClr>
              </a:solidFill>
              <a:latin typeface="Garamond" panose="02020404030301010803" pitchFamily="18" charset="0"/>
              <a:ea typeface="Tahoma" panose="020B060403050404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7E8DBC0-0097-4B4E-9EF5-319DCD5418B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210362" cy="3175000"/>
          </a:xfrm>
          <a:prstGeom prst="rect">
            <a:avLst/>
          </a:prstGeom>
        </p:spPr>
      </p:pic>
      <p:pic>
        <p:nvPicPr>
          <p:cNvPr id="16" name="Picture 15">
            <a:extLst>
              <a:ext uri="{FF2B5EF4-FFF2-40B4-BE49-F238E27FC236}">
                <a16:creationId xmlns:a16="http://schemas.microsoft.com/office/drawing/2014/main" id="{41F7EBCB-6613-49F0-BA77-4EAF83B5C6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3764" y="840017"/>
            <a:ext cx="5518960" cy="1467374"/>
          </a:xfrm>
          <a:prstGeom prst="rect">
            <a:avLst/>
          </a:prstGeom>
        </p:spPr>
      </p:pic>
    </p:spTree>
    <p:extLst>
      <p:ext uri="{BB962C8B-B14F-4D97-AF65-F5344CB8AC3E}">
        <p14:creationId xmlns:p14="http://schemas.microsoft.com/office/powerpoint/2010/main" val="3703521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2" name="Subtitle 4">
            <a:extLst>
              <a:ext uri="{FF2B5EF4-FFF2-40B4-BE49-F238E27FC236}">
                <a16:creationId xmlns:a16="http://schemas.microsoft.com/office/drawing/2014/main" id="{AF08FAF9-BE61-4B44-834B-8C7B29C4D719}"/>
              </a:ext>
            </a:extLst>
          </p:cNvPr>
          <p:cNvSpPr txBox="1">
            <a:spLocks/>
          </p:cNvSpPr>
          <p:nvPr userDrawn="1"/>
        </p:nvSpPr>
        <p:spPr>
          <a:xfrm>
            <a:off x="152400" y="6163560"/>
            <a:ext cx="4426630" cy="642303"/>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1900 Lake Park Drive, Suite 380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Atlanta, GA 30080</a:t>
            </a:r>
          </a:p>
          <a:p>
            <a:pPr marL="0" indent="0">
              <a:lnSpc>
                <a:spcPct val="100000"/>
              </a:lnSpc>
              <a:buNone/>
            </a:pPr>
            <a:r>
              <a:rPr lang="en-US" sz="1400" b="0" dirty="0">
                <a:solidFill>
                  <a:schemeClr val="tx1">
                    <a:lumMod val="95000"/>
                    <a:lumOff val="5000"/>
                  </a:schemeClr>
                </a:solidFill>
                <a:latin typeface="Garamond" panose="02020404030301010803" pitchFamily="18" charset="0"/>
              </a:rPr>
              <a:t>Tel: (678) 384-7220, Fax: (678) 384-7281</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
        <p:nvSpPr>
          <p:cNvPr id="14" name="Subtitle 4">
            <a:extLst>
              <a:ext uri="{FF2B5EF4-FFF2-40B4-BE49-F238E27FC236}">
                <a16:creationId xmlns:a16="http://schemas.microsoft.com/office/drawing/2014/main" id="{A91CDEF4-9E5C-459C-8E99-58021610B0FB}"/>
              </a:ext>
            </a:extLst>
          </p:cNvPr>
          <p:cNvSpPr txBox="1">
            <a:spLocks/>
          </p:cNvSpPr>
          <p:nvPr userDrawn="1"/>
        </p:nvSpPr>
        <p:spPr>
          <a:xfrm>
            <a:off x="8915400" y="6163560"/>
            <a:ext cx="3464209" cy="334646"/>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www. geovax.com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 OTCQB:  GOVX</a:t>
            </a:r>
          </a:p>
        </p:txBody>
      </p:sp>
      <p:sp>
        <p:nvSpPr>
          <p:cNvPr id="15" name="TextBox 14">
            <a:extLst>
              <a:ext uri="{FF2B5EF4-FFF2-40B4-BE49-F238E27FC236}">
                <a16:creationId xmlns:a16="http://schemas.microsoft.com/office/drawing/2014/main" id="{103E4D77-70F7-4756-958B-30935DDE7375}"/>
              </a:ext>
            </a:extLst>
          </p:cNvPr>
          <p:cNvSpPr txBox="1"/>
          <p:nvPr userDrawn="1"/>
        </p:nvSpPr>
        <p:spPr>
          <a:xfrm>
            <a:off x="42919" y="2939459"/>
            <a:ext cx="8077200" cy="1744188"/>
          </a:xfrm>
          <a:prstGeom prst="rect">
            <a:avLst/>
          </a:prstGeom>
        </p:spPr>
        <p:txBody>
          <a:bodyPr vert="horz" lIns="96561" tIns="48280" rIns="96561" bIns="48280" rtlCol="0" anchor="t">
            <a:normAutofit/>
          </a:bodyPr>
          <a:lstStyle/>
          <a:p>
            <a:pPr algn="ctr">
              <a:lnSpc>
                <a:spcPct val="80000"/>
              </a:lnSpc>
              <a:spcBef>
                <a:spcPct val="0"/>
              </a:spcBef>
              <a:spcAft>
                <a:spcPts val="1267"/>
              </a:spcAft>
              <a:defRPr/>
            </a:pPr>
            <a:endParaRPr lang="en-US" sz="3500" dirty="0">
              <a:ln>
                <a:solidFill>
                  <a:schemeClr val="accent1">
                    <a:lumMod val="50000"/>
                  </a:schemeClr>
                </a:solidFill>
              </a:ln>
              <a:solidFill>
                <a:schemeClr val="accent1">
                  <a:lumMod val="50000"/>
                </a:schemeClr>
              </a:solidFill>
              <a:latin typeface="Garamond" panose="02020404030301010803" pitchFamily="18" charset="0"/>
              <a:ea typeface="Tahoma" panose="020B060403050404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7E8DBC0-0097-4B4E-9EF5-319DCD5418B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210362" cy="3175000"/>
          </a:xfrm>
          <a:prstGeom prst="rect">
            <a:avLst/>
          </a:prstGeom>
        </p:spPr>
      </p:pic>
      <p:pic>
        <p:nvPicPr>
          <p:cNvPr id="16" name="Picture 15">
            <a:extLst>
              <a:ext uri="{FF2B5EF4-FFF2-40B4-BE49-F238E27FC236}">
                <a16:creationId xmlns:a16="http://schemas.microsoft.com/office/drawing/2014/main" id="{7E2EF6FE-7804-40B6-81AE-963F6FED887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13764" y="840017"/>
            <a:ext cx="5518960" cy="1467374"/>
          </a:xfrm>
          <a:prstGeom prst="rect">
            <a:avLst/>
          </a:prstGeom>
        </p:spPr>
      </p:pic>
    </p:spTree>
    <p:extLst>
      <p:ext uri="{BB962C8B-B14F-4D97-AF65-F5344CB8AC3E}">
        <p14:creationId xmlns:p14="http://schemas.microsoft.com/office/powerpoint/2010/main" val="1900750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2" name="Subtitle 4">
            <a:extLst>
              <a:ext uri="{FF2B5EF4-FFF2-40B4-BE49-F238E27FC236}">
                <a16:creationId xmlns:a16="http://schemas.microsoft.com/office/drawing/2014/main" id="{AF08FAF9-BE61-4B44-834B-8C7B29C4D719}"/>
              </a:ext>
            </a:extLst>
          </p:cNvPr>
          <p:cNvSpPr txBox="1">
            <a:spLocks/>
          </p:cNvSpPr>
          <p:nvPr userDrawn="1"/>
        </p:nvSpPr>
        <p:spPr>
          <a:xfrm>
            <a:off x="152400" y="6163560"/>
            <a:ext cx="4426630" cy="642303"/>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1900 Lake Park Drive, Suite 380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Atlanta, GA 30080</a:t>
            </a:r>
          </a:p>
          <a:p>
            <a:pPr marL="0" indent="0">
              <a:lnSpc>
                <a:spcPct val="100000"/>
              </a:lnSpc>
              <a:buNone/>
            </a:pPr>
            <a:r>
              <a:rPr lang="en-US" sz="1400" b="0" dirty="0">
                <a:solidFill>
                  <a:schemeClr val="tx1">
                    <a:lumMod val="95000"/>
                    <a:lumOff val="5000"/>
                  </a:schemeClr>
                </a:solidFill>
                <a:latin typeface="Garamond" panose="02020404030301010803" pitchFamily="18" charset="0"/>
              </a:rPr>
              <a:t>Tel: (678) 384-7220, Fax: (678) 384-7281</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
        <p:nvSpPr>
          <p:cNvPr id="14" name="Subtitle 4">
            <a:extLst>
              <a:ext uri="{FF2B5EF4-FFF2-40B4-BE49-F238E27FC236}">
                <a16:creationId xmlns:a16="http://schemas.microsoft.com/office/drawing/2014/main" id="{A91CDEF4-9E5C-459C-8E99-58021610B0FB}"/>
              </a:ext>
            </a:extLst>
          </p:cNvPr>
          <p:cNvSpPr txBox="1">
            <a:spLocks/>
          </p:cNvSpPr>
          <p:nvPr userDrawn="1"/>
        </p:nvSpPr>
        <p:spPr>
          <a:xfrm>
            <a:off x="8915400" y="6163560"/>
            <a:ext cx="3464209" cy="334646"/>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0" dirty="0">
                <a:solidFill>
                  <a:schemeClr val="tx1">
                    <a:lumMod val="95000"/>
                    <a:lumOff val="5000"/>
                  </a:schemeClr>
                </a:solidFill>
                <a:latin typeface="Garamond" panose="02020404030301010803" pitchFamily="18" charset="0"/>
              </a:rPr>
              <a:t>www. geovax.com  </a:t>
            </a:r>
            <a:r>
              <a:rPr lang="en-US" sz="1400" b="0" dirty="0">
                <a:solidFill>
                  <a:schemeClr val="tx1">
                    <a:lumMod val="95000"/>
                    <a:lumOff val="5000"/>
                  </a:schemeClr>
                </a:solidFill>
                <a:latin typeface="Garamond" panose="02020404030301010803" pitchFamily="18" charset="0"/>
                <a:cs typeface="Arial" panose="020B0604020202020204" pitchFamily="34" charset="0"/>
              </a:rPr>
              <a:t>♦ </a:t>
            </a:r>
            <a:r>
              <a:rPr lang="en-US" sz="1400" b="0" dirty="0">
                <a:solidFill>
                  <a:schemeClr val="tx1">
                    <a:lumMod val="95000"/>
                    <a:lumOff val="5000"/>
                  </a:schemeClr>
                </a:solidFill>
                <a:latin typeface="Garamond" panose="02020404030301010803" pitchFamily="18" charset="0"/>
              </a:rPr>
              <a:t> OTCQB:  GOVX</a:t>
            </a:r>
          </a:p>
        </p:txBody>
      </p:sp>
      <p:sp>
        <p:nvSpPr>
          <p:cNvPr id="15" name="TextBox 14">
            <a:extLst>
              <a:ext uri="{FF2B5EF4-FFF2-40B4-BE49-F238E27FC236}">
                <a16:creationId xmlns:a16="http://schemas.microsoft.com/office/drawing/2014/main" id="{103E4D77-70F7-4756-958B-30935DDE7375}"/>
              </a:ext>
            </a:extLst>
          </p:cNvPr>
          <p:cNvSpPr txBox="1"/>
          <p:nvPr userDrawn="1"/>
        </p:nvSpPr>
        <p:spPr>
          <a:xfrm>
            <a:off x="42919" y="2939459"/>
            <a:ext cx="8077200" cy="1744188"/>
          </a:xfrm>
          <a:prstGeom prst="rect">
            <a:avLst/>
          </a:prstGeom>
        </p:spPr>
        <p:txBody>
          <a:bodyPr vert="horz" lIns="96561" tIns="48280" rIns="96561" bIns="48280" rtlCol="0" anchor="t">
            <a:normAutofit/>
          </a:bodyPr>
          <a:lstStyle/>
          <a:p>
            <a:pPr algn="ctr">
              <a:lnSpc>
                <a:spcPct val="80000"/>
              </a:lnSpc>
              <a:spcBef>
                <a:spcPct val="0"/>
              </a:spcBef>
              <a:spcAft>
                <a:spcPts val="1267"/>
              </a:spcAft>
              <a:defRPr/>
            </a:pPr>
            <a:endParaRPr lang="en-US" sz="3500" dirty="0">
              <a:ln>
                <a:solidFill>
                  <a:schemeClr val="accent1">
                    <a:lumMod val="50000"/>
                  </a:schemeClr>
                </a:solidFill>
              </a:ln>
              <a:solidFill>
                <a:schemeClr val="accent1">
                  <a:lumMod val="50000"/>
                </a:schemeClr>
              </a:solidFill>
              <a:latin typeface="Garamond" panose="02020404030301010803" pitchFamily="18" charset="0"/>
              <a:ea typeface="Tahoma" panose="020B0604030504040204" pitchFamily="34" charset="0"/>
              <a:cs typeface="Arial" panose="020B0604020202020204" pitchFamily="34" charset="0"/>
            </a:endParaRPr>
          </a:p>
        </p:txBody>
      </p:sp>
      <p:sp>
        <p:nvSpPr>
          <p:cNvPr id="20" name="Rectangle: Diagonal Corners Rounded 19">
            <a:extLst>
              <a:ext uri="{FF2B5EF4-FFF2-40B4-BE49-F238E27FC236}">
                <a16:creationId xmlns:a16="http://schemas.microsoft.com/office/drawing/2014/main" id="{88DB7044-EF43-4831-9826-F1CC4FC941AE}"/>
              </a:ext>
            </a:extLst>
          </p:cNvPr>
          <p:cNvSpPr/>
          <p:nvPr userDrawn="1"/>
        </p:nvSpPr>
        <p:spPr>
          <a:xfrm>
            <a:off x="9951720" y="1066800"/>
            <a:ext cx="1554480" cy="1188720"/>
          </a:xfrm>
          <a:prstGeom prst="round2DiagRect">
            <a:avLst/>
          </a:prstGeom>
          <a:blipFill dpi="0" rotWithShape="1">
            <a:blip r:embed="rId2" cstate="screen">
              <a:extLst>
                <a:ext uri="{28A0092B-C50C-407E-A947-70E740481C1C}">
                  <a14:useLocalDpi xmlns:a14="http://schemas.microsoft.com/office/drawing/2010/main"/>
                </a:ext>
              </a:extLst>
            </a:blip>
            <a:srcRect/>
            <a:stretch>
              <a:fillRect/>
            </a:stretch>
          </a:blipFill>
          <a:ln w="38100">
            <a:solidFill>
              <a:srgbClr val="21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Diagonal Corners Rounded 22">
            <a:extLst>
              <a:ext uri="{FF2B5EF4-FFF2-40B4-BE49-F238E27FC236}">
                <a16:creationId xmlns:a16="http://schemas.microsoft.com/office/drawing/2014/main" id="{4AC2D881-5FA7-4C9D-B6CC-3CB974C34E2B}"/>
              </a:ext>
            </a:extLst>
          </p:cNvPr>
          <p:cNvSpPr/>
          <p:nvPr userDrawn="1"/>
        </p:nvSpPr>
        <p:spPr>
          <a:xfrm>
            <a:off x="8153400" y="1905000"/>
            <a:ext cx="1554480" cy="1188720"/>
          </a:xfrm>
          <a:prstGeom prst="round2DiagRect">
            <a:avLst/>
          </a:prstGeom>
          <a:blipFill dpi="0" rotWithShape="1">
            <a:blip r:embed="rId3" cstate="screen">
              <a:extLst>
                <a:ext uri="{28A0092B-C50C-407E-A947-70E740481C1C}">
                  <a14:useLocalDpi xmlns:a14="http://schemas.microsoft.com/office/drawing/2010/main"/>
                </a:ext>
              </a:extLst>
            </a:blip>
            <a:srcRect/>
            <a:stretch>
              <a:fillRect/>
            </a:stretch>
          </a:blipFill>
          <a:ln w="38100">
            <a:solidFill>
              <a:srgbClr val="21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Diagonal Corners Rounded 23">
            <a:extLst>
              <a:ext uri="{FF2B5EF4-FFF2-40B4-BE49-F238E27FC236}">
                <a16:creationId xmlns:a16="http://schemas.microsoft.com/office/drawing/2014/main" id="{7757DCC1-F6B6-43E6-8310-F0D6C0151B20}"/>
              </a:ext>
            </a:extLst>
          </p:cNvPr>
          <p:cNvSpPr/>
          <p:nvPr userDrawn="1"/>
        </p:nvSpPr>
        <p:spPr>
          <a:xfrm>
            <a:off x="9951720" y="4145280"/>
            <a:ext cx="1554480" cy="1188720"/>
          </a:xfrm>
          <a:prstGeom prst="round2DiagRect">
            <a:avLst/>
          </a:prstGeom>
          <a:blipFill dpi="0" rotWithShape="1">
            <a:blip r:embed="rId4" cstate="screen">
              <a:extLst>
                <a:ext uri="{28A0092B-C50C-407E-A947-70E740481C1C}">
                  <a14:useLocalDpi xmlns:a14="http://schemas.microsoft.com/office/drawing/2010/main"/>
                </a:ext>
              </a:extLst>
            </a:blip>
            <a:srcRect/>
            <a:stretch>
              <a:fillRect/>
            </a:stretch>
          </a:blipFill>
          <a:ln w="38100">
            <a:solidFill>
              <a:srgbClr val="21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Diagonal Corners Rounded 24">
            <a:extLst>
              <a:ext uri="{FF2B5EF4-FFF2-40B4-BE49-F238E27FC236}">
                <a16:creationId xmlns:a16="http://schemas.microsoft.com/office/drawing/2014/main" id="{586E3B19-7308-48BD-B599-74F306F64146}"/>
              </a:ext>
            </a:extLst>
          </p:cNvPr>
          <p:cNvSpPr/>
          <p:nvPr userDrawn="1"/>
        </p:nvSpPr>
        <p:spPr>
          <a:xfrm>
            <a:off x="8153400" y="3451860"/>
            <a:ext cx="1554480" cy="1188720"/>
          </a:xfrm>
          <a:prstGeom prst="round2DiagRect">
            <a:avLst/>
          </a:prstGeom>
          <a:blipFill dpi="0" rotWithShape="1">
            <a:blip r:embed="rId5" cstate="screen">
              <a:extLst>
                <a:ext uri="{28A0092B-C50C-407E-A947-70E740481C1C}">
                  <a14:useLocalDpi xmlns:a14="http://schemas.microsoft.com/office/drawing/2010/main"/>
                </a:ext>
              </a:extLst>
            </a:blip>
            <a:srcRect/>
            <a:stretch>
              <a:fillRect/>
            </a:stretch>
          </a:blipFill>
          <a:ln w="38100">
            <a:solidFill>
              <a:srgbClr val="213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close up of a sign&#10;&#10;Description automatically generated">
            <a:extLst>
              <a:ext uri="{FF2B5EF4-FFF2-40B4-BE49-F238E27FC236}">
                <a16:creationId xmlns:a16="http://schemas.microsoft.com/office/drawing/2014/main" id="{3AB3D782-1CF4-416D-B648-9FA7247F1DD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81000" y="544154"/>
            <a:ext cx="4742523" cy="1570333"/>
          </a:xfrm>
          <a:prstGeom prst="rect">
            <a:avLst/>
          </a:prstGeom>
        </p:spPr>
      </p:pic>
      <p:sp>
        <p:nvSpPr>
          <p:cNvPr id="13" name="Rectangle: Diagonal Corners Rounded 12">
            <a:extLst>
              <a:ext uri="{FF2B5EF4-FFF2-40B4-BE49-F238E27FC236}">
                <a16:creationId xmlns:a16="http://schemas.microsoft.com/office/drawing/2014/main" id="{EF0BAB5F-ED64-4AA0-B41C-9B2E67604B21}"/>
              </a:ext>
            </a:extLst>
          </p:cNvPr>
          <p:cNvSpPr/>
          <p:nvPr userDrawn="1"/>
        </p:nvSpPr>
        <p:spPr>
          <a:xfrm>
            <a:off x="9971553" y="2622833"/>
            <a:ext cx="1554480" cy="1188720"/>
          </a:xfrm>
          <a:prstGeom prst="round2DiagRect">
            <a:avLst/>
          </a:prstGeom>
          <a:blipFill>
            <a:blip r:embed="rId7" cstate="screen">
              <a:extLst>
                <a:ext uri="{28A0092B-C50C-407E-A947-70E740481C1C}">
                  <a14:useLocalDpi xmlns:a14="http://schemas.microsoft.com/office/drawing/2010/main"/>
                </a:ext>
              </a:extLst>
            </a:blip>
            <a:stretch>
              <a:fillRect/>
            </a:stretch>
          </a:blipFill>
          <a:ln w="38100">
            <a:solidFill>
              <a:srgbClr val="45B3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4657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buClr>
                <a:srgbClr val="0C6478"/>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buClr>
                <a:srgbClr val="0C6478"/>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Title 1">
            <a:extLst>
              <a:ext uri="{FF2B5EF4-FFF2-40B4-BE49-F238E27FC236}">
                <a16:creationId xmlns:a16="http://schemas.microsoft.com/office/drawing/2014/main" id="{DFFC2544-F1F1-4691-A272-9E6F6A481542}"/>
              </a:ext>
            </a:extLst>
          </p:cNvPr>
          <p:cNvSpPr>
            <a:spLocks noGrp="1"/>
          </p:cNvSpPr>
          <p:nvPr>
            <p:ph type="title"/>
          </p:nvPr>
        </p:nvSpPr>
        <p:spPr>
          <a:xfrm>
            <a:off x="406400" y="76200"/>
            <a:ext cx="8890000" cy="12192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310887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buClr>
                <a:srgbClr val="0C6478"/>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buClr>
                <a:srgbClr val="0C6478"/>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Title 1">
            <a:extLst>
              <a:ext uri="{FF2B5EF4-FFF2-40B4-BE49-F238E27FC236}">
                <a16:creationId xmlns:a16="http://schemas.microsoft.com/office/drawing/2014/main" id="{5F81C83B-C814-47F2-9A0C-C47CAB0C1C49}"/>
              </a:ext>
            </a:extLst>
          </p:cNvPr>
          <p:cNvSpPr>
            <a:spLocks noGrp="1"/>
          </p:cNvSpPr>
          <p:nvPr>
            <p:ph type="title"/>
          </p:nvPr>
        </p:nvSpPr>
        <p:spPr>
          <a:xfrm>
            <a:off x="406400" y="76200"/>
            <a:ext cx="8890000" cy="12192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044633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Title 1">
            <a:extLst>
              <a:ext uri="{FF2B5EF4-FFF2-40B4-BE49-F238E27FC236}">
                <a16:creationId xmlns:a16="http://schemas.microsoft.com/office/drawing/2014/main" id="{175CCC34-88FD-4780-B5B4-B7DCC9B69B5E}"/>
              </a:ext>
            </a:extLst>
          </p:cNvPr>
          <p:cNvSpPr>
            <a:spLocks noGrp="1"/>
          </p:cNvSpPr>
          <p:nvPr>
            <p:ph type="title"/>
          </p:nvPr>
        </p:nvSpPr>
        <p:spPr>
          <a:xfrm>
            <a:off x="406400" y="76200"/>
            <a:ext cx="8890000" cy="12192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515517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Title 1">
            <a:extLst>
              <a:ext uri="{FF2B5EF4-FFF2-40B4-BE49-F238E27FC236}">
                <a16:creationId xmlns:a16="http://schemas.microsoft.com/office/drawing/2014/main" id="{175CCC34-88FD-4780-B5B4-B7DCC9B69B5E}"/>
              </a:ext>
            </a:extLst>
          </p:cNvPr>
          <p:cNvSpPr>
            <a:spLocks noGrp="1"/>
          </p:cNvSpPr>
          <p:nvPr>
            <p:ph type="title"/>
          </p:nvPr>
        </p:nvSpPr>
        <p:spPr>
          <a:xfrm>
            <a:off x="406400" y="76200"/>
            <a:ext cx="8890000" cy="12192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792566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Title 1">
            <a:extLst>
              <a:ext uri="{FF2B5EF4-FFF2-40B4-BE49-F238E27FC236}">
                <a16:creationId xmlns:a16="http://schemas.microsoft.com/office/drawing/2014/main" id="{175CCC34-88FD-4780-B5B4-B7DCC9B69B5E}"/>
              </a:ext>
            </a:extLst>
          </p:cNvPr>
          <p:cNvSpPr>
            <a:spLocks noGrp="1"/>
          </p:cNvSpPr>
          <p:nvPr>
            <p:ph type="title"/>
          </p:nvPr>
        </p:nvSpPr>
        <p:spPr>
          <a:xfrm>
            <a:off x="406400" y="76200"/>
            <a:ext cx="8890000" cy="1219200"/>
          </a:xfrm>
          <a:prstGeom prst="rect">
            <a:avLst/>
          </a:prstGeom>
        </p:spPr>
        <p:txBody>
          <a:bodyPr/>
          <a:lstStyle>
            <a:lvl1pPr algn="ctr">
              <a:defRPr/>
            </a:lvl1pPr>
          </a:lstStyle>
          <a:p>
            <a:r>
              <a:rPr lang="en-US" dirty="0"/>
              <a:t>Click to edit Master title style</a:t>
            </a:r>
          </a:p>
        </p:txBody>
      </p:sp>
      <p:pic>
        <p:nvPicPr>
          <p:cNvPr id="6" name="Picture 5" descr="A picture containing indoor, wall&#10;&#10;Description automatically generated">
            <a:extLst>
              <a:ext uri="{FF2B5EF4-FFF2-40B4-BE49-F238E27FC236}">
                <a16:creationId xmlns:a16="http://schemas.microsoft.com/office/drawing/2014/main" id="{1404B03D-87F2-4DB3-A801-F6A205DC02EE}"/>
              </a:ext>
            </a:extLst>
          </p:cNvPr>
          <p:cNvPicPr>
            <a:picLocks noChangeAspect="1"/>
          </p:cNvPicPr>
          <p:nvPr userDrawn="1"/>
        </p:nvPicPr>
        <p:blipFill rotWithShape="1">
          <a:blip r:embed="rId2" cstate="print">
            <a:alphaModFix amt="75000"/>
            <a:extLst>
              <a:ext uri="{28A0092B-C50C-407E-A947-70E740481C1C}">
                <a14:useLocalDpi xmlns:a14="http://schemas.microsoft.com/office/drawing/2010/main"/>
              </a:ext>
            </a:extLst>
          </a:blip>
          <a:srcRect/>
          <a:stretch/>
        </p:blipFill>
        <p:spPr>
          <a:xfrm>
            <a:off x="-35859" y="4800600"/>
            <a:ext cx="12227859" cy="2057400"/>
          </a:xfrm>
          <a:prstGeom prst="rect">
            <a:avLst/>
          </a:prstGeom>
        </p:spPr>
      </p:pic>
    </p:spTree>
    <p:extLst>
      <p:ext uri="{BB962C8B-B14F-4D97-AF65-F5344CB8AC3E}">
        <p14:creationId xmlns:p14="http://schemas.microsoft.com/office/powerpoint/2010/main" val="3801883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a:prstGeom prst="rect">
            <a:avLst/>
          </a:prstGeo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203200" y="6520934"/>
            <a:ext cx="28448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dirty="0"/>
          </a:p>
        </p:txBody>
      </p:sp>
      <p:sp>
        <p:nvSpPr>
          <p:cNvPr id="9" name="Footer Placeholder 4"/>
          <p:cNvSpPr>
            <a:spLocks noGrp="1"/>
          </p:cNvSpPr>
          <p:nvPr>
            <p:ph type="ftr" sz="quarter" idx="3"/>
          </p:nvPr>
        </p:nvSpPr>
        <p:spPr>
          <a:xfrm>
            <a:off x="4165600" y="6520934"/>
            <a:ext cx="38608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endParaRPr lang="en-US" dirty="0"/>
          </a:p>
        </p:txBody>
      </p:sp>
      <p:sp>
        <p:nvSpPr>
          <p:cNvPr id="11" name="Title 1"/>
          <p:cNvSpPr>
            <a:spLocks noGrp="1"/>
          </p:cNvSpPr>
          <p:nvPr>
            <p:ph type="title" hasCustomPrompt="1"/>
          </p:nvPr>
        </p:nvSpPr>
        <p:spPr>
          <a:xfrm>
            <a:off x="914805" y="827863"/>
            <a:ext cx="10363200" cy="543739"/>
          </a:xfrm>
          <a:prstGeom prst="rect">
            <a:avLst/>
          </a:prstGeom>
        </p:spPr>
        <p:txBody>
          <a:bodyPr anchor="b" anchorCtr="0">
            <a:sp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9029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3E8B7F2-DDE5-46B3-8B05-D6BDC1327E0A}"/>
              </a:ext>
            </a:extLst>
          </p:cNvPr>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1B84055E-DA53-4C39-9D1A-B57D8FCE37C6}"/>
              </a:ext>
            </a:extLst>
          </p:cNvPr>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Title 1">
            <a:extLst>
              <a:ext uri="{FF2B5EF4-FFF2-40B4-BE49-F238E27FC236}">
                <a16:creationId xmlns:a16="http://schemas.microsoft.com/office/drawing/2014/main" id="{63105391-9475-41A1-94B9-F7FB9683A802}"/>
              </a:ext>
            </a:extLst>
          </p:cNvPr>
          <p:cNvSpPr>
            <a:spLocks noGrp="1"/>
          </p:cNvSpPr>
          <p:nvPr>
            <p:ph type="title"/>
          </p:nvPr>
        </p:nvSpPr>
        <p:spPr>
          <a:xfrm>
            <a:off x="406400" y="76200"/>
            <a:ext cx="8890000" cy="1219200"/>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72514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C190-CB97-354D-B8B0-5A5E1A1C606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C70EB48B-1C48-4E46-B6BD-85F94A369E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61ADB1E-8DF2-7C4B-A797-4D89BEBEE731}"/>
              </a:ext>
            </a:extLst>
          </p:cNvPr>
          <p:cNvSpPr>
            <a:spLocks noGrp="1"/>
          </p:cNvSpPr>
          <p:nvPr>
            <p:ph type="sldNum" sz="quarter" idx="12"/>
          </p:nvPr>
        </p:nvSpPr>
        <p:spPr>
          <a:xfrm>
            <a:off x="533400" y="6356350"/>
            <a:ext cx="1295400" cy="365125"/>
          </a:xfrm>
          <a:prstGeom prst="rect">
            <a:avLst/>
          </a:prstGeom>
        </p:spPr>
        <p:txBody>
          <a:bodyPr/>
          <a:lstStyle/>
          <a:p>
            <a:fld id="{CE5FCF4B-0AD2-C34F-BA3B-81EFA46C977D}" type="slidenum">
              <a:rPr lang="en-US" smtClean="0"/>
              <a:t>‹#›</a:t>
            </a:fld>
            <a:endParaRPr lang="en-US" dirty="0"/>
          </a:p>
        </p:txBody>
      </p:sp>
    </p:spTree>
    <p:extLst>
      <p:ext uri="{BB962C8B-B14F-4D97-AF65-F5344CB8AC3E}">
        <p14:creationId xmlns:p14="http://schemas.microsoft.com/office/powerpoint/2010/main" val="3480934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CBC3A29-C05B-4C21-97DB-0F5260B29D1E}"/>
              </a:ext>
            </a:extLst>
          </p:cNvPr>
          <p:cNvSpPr txBox="1"/>
          <p:nvPr userDrawn="1"/>
        </p:nvSpPr>
        <p:spPr>
          <a:xfrm>
            <a:off x="0" y="1748750"/>
            <a:ext cx="7853081" cy="1015663"/>
          </a:xfrm>
          <a:prstGeom prst="rect">
            <a:avLst/>
          </a:prstGeom>
          <a:noFill/>
        </p:spPr>
        <p:txBody>
          <a:bodyPr wrap="square" rtlCol="0">
            <a:spAutoFit/>
          </a:bodyPr>
          <a:lstStyle/>
          <a:p>
            <a:pPr algn="ctr"/>
            <a:r>
              <a:rPr lang="en-US" sz="6000" b="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473A8F17-BC66-41BE-8224-2E53C1AB78DD}"/>
              </a:ext>
            </a:extLst>
          </p:cNvPr>
          <p:cNvSpPr txBox="1"/>
          <p:nvPr userDrawn="1"/>
        </p:nvSpPr>
        <p:spPr>
          <a:xfrm>
            <a:off x="9982200" y="6341451"/>
            <a:ext cx="2197768" cy="48847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25465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endParaRPr lang="en-US" dirty="0"/>
          </a:p>
          <a:p>
            <a:endParaRPr lang="en-US" dirty="0"/>
          </a:p>
        </p:txBody>
      </p:sp>
    </p:spTree>
    <p:extLst>
      <p:ext uri="{BB962C8B-B14F-4D97-AF65-F5344CB8AC3E}">
        <p14:creationId xmlns:p14="http://schemas.microsoft.com/office/powerpoint/2010/main" val="376735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EE53-ADB0-D742-837E-2EDE3B138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98A89A-69BF-B841-A8D9-1628F149B11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6CE454-9233-1D49-8572-9D073163036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85FEC4-C4ED-024F-A3FF-CBBEB89EACF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7163EDBC-FD31-C44A-A28E-24736476A4C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2FEA71E-FF13-F64E-AAB7-38F312B0DC0A}"/>
              </a:ext>
            </a:extLst>
          </p:cNvPr>
          <p:cNvSpPr>
            <a:spLocks noGrp="1"/>
          </p:cNvSpPr>
          <p:nvPr>
            <p:ph type="sldNum" sz="quarter" idx="12"/>
          </p:nvPr>
        </p:nvSpPr>
        <p:spPr>
          <a:xfrm>
            <a:off x="8610600" y="6356350"/>
            <a:ext cx="2743200" cy="365125"/>
          </a:xfrm>
          <a:prstGeom prst="rect">
            <a:avLst/>
          </a:prstGeom>
        </p:spPr>
        <p:txBody>
          <a:bodyPr/>
          <a:lstStyle/>
          <a:p>
            <a:fld id="{CE5FCF4B-0AD2-C34F-BA3B-81EFA46C977D}" type="slidenum">
              <a:rPr lang="en-US" smtClean="0"/>
              <a:t>‹#›</a:t>
            </a:fld>
            <a:endParaRPr lang="en-US" dirty="0"/>
          </a:p>
        </p:txBody>
      </p:sp>
    </p:spTree>
    <p:extLst>
      <p:ext uri="{BB962C8B-B14F-4D97-AF65-F5344CB8AC3E}">
        <p14:creationId xmlns:p14="http://schemas.microsoft.com/office/powerpoint/2010/main" val="121090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6574-E241-8D40-B3AB-FFEBE253C25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4D76B77-BE56-7C49-B74F-C65A259867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A0FB05-1147-4440-AEC8-B534C9CD0DE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97C00A-3002-5442-B8DB-857144F86A9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A7D682-3B76-DF4C-886B-9711EE8CDFA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B59EF2-AB8D-3B4C-BD43-2799D5C05BF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D35E7F22-C26F-9C4D-9B66-45DBE3F4D3C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C5744EB-8717-6F40-8D8D-BE37ED52AABD}"/>
              </a:ext>
            </a:extLst>
          </p:cNvPr>
          <p:cNvSpPr>
            <a:spLocks noGrp="1"/>
          </p:cNvSpPr>
          <p:nvPr>
            <p:ph type="sldNum" sz="quarter" idx="12"/>
          </p:nvPr>
        </p:nvSpPr>
        <p:spPr>
          <a:xfrm>
            <a:off x="8610600" y="6356350"/>
            <a:ext cx="2743200" cy="365125"/>
          </a:xfrm>
          <a:prstGeom prst="rect">
            <a:avLst/>
          </a:prstGeom>
        </p:spPr>
        <p:txBody>
          <a:bodyPr/>
          <a:lstStyle/>
          <a:p>
            <a:fld id="{CE5FCF4B-0AD2-C34F-BA3B-81EFA46C977D}" type="slidenum">
              <a:rPr lang="en-US" smtClean="0"/>
              <a:t>‹#›</a:t>
            </a:fld>
            <a:endParaRPr lang="en-US" dirty="0"/>
          </a:p>
        </p:txBody>
      </p:sp>
    </p:spTree>
    <p:extLst>
      <p:ext uri="{BB962C8B-B14F-4D97-AF65-F5344CB8AC3E}">
        <p14:creationId xmlns:p14="http://schemas.microsoft.com/office/powerpoint/2010/main" val="400882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824A-0706-E14A-8373-84524D2B12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CA68C7F-2497-5545-B432-AC97B09DD7F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9FCBFBB6-7E33-E248-B38F-E95E201CB7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592C0518-55EC-AE4F-9E12-E05DEC8D14D7}"/>
              </a:ext>
            </a:extLst>
          </p:cNvPr>
          <p:cNvSpPr>
            <a:spLocks noGrp="1"/>
          </p:cNvSpPr>
          <p:nvPr>
            <p:ph type="sldNum" sz="quarter" idx="12"/>
          </p:nvPr>
        </p:nvSpPr>
        <p:spPr>
          <a:xfrm>
            <a:off x="8610600" y="6356350"/>
            <a:ext cx="2743200" cy="365125"/>
          </a:xfrm>
          <a:prstGeom prst="rect">
            <a:avLst/>
          </a:prstGeom>
        </p:spPr>
        <p:txBody>
          <a:bodyPr/>
          <a:lstStyle/>
          <a:p>
            <a:fld id="{CE5FCF4B-0AD2-C34F-BA3B-81EFA46C977D}" type="slidenum">
              <a:rPr lang="en-US" smtClean="0"/>
              <a:t>‹#›</a:t>
            </a:fld>
            <a:endParaRPr lang="en-US" dirty="0"/>
          </a:p>
        </p:txBody>
      </p:sp>
    </p:spTree>
    <p:extLst>
      <p:ext uri="{BB962C8B-B14F-4D97-AF65-F5344CB8AC3E}">
        <p14:creationId xmlns:p14="http://schemas.microsoft.com/office/powerpoint/2010/main" val="358635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0F1F5-D4DA-9341-8E93-F8A3FBBB3C4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7364E74D-29B3-DD4D-BF22-6BB854C413A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0226E4A-7DBC-4148-A018-325BFF1E512D}"/>
              </a:ext>
            </a:extLst>
          </p:cNvPr>
          <p:cNvSpPr>
            <a:spLocks noGrp="1"/>
          </p:cNvSpPr>
          <p:nvPr>
            <p:ph type="sldNum" sz="quarter" idx="12"/>
          </p:nvPr>
        </p:nvSpPr>
        <p:spPr>
          <a:xfrm>
            <a:off x="8610600" y="6356350"/>
            <a:ext cx="2743200" cy="365125"/>
          </a:xfrm>
          <a:prstGeom prst="rect">
            <a:avLst/>
          </a:prstGeom>
        </p:spPr>
        <p:txBody>
          <a:bodyPr/>
          <a:lstStyle/>
          <a:p>
            <a:fld id="{CE5FCF4B-0AD2-C34F-BA3B-81EFA46C977D}" type="slidenum">
              <a:rPr lang="en-US" smtClean="0"/>
              <a:t>‹#›</a:t>
            </a:fld>
            <a:endParaRPr lang="en-US" dirty="0"/>
          </a:p>
        </p:txBody>
      </p:sp>
    </p:spTree>
    <p:extLst>
      <p:ext uri="{BB962C8B-B14F-4D97-AF65-F5344CB8AC3E}">
        <p14:creationId xmlns:p14="http://schemas.microsoft.com/office/powerpoint/2010/main" val="168424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22CF4-5871-604A-8B8A-D8A9386591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9D693A-4301-054B-B870-F01F789C1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27935-E41A-CB4F-9FD8-BC1432E477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34B00-ECE4-5F42-BF5C-4E28DB71708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710A226D-6482-C64E-8C2A-5A48934AF05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2D57DA1-D513-6944-A29F-205390A265DB}"/>
              </a:ext>
            </a:extLst>
          </p:cNvPr>
          <p:cNvSpPr>
            <a:spLocks noGrp="1"/>
          </p:cNvSpPr>
          <p:nvPr>
            <p:ph type="sldNum" sz="quarter" idx="12"/>
          </p:nvPr>
        </p:nvSpPr>
        <p:spPr>
          <a:xfrm>
            <a:off x="8610600" y="6356350"/>
            <a:ext cx="2743200" cy="365125"/>
          </a:xfrm>
          <a:prstGeom prst="rect">
            <a:avLst/>
          </a:prstGeom>
        </p:spPr>
        <p:txBody>
          <a:bodyPr/>
          <a:lstStyle/>
          <a:p>
            <a:fld id="{CE5FCF4B-0AD2-C34F-BA3B-81EFA46C977D}" type="slidenum">
              <a:rPr lang="en-US" smtClean="0"/>
              <a:t>‹#›</a:t>
            </a:fld>
            <a:endParaRPr lang="en-US" dirty="0"/>
          </a:p>
        </p:txBody>
      </p:sp>
    </p:spTree>
    <p:extLst>
      <p:ext uri="{BB962C8B-B14F-4D97-AF65-F5344CB8AC3E}">
        <p14:creationId xmlns:p14="http://schemas.microsoft.com/office/powerpoint/2010/main" val="266736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488E-6B07-C54B-8D87-3B7F3C152A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EB2C7E-D476-9141-84FC-2585CF47CAD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8D0B6E2-B611-8D4D-977F-50B928C1A9F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8FBBB-D1AB-0749-BC7A-69F73DBB1BC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2B3D76C7-AE86-8643-8090-C5A65525F26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3978257-AA30-0B46-BC14-6572FBC18BC1}"/>
              </a:ext>
            </a:extLst>
          </p:cNvPr>
          <p:cNvSpPr>
            <a:spLocks noGrp="1"/>
          </p:cNvSpPr>
          <p:nvPr>
            <p:ph type="sldNum" sz="quarter" idx="12"/>
          </p:nvPr>
        </p:nvSpPr>
        <p:spPr>
          <a:xfrm>
            <a:off x="8610600" y="6356350"/>
            <a:ext cx="2743200" cy="365125"/>
          </a:xfrm>
          <a:prstGeom prst="rect">
            <a:avLst/>
          </a:prstGeom>
        </p:spPr>
        <p:txBody>
          <a:bodyPr/>
          <a:lstStyle/>
          <a:p>
            <a:fld id="{CE5FCF4B-0AD2-C34F-BA3B-81EFA46C977D}" type="slidenum">
              <a:rPr lang="en-US" smtClean="0"/>
              <a:t>‹#›</a:t>
            </a:fld>
            <a:endParaRPr lang="en-US" dirty="0"/>
          </a:p>
        </p:txBody>
      </p:sp>
    </p:spTree>
    <p:extLst>
      <p:ext uri="{BB962C8B-B14F-4D97-AF65-F5344CB8AC3E}">
        <p14:creationId xmlns:p14="http://schemas.microsoft.com/office/powerpoint/2010/main" val="27767452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0A977F73-9A3E-824E-927C-8C2CBC013D5D}"/>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10136130" y="6189483"/>
            <a:ext cx="1522470" cy="504117"/>
          </a:xfrm>
          <a:prstGeom prst="rect">
            <a:avLst/>
          </a:prstGeom>
        </p:spPr>
      </p:pic>
      <p:pic>
        <p:nvPicPr>
          <p:cNvPr id="4" name="Picture 3">
            <a:extLst>
              <a:ext uri="{FF2B5EF4-FFF2-40B4-BE49-F238E27FC236}">
                <a16:creationId xmlns:a16="http://schemas.microsoft.com/office/drawing/2014/main" id="{3BB9B1F4-EE16-9442-AD08-26F9C2B52E70}"/>
              </a:ext>
            </a:extLst>
          </p:cNvPr>
          <p:cNvPicPr>
            <a:picLocks noChangeAspect="1"/>
          </p:cNvPicPr>
          <p:nvPr userDrawn="1"/>
        </p:nvPicPr>
        <p:blipFill>
          <a:blip r:embed="rId34" cstate="screen">
            <a:extLst>
              <a:ext uri="{28A0092B-C50C-407E-A947-70E740481C1C}">
                <a14:useLocalDpi xmlns:a14="http://schemas.microsoft.com/office/drawing/2010/main"/>
              </a:ext>
            </a:extLst>
          </a:blip>
          <a:srcRect/>
          <a:stretch/>
        </p:blipFill>
        <p:spPr>
          <a:xfrm>
            <a:off x="6350" y="0"/>
            <a:ext cx="12185650" cy="6858000"/>
          </a:xfrm>
          <a:prstGeom prst="rect">
            <a:avLst/>
          </a:prstGeom>
        </p:spPr>
      </p:pic>
      <p:sp>
        <p:nvSpPr>
          <p:cNvPr id="5" name="Rectangle 4">
            <a:extLst>
              <a:ext uri="{FF2B5EF4-FFF2-40B4-BE49-F238E27FC236}">
                <a16:creationId xmlns:a16="http://schemas.microsoft.com/office/drawing/2014/main" id="{868BDFBD-F491-274A-8D06-7C976A916DB6}"/>
              </a:ext>
            </a:extLst>
          </p:cNvPr>
          <p:cNvSpPr/>
          <p:nvPr userDrawn="1"/>
        </p:nvSpPr>
        <p:spPr>
          <a:xfrm>
            <a:off x="11189616" y="0"/>
            <a:ext cx="1002384" cy="1630837"/>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972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682" r:id="rId13"/>
    <p:sldLayoutId id="2147483687" r:id="rId14"/>
    <p:sldLayoutId id="2147483688" r:id="rId15"/>
    <p:sldLayoutId id="2147483689" r:id="rId16"/>
    <p:sldLayoutId id="2147483690" r:id="rId17"/>
    <p:sldLayoutId id="2147483691" r:id="rId18"/>
    <p:sldLayoutId id="2147483693" r:id="rId19"/>
    <p:sldLayoutId id="2147483694" r:id="rId20"/>
    <p:sldLayoutId id="2147483692" r:id="rId21"/>
    <p:sldLayoutId id="2147483686" r:id="rId22"/>
    <p:sldLayoutId id="2147483652" r:id="rId23"/>
    <p:sldLayoutId id="2147483653" r:id="rId24"/>
    <p:sldLayoutId id="2147483654" r:id="rId25"/>
    <p:sldLayoutId id="2147483695" r:id="rId26"/>
    <p:sldLayoutId id="2147483696" r:id="rId27"/>
    <p:sldLayoutId id="2147483660" r:id="rId28"/>
    <p:sldLayoutId id="2147483676" r:id="rId29"/>
    <p:sldLayoutId id="2147483679" r:id="rId30"/>
    <p:sldLayoutId id="2147483697" r:id="rId3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9.w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image" Target="../media/image21.png"/><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5.bin"/><Relationship Id="rId14" Type="http://schemas.openxmlformats.org/officeDocument/2006/relationships/image" Target="../media/image30.w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4.wmf"/></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01BD59-D942-4C5D-B3FC-6ADBA2586976}"/>
              </a:ext>
            </a:extLst>
          </p:cNvPr>
          <p:cNvSpPr txBox="1"/>
          <p:nvPr/>
        </p:nvSpPr>
        <p:spPr>
          <a:xfrm>
            <a:off x="709616" y="1382316"/>
            <a:ext cx="6261282" cy="1323439"/>
          </a:xfrm>
          <a:prstGeom prst="rect">
            <a:avLst/>
          </a:prstGeom>
          <a:noFill/>
        </p:spPr>
        <p:txBody>
          <a:bodyPr wrap="square" rtlCol="0">
            <a:spAutoFit/>
          </a:bodyPr>
          <a:lstStyle/>
          <a:p>
            <a:pPr algn="ctr"/>
            <a:r>
              <a:rPr lang="en-US" sz="4400" b="1" dirty="0" err="1">
                <a:solidFill>
                  <a:srgbClr val="12284C"/>
                </a:solidFill>
                <a:latin typeface="Helvetica" panose="020B0604020202020204" pitchFamily="34" charset="0"/>
                <a:cs typeface="Helvetica" panose="020B0604020202020204" pitchFamily="34" charset="0"/>
              </a:rPr>
              <a:t>Gedeptin</a:t>
            </a:r>
            <a:r>
              <a:rPr lang="en-US" sz="4400" b="1" baseline="30000" dirty="0">
                <a:solidFill>
                  <a:srgbClr val="12284C"/>
                </a:solidFill>
                <a:latin typeface="Helvetica" panose="020B0604020202020204" pitchFamily="34" charset="0"/>
                <a:cs typeface="Helvetica" panose="020B0604020202020204" pitchFamily="34" charset="0"/>
              </a:rPr>
              <a:t>®</a:t>
            </a:r>
            <a:r>
              <a:rPr lang="en-US" sz="4400" b="1" dirty="0">
                <a:solidFill>
                  <a:srgbClr val="12284C"/>
                </a:solidFill>
                <a:latin typeface="Helvetica" panose="020B0604020202020204" pitchFamily="34" charset="0"/>
                <a:cs typeface="Helvetica" panose="020B0604020202020204" pitchFamily="34" charset="0"/>
              </a:rPr>
              <a:t> License</a:t>
            </a:r>
          </a:p>
          <a:p>
            <a:pPr algn="ctr"/>
            <a:r>
              <a:rPr lang="en-US" sz="3600" b="1" dirty="0">
                <a:solidFill>
                  <a:srgbClr val="12284C"/>
                </a:solidFill>
                <a:latin typeface="Helvetica" panose="020B0604020202020204" pitchFamily="34" charset="0"/>
                <a:cs typeface="Helvetica" panose="020B0604020202020204" pitchFamily="34" charset="0"/>
              </a:rPr>
              <a:t>Conference Call</a:t>
            </a:r>
          </a:p>
        </p:txBody>
      </p:sp>
      <p:sp>
        <p:nvSpPr>
          <p:cNvPr id="5" name="TextBox 4">
            <a:extLst>
              <a:ext uri="{FF2B5EF4-FFF2-40B4-BE49-F238E27FC236}">
                <a16:creationId xmlns:a16="http://schemas.microsoft.com/office/drawing/2014/main" id="{C6CC059D-07C3-42EE-A6E0-AC5628F8FCAC}"/>
              </a:ext>
            </a:extLst>
          </p:cNvPr>
          <p:cNvSpPr txBox="1"/>
          <p:nvPr/>
        </p:nvSpPr>
        <p:spPr>
          <a:xfrm>
            <a:off x="822520" y="3045827"/>
            <a:ext cx="6345043" cy="523220"/>
          </a:xfrm>
          <a:prstGeom prst="rect">
            <a:avLst/>
          </a:prstGeom>
          <a:noFill/>
        </p:spPr>
        <p:txBody>
          <a:bodyPr wrap="square" rtlCol="0">
            <a:spAutoFit/>
          </a:bodyPr>
          <a:lstStyle/>
          <a:p>
            <a:pPr algn="ctr"/>
            <a:r>
              <a:rPr lang="en-US" sz="2800" b="1" dirty="0">
                <a:solidFill>
                  <a:srgbClr val="7030A0"/>
                </a:solidFill>
                <a:latin typeface="Helvetica" panose="020B0604020202020204" pitchFamily="34" charset="0"/>
                <a:cs typeface="Helvetica" panose="020B0604020202020204" pitchFamily="34" charset="0"/>
              </a:rPr>
              <a:t>Innovations in Cancer Therapy</a:t>
            </a:r>
          </a:p>
        </p:txBody>
      </p:sp>
      <p:sp>
        <p:nvSpPr>
          <p:cNvPr id="6" name="TextBox 5">
            <a:extLst>
              <a:ext uri="{FF2B5EF4-FFF2-40B4-BE49-F238E27FC236}">
                <a16:creationId xmlns:a16="http://schemas.microsoft.com/office/drawing/2014/main" id="{CD12D590-8C7E-4E5A-AB52-72FEEF309CD1}"/>
              </a:ext>
            </a:extLst>
          </p:cNvPr>
          <p:cNvSpPr txBox="1"/>
          <p:nvPr/>
        </p:nvSpPr>
        <p:spPr>
          <a:xfrm>
            <a:off x="520313" y="6135891"/>
            <a:ext cx="4029074" cy="400110"/>
          </a:xfrm>
          <a:prstGeom prst="rect">
            <a:avLst/>
          </a:prstGeom>
          <a:noFill/>
        </p:spPr>
        <p:txBody>
          <a:bodyPr wrap="square" rtlCol="0">
            <a:spAutoFit/>
          </a:bodyPr>
          <a:lstStyle/>
          <a:p>
            <a:r>
              <a:rPr lang="en-US" sz="2000" b="1" dirty="0">
                <a:solidFill>
                  <a:srgbClr val="12284C"/>
                </a:solidFill>
                <a:latin typeface="Helvetica" panose="020B0604020202020204" pitchFamily="34" charset="0"/>
                <a:cs typeface="Helvetica" panose="020B0604020202020204" pitchFamily="34" charset="0"/>
              </a:rPr>
              <a:t>September 29, 2021</a:t>
            </a:r>
            <a:endParaRPr lang="en-US" b="1" dirty="0">
              <a:solidFill>
                <a:srgbClr val="12284C"/>
              </a:solidFill>
              <a:latin typeface="Helvetica" panose="020B0604020202020204" pitchFamily="34" charset="0"/>
              <a:cs typeface="Helvetica" panose="020B0604020202020204" pitchFamily="34" charset="0"/>
            </a:endParaRPr>
          </a:p>
        </p:txBody>
      </p:sp>
      <p:pic>
        <p:nvPicPr>
          <p:cNvPr id="7" name="Picture 6">
            <a:extLst>
              <a:ext uri="{FF2B5EF4-FFF2-40B4-BE49-F238E27FC236}">
                <a16:creationId xmlns:a16="http://schemas.microsoft.com/office/drawing/2014/main" id="{AA76A2CF-DCB4-2A4C-845A-6C678A610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229" y="1087912"/>
            <a:ext cx="4160035" cy="4160035"/>
          </a:xfrm>
          <a:prstGeom prst="rect">
            <a:avLst/>
          </a:prstGeom>
          <a:ln w="28575">
            <a:solidFill>
              <a:srgbClr val="7030A0"/>
            </a:solidFill>
          </a:ln>
        </p:spPr>
      </p:pic>
      <p:sp>
        <p:nvSpPr>
          <p:cNvPr id="2" name="TextBox 1">
            <a:extLst>
              <a:ext uri="{FF2B5EF4-FFF2-40B4-BE49-F238E27FC236}">
                <a16:creationId xmlns:a16="http://schemas.microsoft.com/office/drawing/2014/main" id="{BFC0F136-E1A5-AE46-B127-3D0AB4680372}"/>
              </a:ext>
            </a:extLst>
          </p:cNvPr>
          <p:cNvSpPr txBox="1"/>
          <p:nvPr/>
        </p:nvSpPr>
        <p:spPr>
          <a:xfrm>
            <a:off x="520312" y="5551116"/>
            <a:ext cx="11299775" cy="523220"/>
          </a:xfrm>
          <a:prstGeom prst="rect">
            <a:avLst/>
          </a:prstGeom>
          <a:noFill/>
        </p:spPr>
        <p:txBody>
          <a:bodyPr wrap="square" rtlCol="0">
            <a:spAutoFit/>
          </a:bodyPr>
          <a:lstStyle/>
          <a:p>
            <a:r>
              <a:rPr lang="en-US" sz="2800" b="1" dirty="0">
                <a:solidFill>
                  <a:srgbClr val="12284C"/>
                </a:solidFill>
                <a:latin typeface="Helvetica" panose="020B0604020202020204" pitchFamily="34" charset="0"/>
                <a:cs typeface="Helvetica" panose="020B0604020202020204" pitchFamily="34" charset="0"/>
              </a:rPr>
              <a:t>GeoVax Labs, Inc.	</a:t>
            </a:r>
            <a:r>
              <a:rPr lang="en-US" b="1" dirty="0">
                <a:solidFill>
                  <a:srgbClr val="12284C"/>
                </a:solidFill>
                <a:latin typeface="Helvetica" panose="020B0604020202020204" pitchFamily="34" charset="0"/>
                <a:cs typeface="Helvetica" panose="020B0604020202020204" pitchFamily="34" charset="0"/>
              </a:rPr>
              <a:t>                                                                                         </a:t>
            </a:r>
            <a:r>
              <a:rPr lang="en-US" sz="1600" dirty="0">
                <a:solidFill>
                  <a:srgbClr val="12284C"/>
                </a:solidFill>
                <a:latin typeface="Helvetica" panose="020B0604020202020204" pitchFamily="34" charset="0"/>
                <a:cs typeface="Helvetica" panose="020B0604020202020204" pitchFamily="34" charset="0"/>
              </a:rPr>
              <a:t>NASDAQ: GOVX</a:t>
            </a:r>
            <a:endParaRPr lang="en-US" sz="2400" dirty="0">
              <a:solidFill>
                <a:srgbClr val="12284C"/>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8740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764" y="305391"/>
            <a:ext cx="9653153" cy="1031954"/>
          </a:xfrm>
        </p:spPr>
        <p:txBody>
          <a:bodyPr>
            <a:noAutofit/>
          </a:bodyPr>
          <a:lstStyle/>
          <a:p>
            <a:pPr algn="ctr"/>
            <a:r>
              <a:rPr lang="en-US" sz="3200" b="1" dirty="0">
                <a:solidFill>
                  <a:srgbClr val="2F528F"/>
                </a:solidFill>
                <a:latin typeface="Helvetica" panose="020B0604020202020204" pitchFamily="34" charset="0"/>
                <a:cs typeface="Helvetica" panose="020B0604020202020204" pitchFamily="34" charset="0"/>
              </a:rPr>
              <a:t>Phase I/</a:t>
            </a:r>
            <a:r>
              <a:rPr lang="en-US" sz="3200" b="1" dirty="0" err="1">
                <a:solidFill>
                  <a:srgbClr val="2F528F"/>
                </a:solidFill>
                <a:latin typeface="Helvetica" panose="020B0604020202020204" pitchFamily="34" charset="0"/>
                <a:cs typeface="Helvetica" panose="020B0604020202020204" pitchFamily="34" charset="0"/>
              </a:rPr>
              <a:t>IIa</a:t>
            </a:r>
            <a:r>
              <a:rPr lang="en-US" sz="3200" b="1" dirty="0">
                <a:solidFill>
                  <a:srgbClr val="2F528F"/>
                </a:solidFill>
                <a:latin typeface="Helvetica" panose="020B0604020202020204" pitchFamily="34" charset="0"/>
                <a:cs typeface="Helvetica" panose="020B0604020202020204" pitchFamily="34" charset="0"/>
              </a:rPr>
              <a:t> Clinical Trial – Single Cycle</a:t>
            </a:r>
            <a:br>
              <a:rPr lang="en-US" sz="3200" b="1" dirty="0">
                <a:solidFill>
                  <a:srgbClr val="2F528F"/>
                </a:solidFill>
                <a:latin typeface="Helvetica" panose="020B0604020202020204" pitchFamily="34" charset="0"/>
                <a:cs typeface="Helvetica" panose="020B0604020202020204" pitchFamily="34" charset="0"/>
              </a:rPr>
            </a:br>
            <a:r>
              <a:rPr lang="en-US" sz="3200" b="1" dirty="0">
                <a:solidFill>
                  <a:srgbClr val="2F528F"/>
                </a:solidFill>
                <a:latin typeface="Helvetica" panose="020B0604020202020204" pitchFamily="34" charset="0"/>
                <a:cs typeface="Helvetica" panose="020B0604020202020204" pitchFamily="34" charset="0"/>
              </a:rPr>
              <a:t>Pronounced Tumor Responses</a:t>
            </a:r>
          </a:p>
        </p:txBody>
      </p:sp>
      <p:grpSp>
        <p:nvGrpSpPr>
          <p:cNvPr id="3" name="Group 2">
            <a:extLst>
              <a:ext uri="{FF2B5EF4-FFF2-40B4-BE49-F238E27FC236}">
                <a16:creationId xmlns:a16="http://schemas.microsoft.com/office/drawing/2014/main" id="{5895223F-F357-4784-835F-981532C9328B}"/>
              </a:ext>
            </a:extLst>
          </p:cNvPr>
          <p:cNvGrpSpPr/>
          <p:nvPr/>
        </p:nvGrpSpPr>
        <p:grpSpPr>
          <a:xfrm>
            <a:off x="1882129" y="1479975"/>
            <a:ext cx="8245544" cy="4629156"/>
            <a:chOff x="2133600" y="1325880"/>
            <a:chExt cx="8245544" cy="4629156"/>
          </a:xfrm>
        </p:grpSpPr>
        <p:graphicFrame>
          <p:nvGraphicFramePr>
            <p:cNvPr id="4" name="Object 2"/>
            <p:cNvGraphicFramePr>
              <a:graphicFrameLocks noChangeAspect="1"/>
            </p:cNvGraphicFramePr>
            <p:nvPr/>
          </p:nvGraphicFramePr>
          <p:xfrm>
            <a:off x="2209801" y="1600200"/>
            <a:ext cx="2322513" cy="1804988"/>
          </p:xfrm>
          <a:graphic>
            <a:graphicData uri="http://schemas.openxmlformats.org/presentationml/2006/ole">
              <mc:AlternateContent xmlns:mc="http://schemas.openxmlformats.org/markup-compatibility/2006">
                <mc:Choice xmlns:v="urn:schemas-microsoft-com:vml" Requires="v">
                  <p:oleObj name="SPW 9.0 Graph" r:id="rId3" imgW="5475427" imgH="4255618" progId="">
                    <p:embed/>
                  </p:oleObj>
                </mc:Choice>
                <mc:Fallback>
                  <p:oleObj name="SPW 9.0 Graph" r:id="rId3" imgW="5475427" imgH="4255618" progId="">
                    <p:embed/>
                    <p:pic>
                      <p:nvPicPr>
                        <p:cNvPr id="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1" y="1600200"/>
                          <a:ext cx="2322513"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 name="Object 3"/>
            <p:cNvGraphicFramePr>
              <a:graphicFrameLocks noChangeAspect="1"/>
            </p:cNvGraphicFramePr>
            <p:nvPr/>
          </p:nvGraphicFramePr>
          <p:xfrm>
            <a:off x="5020924" y="1590616"/>
            <a:ext cx="2342956" cy="1844994"/>
          </p:xfrm>
          <a:graphic>
            <a:graphicData uri="http://schemas.openxmlformats.org/presentationml/2006/ole">
              <mc:AlternateContent xmlns:mc="http://schemas.openxmlformats.org/markup-compatibility/2006">
                <mc:Choice xmlns:v="urn:schemas-microsoft-com:vml" Requires="v">
                  <p:oleObj name="SPW 9.0 Graph" r:id="rId5" imgW="5405018" imgH="4255618" progId="">
                    <p:embed/>
                  </p:oleObj>
                </mc:Choice>
                <mc:Fallback>
                  <p:oleObj name="SPW 9.0 Graph" r:id="rId5" imgW="5405018" imgH="4255618" progId="">
                    <p:embed/>
                    <p:pic>
                      <p:nvPicPr>
                        <p:cNvPr id="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0924" y="1590616"/>
                          <a:ext cx="2342956" cy="1844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nvGraphicFramePr>
          <p:xfrm>
            <a:off x="7848600" y="1600201"/>
            <a:ext cx="2362200" cy="1860791"/>
          </p:xfrm>
          <a:graphic>
            <a:graphicData uri="http://schemas.openxmlformats.org/presentationml/2006/ole">
              <mc:AlternateContent xmlns:mc="http://schemas.openxmlformats.org/markup-compatibility/2006">
                <mc:Choice xmlns:v="urn:schemas-microsoft-com:vml" Requires="v">
                  <p:oleObj name="SPW 9.0 Graph" r:id="rId7" imgW="5405018" imgH="4255618" progId="">
                    <p:embed/>
                  </p:oleObj>
                </mc:Choice>
                <mc:Fallback>
                  <p:oleObj name="SPW 9.0 Graph" r:id="rId7" imgW="5405018" imgH="4255618" progId="">
                    <p:embed/>
                    <p:pic>
                      <p:nvPicPr>
                        <p:cNvPr id="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1600201"/>
                          <a:ext cx="2362200" cy="18607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2133600" y="3962400"/>
            <a:ext cx="2509838" cy="1976438"/>
          </p:xfrm>
          <a:graphic>
            <a:graphicData uri="http://schemas.openxmlformats.org/presentationml/2006/ole">
              <mc:AlternateContent xmlns:mc="http://schemas.openxmlformats.org/markup-compatibility/2006">
                <mc:Choice xmlns:v="urn:schemas-microsoft-com:vml" Requires="v">
                  <p:oleObj name="SPW 9.0 Graph" r:id="rId9" imgW="5405018" imgH="4255618" progId="">
                    <p:embed/>
                  </p:oleObj>
                </mc:Choice>
                <mc:Fallback>
                  <p:oleObj name="SPW 9.0 Graph" r:id="rId9" imgW="5405018" imgH="4255618" progId="">
                    <p:embed/>
                    <p:pic>
                      <p:nvPicPr>
                        <p:cNvPr id="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3962400"/>
                          <a:ext cx="2509838"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5029200" y="3962399"/>
            <a:ext cx="2532064" cy="1968501"/>
          </p:xfrm>
          <a:graphic>
            <a:graphicData uri="http://schemas.openxmlformats.org/presentationml/2006/ole">
              <mc:AlternateContent xmlns:mc="http://schemas.openxmlformats.org/markup-compatibility/2006">
                <mc:Choice xmlns:v="urn:schemas-microsoft-com:vml" Requires="v">
                  <p:oleObj name="SPW 9.0 Graph" r:id="rId11" imgW="5475427" imgH="4255618" progId="">
                    <p:embed/>
                  </p:oleObj>
                </mc:Choice>
                <mc:Fallback>
                  <p:oleObj name="SPW 9.0 Graph" r:id="rId11" imgW="5475427" imgH="4255618" progId="">
                    <p:embed/>
                    <p:pic>
                      <p:nvPicPr>
                        <p:cNvPr id="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3962399"/>
                          <a:ext cx="2532064" cy="196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nvGraphicFramePr>
          <p:xfrm>
            <a:off x="7848601" y="3962400"/>
            <a:ext cx="2530543" cy="1992636"/>
          </p:xfrm>
          <a:graphic>
            <a:graphicData uri="http://schemas.openxmlformats.org/presentationml/2006/ole">
              <mc:AlternateContent xmlns:mc="http://schemas.openxmlformats.org/markup-compatibility/2006">
                <mc:Choice xmlns:v="urn:schemas-microsoft-com:vml" Requires="v">
                  <p:oleObj name="SPW 9.0 Graph" r:id="rId13" imgW="5405018" imgH="4255618" progId="">
                    <p:embed/>
                  </p:oleObj>
                </mc:Choice>
                <mc:Fallback>
                  <p:oleObj name="SPW 9.0 Graph" r:id="rId13" imgW="5405018" imgH="4255618" progId="">
                    <p:embed/>
                    <p:pic>
                      <p:nvPicPr>
                        <p:cNvPr id="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1" y="3962400"/>
                          <a:ext cx="2530543" cy="199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0" name="TextBox 9"/>
            <p:cNvSpPr txBox="1">
              <a:spLocks noChangeArrowheads="1"/>
            </p:cNvSpPr>
            <p:nvPr/>
          </p:nvSpPr>
          <p:spPr bwMode="auto">
            <a:xfrm>
              <a:off x="3032761" y="1325880"/>
              <a:ext cx="843501" cy="292388"/>
            </a:xfrm>
            <a:prstGeom prst="rect">
              <a:avLst/>
            </a:prstGeom>
            <a:noFill/>
            <a:ln w="9525">
              <a:noFill/>
              <a:miter lim="800000"/>
              <a:headEnd/>
              <a:tailEnd/>
            </a:ln>
          </p:spPr>
          <p:txBody>
            <a:bodyPr wrap="none">
              <a:spAutoFit/>
            </a:bodyPr>
            <a:lstStyle/>
            <a:p>
              <a:r>
                <a:rPr lang="en-US" sz="1300" dirty="0">
                  <a:solidFill>
                    <a:srgbClr val="3B67B0"/>
                  </a:solidFill>
                  <a:latin typeface="Helvetica" panose="020B0604020202020204" pitchFamily="34" charset="0"/>
                  <a:cs typeface="Helvetica" panose="020B0604020202020204" pitchFamily="34" charset="0"/>
                </a:rPr>
                <a:t>Patient 7</a:t>
              </a:r>
            </a:p>
          </p:txBody>
        </p:sp>
        <p:sp>
          <p:nvSpPr>
            <p:cNvPr id="11" name="TextBox 10"/>
            <p:cNvSpPr txBox="1">
              <a:spLocks noChangeArrowheads="1"/>
            </p:cNvSpPr>
            <p:nvPr/>
          </p:nvSpPr>
          <p:spPr bwMode="auto">
            <a:xfrm>
              <a:off x="8517524" y="3549636"/>
              <a:ext cx="936475" cy="292388"/>
            </a:xfrm>
            <a:prstGeom prst="rect">
              <a:avLst/>
            </a:prstGeom>
            <a:noFill/>
            <a:ln w="9525">
              <a:noFill/>
              <a:miter lim="800000"/>
              <a:headEnd/>
              <a:tailEnd/>
            </a:ln>
          </p:spPr>
          <p:txBody>
            <a:bodyPr wrap="none">
              <a:spAutoFit/>
            </a:bodyPr>
            <a:lstStyle/>
            <a:p>
              <a:r>
                <a:rPr lang="en-US" sz="1300" dirty="0">
                  <a:solidFill>
                    <a:srgbClr val="3B67B0"/>
                  </a:solidFill>
                  <a:latin typeface="Helvetica" panose="020B0604020202020204" pitchFamily="34" charset="0"/>
                  <a:cs typeface="Helvetica" panose="020B0604020202020204" pitchFamily="34" charset="0"/>
                </a:rPr>
                <a:t>Patient 12</a:t>
              </a:r>
            </a:p>
          </p:txBody>
        </p:sp>
        <p:sp>
          <p:nvSpPr>
            <p:cNvPr id="12" name="TextBox 11"/>
            <p:cNvSpPr txBox="1">
              <a:spLocks noChangeArrowheads="1"/>
            </p:cNvSpPr>
            <p:nvPr/>
          </p:nvSpPr>
          <p:spPr bwMode="auto">
            <a:xfrm>
              <a:off x="5860796" y="3588108"/>
              <a:ext cx="924099" cy="292388"/>
            </a:xfrm>
            <a:prstGeom prst="rect">
              <a:avLst/>
            </a:prstGeom>
            <a:noFill/>
            <a:ln w="9525">
              <a:noFill/>
              <a:miter lim="800000"/>
              <a:headEnd/>
              <a:tailEnd/>
            </a:ln>
          </p:spPr>
          <p:txBody>
            <a:bodyPr wrap="none">
              <a:spAutoFit/>
            </a:bodyPr>
            <a:lstStyle/>
            <a:p>
              <a:r>
                <a:rPr lang="en-US" sz="1300" dirty="0">
                  <a:solidFill>
                    <a:srgbClr val="3B67B0"/>
                  </a:solidFill>
                  <a:latin typeface="Helvetica" panose="020B0604020202020204" pitchFamily="34" charset="0"/>
                  <a:cs typeface="Helvetica" panose="020B0604020202020204" pitchFamily="34" charset="0"/>
                </a:rPr>
                <a:t>Patient 11</a:t>
              </a:r>
            </a:p>
          </p:txBody>
        </p:sp>
        <p:sp>
          <p:nvSpPr>
            <p:cNvPr id="13" name="TextBox 12"/>
            <p:cNvSpPr txBox="1">
              <a:spLocks noChangeArrowheads="1"/>
            </p:cNvSpPr>
            <p:nvPr/>
          </p:nvSpPr>
          <p:spPr bwMode="auto">
            <a:xfrm>
              <a:off x="8477661" y="1325880"/>
              <a:ext cx="843501" cy="292388"/>
            </a:xfrm>
            <a:prstGeom prst="rect">
              <a:avLst/>
            </a:prstGeom>
            <a:noFill/>
            <a:ln w="9525">
              <a:noFill/>
              <a:miter lim="800000"/>
              <a:headEnd/>
              <a:tailEnd/>
            </a:ln>
          </p:spPr>
          <p:txBody>
            <a:bodyPr wrap="none">
              <a:spAutoFit/>
            </a:bodyPr>
            <a:lstStyle/>
            <a:p>
              <a:r>
                <a:rPr lang="en-US" sz="1300" dirty="0">
                  <a:solidFill>
                    <a:srgbClr val="3B67B0"/>
                  </a:solidFill>
                  <a:latin typeface="Helvetica" panose="020B0604020202020204" pitchFamily="34" charset="0"/>
                  <a:cs typeface="Helvetica" panose="020B0604020202020204" pitchFamily="34" charset="0"/>
                </a:rPr>
                <a:t>Patient 9</a:t>
              </a:r>
            </a:p>
          </p:txBody>
        </p:sp>
        <p:sp>
          <p:nvSpPr>
            <p:cNvPr id="14" name="TextBox 13"/>
            <p:cNvSpPr txBox="1">
              <a:spLocks noChangeArrowheads="1"/>
            </p:cNvSpPr>
            <p:nvPr/>
          </p:nvSpPr>
          <p:spPr bwMode="auto">
            <a:xfrm>
              <a:off x="5805919" y="1325880"/>
              <a:ext cx="843501" cy="292388"/>
            </a:xfrm>
            <a:prstGeom prst="rect">
              <a:avLst/>
            </a:prstGeom>
            <a:noFill/>
            <a:ln w="9525">
              <a:noFill/>
              <a:miter lim="800000"/>
              <a:headEnd/>
              <a:tailEnd/>
            </a:ln>
          </p:spPr>
          <p:txBody>
            <a:bodyPr wrap="none">
              <a:spAutoFit/>
            </a:bodyPr>
            <a:lstStyle/>
            <a:p>
              <a:r>
                <a:rPr lang="en-US" sz="1300" dirty="0">
                  <a:solidFill>
                    <a:srgbClr val="3B67B0"/>
                  </a:solidFill>
                  <a:latin typeface="Helvetica" panose="020B0604020202020204" pitchFamily="34" charset="0"/>
                  <a:cs typeface="Helvetica" panose="020B0604020202020204" pitchFamily="34" charset="0"/>
                </a:rPr>
                <a:t>Patient 8</a:t>
              </a:r>
            </a:p>
          </p:txBody>
        </p:sp>
        <p:sp>
          <p:nvSpPr>
            <p:cNvPr id="15" name="TextBox 14"/>
            <p:cNvSpPr txBox="1">
              <a:spLocks noChangeArrowheads="1"/>
            </p:cNvSpPr>
            <p:nvPr/>
          </p:nvSpPr>
          <p:spPr bwMode="auto">
            <a:xfrm>
              <a:off x="3131053" y="3588108"/>
              <a:ext cx="936475" cy="292388"/>
            </a:xfrm>
            <a:prstGeom prst="rect">
              <a:avLst/>
            </a:prstGeom>
            <a:noFill/>
            <a:ln w="9525">
              <a:noFill/>
              <a:miter lim="800000"/>
              <a:headEnd/>
              <a:tailEnd/>
            </a:ln>
          </p:spPr>
          <p:txBody>
            <a:bodyPr wrap="none">
              <a:spAutoFit/>
            </a:bodyPr>
            <a:lstStyle/>
            <a:p>
              <a:r>
                <a:rPr lang="en-US" sz="1300" dirty="0">
                  <a:solidFill>
                    <a:srgbClr val="3B67B0"/>
                  </a:solidFill>
                  <a:latin typeface="Helvetica" panose="020B0604020202020204" pitchFamily="34" charset="0"/>
                  <a:cs typeface="Helvetica" panose="020B0604020202020204" pitchFamily="34" charset="0"/>
                </a:rPr>
                <a:t>Patient 10</a:t>
              </a:r>
            </a:p>
          </p:txBody>
        </p:sp>
      </p:grpSp>
      <p:sp>
        <p:nvSpPr>
          <p:cNvPr id="16" name="TextBox 15"/>
          <p:cNvSpPr txBox="1">
            <a:spLocks noChangeArrowheads="1"/>
          </p:cNvSpPr>
          <p:nvPr/>
        </p:nvSpPr>
        <p:spPr bwMode="auto">
          <a:xfrm>
            <a:off x="2429740" y="6148378"/>
            <a:ext cx="8077199" cy="292388"/>
          </a:xfrm>
          <a:prstGeom prst="rect">
            <a:avLst/>
          </a:prstGeom>
          <a:noFill/>
          <a:ln w="9525">
            <a:noFill/>
            <a:miter lim="800000"/>
            <a:headEnd/>
            <a:tailEnd/>
          </a:ln>
        </p:spPr>
        <p:txBody>
          <a:bodyPr wrap="square">
            <a:spAutoFit/>
          </a:bodyPr>
          <a:lstStyle/>
          <a:p>
            <a:r>
              <a:rPr lang="en-US" sz="1300" b="1" dirty="0">
                <a:solidFill>
                  <a:srgbClr val="3B67B0"/>
                </a:solidFill>
                <a:latin typeface="Helvetica" panose="020B0604020202020204" pitchFamily="34" charset="0"/>
                <a:cs typeface="Helvetica" panose="020B0604020202020204" pitchFamily="34" charset="0"/>
              </a:rPr>
              <a:t>At the high dose of F-araAMP (cohorts 3 and 4) there was substantial antitumor response</a:t>
            </a:r>
          </a:p>
        </p:txBody>
      </p:sp>
      <p:pic>
        <p:nvPicPr>
          <p:cNvPr id="17" name="Picture 16">
            <a:extLst>
              <a:ext uri="{FF2B5EF4-FFF2-40B4-BE49-F238E27FC236}">
                <a16:creationId xmlns:a16="http://schemas.microsoft.com/office/drawing/2014/main" id="{8B056357-1546-4C8E-8C28-6B56A9E39587}"/>
              </a:ext>
            </a:extLst>
          </p:cNvPr>
          <p:cNvPicPr/>
          <p:nvPr/>
        </p:nvPicPr>
        <p:blipFill>
          <a:blip r:embed="rId15" cstate="print"/>
          <a:stretch>
            <a:fillRect/>
          </a:stretch>
        </p:blipFill>
        <p:spPr>
          <a:xfrm>
            <a:off x="134816" y="0"/>
            <a:ext cx="1599855" cy="887506"/>
          </a:xfrm>
          <a:prstGeom prst="rect">
            <a:avLst/>
          </a:prstGeom>
        </p:spPr>
      </p:pic>
      <p:sp>
        <p:nvSpPr>
          <p:cNvPr id="19" name="Slide Number Placeholder 5">
            <a:extLst>
              <a:ext uri="{FF2B5EF4-FFF2-40B4-BE49-F238E27FC236}">
                <a16:creationId xmlns:a16="http://schemas.microsoft.com/office/drawing/2014/main" id="{46DF9B9B-E8BE-425E-B5B9-DE4F87EBA680}"/>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10</a:t>
            </a:fld>
            <a:endParaRPr lang="en-US" sz="1400" dirty="0">
              <a:solidFill>
                <a:schemeClr val="tx1">
                  <a:lumMod val="50000"/>
                  <a:lumOff val="50000"/>
                </a:schemeClr>
              </a:solidFill>
              <a:latin typeface="Helvetica" pitchFamily="2" charset="0"/>
            </a:endParaRPr>
          </a:p>
        </p:txBody>
      </p:sp>
    </p:spTree>
    <p:extLst>
      <p:ext uri="{BB962C8B-B14F-4D97-AF65-F5344CB8AC3E}">
        <p14:creationId xmlns:p14="http://schemas.microsoft.com/office/powerpoint/2010/main" val="423004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6451"/>
            <a:ext cx="8149936" cy="914400"/>
          </a:xfrm>
        </p:spPr>
        <p:txBody>
          <a:bodyPr>
            <a:noAutofit/>
          </a:bodyPr>
          <a:lstStyle/>
          <a:p>
            <a:pPr algn="ctr"/>
            <a:r>
              <a:rPr lang="en-US" sz="3200" b="1" dirty="0">
                <a:solidFill>
                  <a:srgbClr val="2F528F"/>
                </a:solidFill>
                <a:latin typeface="Helvetica" panose="020B0604020202020204" pitchFamily="34" charset="0"/>
                <a:cs typeface="Helvetica" panose="020B0604020202020204" pitchFamily="34" charset="0"/>
              </a:rPr>
              <a:t>Phase I/</a:t>
            </a:r>
            <a:r>
              <a:rPr lang="en-US" sz="3200" b="1" dirty="0" err="1">
                <a:solidFill>
                  <a:srgbClr val="2F528F"/>
                </a:solidFill>
                <a:latin typeface="Helvetica" panose="020B0604020202020204" pitchFamily="34" charset="0"/>
                <a:cs typeface="Helvetica" panose="020B0604020202020204" pitchFamily="34" charset="0"/>
              </a:rPr>
              <a:t>IIa</a:t>
            </a:r>
            <a:r>
              <a:rPr lang="en-US" sz="3200" b="1" dirty="0">
                <a:solidFill>
                  <a:srgbClr val="2F528F"/>
                </a:solidFill>
                <a:latin typeface="Helvetica" panose="020B0604020202020204" pitchFamily="34" charset="0"/>
                <a:cs typeface="Helvetica" panose="020B0604020202020204" pitchFamily="34" charset="0"/>
              </a:rPr>
              <a:t> Safety Overview: Single Cycle</a:t>
            </a:r>
            <a:br>
              <a:rPr lang="en-US" sz="3200" b="1" dirty="0">
                <a:solidFill>
                  <a:srgbClr val="2F528F"/>
                </a:solidFill>
                <a:latin typeface="Helvetica" panose="020B0604020202020204" pitchFamily="34" charset="0"/>
                <a:cs typeface="Helvetica" panose="020B0604020202020204" pitchFamily="34" charset="0"/>
              </a:rPr>
            </a:br>
            <a:r>
              <a:rPr lang="en-US" sz="3200" b="1" dirty="0">
                <a:solidFill>
                  <a:srgbClr val="2F528F"/>
                </a:solidFill>
                <a:latin typeface="Helvetica" panose="020B0604020202020204" pitchFamily="34" charset="0"/>
                <a:cs typeface="Helvetica" panose="020B0604020202020204" pitchFamily="34" charset="0"/>
              </a:rPr>
              <a:t>No Treatment-Related SAEs</a:t>
            </a:r>
          </a:p>
        </p:txBody>
      </p:sp>
      <p:sp>
        <p:nvSpPr>
          <p:cNvPr id="5" name="TextBox 4"/>
          <p:cNvSpPr txBox="1"/>
          <p:nvPr/>
        </p:nvSpPr>
        <p:spPr>
          <a:xfrm>
            <a:off x="1968618" y="6001684"/>
            <a:ext cx="7994468" cy="492443"/>
          </a:xfrm>
          <a:prstGeom prst="rect">
            <a:avLst/>
          </a:prstGeom>
          <a:noFill/>
        </p:spPr>
        <p:txBody>
          <a:bodyPr wrap="square" rtlCol="0">
            <a:spAutoFit/>
          </a:bodyPr>
          <a:lstStyle/>
          <a:p>
            <a:r>
              <a:rPr lang="en-US" sz="1300" b="1" dirty="0">
                <a:solidFill>
                  <a:srgbClr val="2F528F"/>
                </a:solidFill>
                <a:latin typeface="Helvetica" panose="020B0604020202020204" pitchFamily="34" charset="0"/>
                <a:cs typeface="Helvetica" panose="020B0604020202020204" pitchFamily="34" charset="0"/>
              </a:rPr>
              <a:t>Treatment emergent AE/SAE is defined as an AE/SAE that occurred following  initiation of study treatment, that may or may not be related to study drug</a:t>
            </a:r>
          </a:p>
        </p:txBody>
      </p:sp>
      <p:sp>
        <p:nvSpPr>
          <p:cNvPr id="6" name="Rectangle 5"/>
          <p:cNvSpPr/>
          <p:nvPr/>
        </p:nvSpPr>
        <p:spPr>
          <a:xfrm>
            <a:off x="1763786" y="4081691"/>
            <a:ext cx="7852304" cy="8090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Regular" charset="0"/>
            </a:endParaRPr>
          </a:p>
        </p:txBody>
      </p:sp>
      <p:pic>
        <p:nvPicPr>
          <p:cNvPr id="7" name="Picture 6">
            <a:extLst>
              <a:ext uri="{FF2B5EF4-FFF2-40B4-BE49-F238E27FC236}">
                <a16:creationId xmlns:a16="http://schemas.microsoft.com/office/drawing/2014/main" id="{71617A7C-2E31-403E-A428-1BAEBF879187}"/>
              </a:ext>
            </a:extLst>
          </p:cNvPr>
          <p:cNvPicPr/>
          <p:nvPr/>
        </p:nvPicPr>
        <p:blipFill>
          <a:blip r:embed="rId3" cstate="print"/>
          <a:stretch>
            <a:fillRect/>
          </a:stretch>
        </p:blipFill>
        <p:spPr>
          <a:xfrm>
            <a:off x="134816" y="0"/>
            <a:ext cx="1599855" cy="887506"/>
          </a:xfrm>
          <a:prstGeom prst="rect">
            <a:avLst/>
          </a:prstGeom>
        </p:spPr>
      </p:pic>
      <p:sp>
        <p:nvSpPr>
          <p:cNvPr id="8" name="Slide Number Placeholder 5">
            <a:extLst>
              <a:ext uri="{FF2B5EF4-FFF2-40B4-BE49-F238E27FC236}">
                <a16:creationId xmlns:a16="http://schemas.microsoft.com/office/drawing/2014/main" id="{D2C39CE3-EA00-427B-8449-9095A8E87709}"/>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11</a:t>
            </a:fld>
            <a:endParaRPr lang="en-US" sz="1400" dirty="0">
              <a:solidFill>
                <a:schemeClr val="tx1">
                  <a:lumMod val="50000"/>
                  <a:lumOff val="50000"/>
                </a:schemeClr>
              </a:solidFill>
              <a:latin typeface="Helvetica" pitchFamily="2" charset="0"/>
            </a:endParaRPr>
          </a:p>
        </p:txBody>
      </p:sp>
      <p:graphicFrame>
        <p:nvGraphicFramePr>
          <p:cNvPr id="10" name="Table 10">
            <a:extLst>
              <a:ext uri="{FF2B5EF4-FFF2-40B4-BE49-F238E27FC236}">
                <a16:creationId xmlns:a16="http://schemas.microsoft.com/office/drawing/2014/main" id="{E4D4877C-1D54-4C8E-9BF0-220B6D823D5B}"/>
              </a:ext>
            </a:extLst>
          </p:cNvPr>
          <p:cNvGraphicFramePr>
            <a:graphicFrameLocks noGrp="1"/>
          </p:cNvGraphicFramePr>
          <p:nvPr/>
        </p:nvGraphicFramePr>
        <p:xfrm>
          <a:off x="2004970" y="1352999"/>
          <a:ext cx="7614513" cy="4474592"/>
        </p:xfrm>
        <a:graphic>
          <a:graphicData uri="http://schemas.openxmlformats.org/drawingml/2006/table">
            <a:tbl>
              <a:tblPr firstRow="1" bandRow="1">
                <a:tableStyleId>{5C22544A-7EE6-4342-B048-85BDC9FD1C3A}</a:tableStyleId>
              </a:tblPr>
              <a:tblGrid>
                <a:gridCol w="1087788">
                  <a:extLst>
                    <a:ext uri="{9D8B030D-6E8A-4147-A177-3AD203B41FA5}">
                      <a16:colId xmlns:a16="http://schemas.microsoft.com/office/drawing/2014/main" val="3821317021"/>
                    </a:ext>
                  </a:extLst>
                </a:gridCol>
                <a:gridCol w="1439055">
                  <a:extLst>
                    <a:ext uri="{9D8B030D-6E8A-4147-A177-3AD203B41FA5}">
                      <a16:colId xmlns:a16="http://schemas.microsoft.com/office/drawing/2014/main" val="1481319913"/>
                    </a:ext>
                  </a:extLst>
                </a:gridCol>
                <a:gridCol w="1017534">
                  <a:extLst>
                    <a:ext uri="{9D8B030D-6E8A-4147-A177-3AD203B41FA5}">
                      <a16:colId xmlns:a16="http://schemas.microsoft.com/office/drawing/2014/main" val="866747418"/>
                    </a:ext>
                  </a:extLst>
                </a:gridCol>
                <a:gridCol w="1017534">
                  <a:extLst>
                    <a:ext uri="{9D8B030D-6E8A-4147-A177-3AD203B41FA5}">
                      <a16:colId xmlns:a16="http://schemas.microsoft.com/office/drawing/2014/main" val="1756647799"/>
                    </a:ext>
                  </a:extLst>
                </a:gridCol>
                <a:gridCol w="1017534">
                  <a:extLst>
                    <a:ext uri="{9D8B030D-6E8A-4147-A177-3AD203B41FA5}">
                      <a16:colId xmlns:a16="http://schemas.microsoft.com/office/drawing/2014/main" val="687220063"/>
                    </a:ext>
                  </a:extLst>
                </a:gridCol>
                <a:gridCol w="1017534">
                  <a:extLst>
                    <a:ext uri="{9D8B030D-6E8A-4147-A177-3AD203B41FA5}">
                      <a16:colId xmlns:a16="http://schemas.microsoft.com/office/drawing/2014/main" val="280917335"/>
                    </a:ext>
                  </a:extLst>
                </a:gridCol>
                <a:gridCol w="1017534">
                  <a:extLst>
                    <a:ext uri="{9D8B030D-6E8A-4147-A177-3AD203B41FA5}">
                      <a16:colId xmlns:a16="http://schemas.microsoft.com/office/drawing/2014/main" val="2327454888"/>
                    </a:ext>
                  </a:extLst>
                </a:gridCol>
              </a:tblGrid>
              <a:tr h="0">
                <a:tc gridSpan="2">
                  <a:txBody>
                    <a:bodyPr/>
                    <a:lstStyle/>
                    <a:p>
                      <a:endParaRPr lang="en-US" sz="1050" dirty="0">
                        <a:latin typeface="Helvetica" panose="020B0604020202020204" pitchFamily="34" charset="0"/>
                        <a:cs typeface="Helvetica" panose="020B0604020202020204" pitchFamily="34" charset="0"/>
                      </a:endParaRPr>
                    </a:p>
                  </a:txBody>
                  <a:tcPr marL="89495" marR="89495" marT="44747" marB="44747">
                    <a:lnL w="12700" cmpd="sng">
                      <a:noFill/>
                    </a:lnL>
                    <a:lnR w="12700" cap="flat" cmpd="sng" algn="ctr">
                      <a:noFill/>
                      <a:prstDash val="solid"/>
                      <a:round/>
                      <a:headEnd type="none" w="med" len="med"/>
                      <a:tailEnd type="none" w="med" len="med"/>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50" dirty="0">
                        <a:latin typeface="Helvetica" panose="020B0604020202020204" pitchFamily="34" charset="0"/>
                        <a:cs typeface="Helvetica" panose="020B0604020202020204" pitchFamily="34" charset="0"/>
                      </a:endParaRPr>
                    </a:p>
                  </a:txBody>
                  <a:tcPr>
                    <a:solidFill>
                      <a:schemeClr val="bg1">
                        <a:lumMod val="75000"/>
                      </a:schemeClr>
                    </a:solid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Cohort 1</a:t>
                      </a:r>
                    </a:p>
                  </a:txBody>
                  <a:tcPr marL="87114" marR="87114" marT="43557" marB="435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Cohort 2</a:t>
                      </a:r>
                    </a:p>
                  </a:txBody>
                  <a:tcPr marL="87114" marR="87114" marT="43557" marB="435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Cohort 3</a:t>
                      </a:r>
                    </a:p>
                  </a:txBody>
                  <a:tcPr marL="87114" marR="87114" marT="43557" marB="435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Cohort 4</a:t>
                      </a:r>
                    </a:p>
                  </a:txBody>
                  <a:tcPr marL="87114" marR="87114" marT="43557" marB="4355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Total</a:t>
                      </a:r>
                    </a:p>
                  </a:txBody>
                  <a:tcPr marL="87114" marR="87114" marT="43557" marB="43557">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612025"/>
                  </a:ext>
                </a:extLst>
              </a:tr>
              <a:tr h="0">
                <a:tc gridSpan="2">
                  <a:txBody>
                    <a:bodyPr/>
                    <a:lstStyle/>
                    <a:p>
                      <a:r>
                        <a:rPr lang="en-US" sz="1050" dirty="0">
                          <a:solidFill>
                            <a:srgbClr val="12284C"/>
                          </a:solidFill>
                          <a:latin typeface="Helvetica" panose="020B0604020202020204" pitchFamily="34" charset="0"/>
                          <a:cs typeface="Helvetica" panose="020B0604020202020204" pitchFamily="34" charset="0"/>
                        </a:rPr>
                        <a:t>TEAEs</a:t>
                      </a:r>
                    </a:p>
                  </a:txBody>
                  <a:tcPr marL="89495" marR="89495" marT="44747" marB="44747" anchor="ctr">
                    <a:lnL w="12700" cmpd="sng">
                      <a:noFill/>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50" dirty="0">
                        <a:latin typeface="Helvetica" panose="020B0604020202020204" pitchFamily="34" charset="0"/>
                        <a:cs typeface="Helvetica" panose="020B0604020202020204" pitchFamily="34" charset="0"/>
                      </a:endParaRPr>
                    </a:p>
                  </a:txBody>
                  <a:tcPr>
                    <a:solidFill>
                      <a:schemeClr val="bg1">
                        <a:lumMod val="75000"/>
                      </a:schemeClr>
                    </a:solid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3</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3</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3</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3</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12</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545012"/>
                  </a:ext>
                </a:extLst>
              </a:tr>
              <a:tr h="0">
                <a:tc gridSpan="2">
                  <a:txBody>
                    <a:bodyPr/>
                    <a:lstStyle/>
                    <a:p>
                      <a:r>
                        <a:rPr lang="en-US" sz="1050" dirty="0">
                          <a:solidFill>
                            <a:srgbClr val="12284C"/>
                          </a:solidFill>
                          <a:latin typeface="Helvetica" panose="020B0604020202020204" pitchFamily="34" charset="0"/>
                          <a:cs typeface="Helvetica" panose="020B0604020202020204" pitchFamily="34" charset="0"/>
                        </a:rPr>
                        <a:t>TEAEs ≥ grade 3</a:t>
                      </a:r>
                    </a:p>
                  </a:txBody>
                  <a:tcPr marL="89495" marR="89495" marT="44747" marB="4474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50" dirty="0">
                        <a:latin typeface="Helvetica" panose="020B0604020202020204" pitchFamily="34" charset="0"/>
                        <a:cs typeface="Helvetica" panose="020B0604020202020204" pitchFamily="34" charset="0"/>
                      </a:endParaRPr>
                    </a:p>
                  </a:txBody>
                  <a:tcPr>
                    <a:solidFill>
                      <a:schemeClr val="bg1">
                        <a:lumMod val="75000"/>
                      </a:schemeClr>
                    </a:solid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2</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3</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7</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7027967"/>
                  </a:ext>
                </a:extLst>
              </a:tr>
              <a:tr h="0">
                <a:tc gridSpan="2">
                  <a:txBody>
                    <a:bodyPr/>
                    <a:lstStyle/>
                    <a:p>
                      <a:r>
                        <a:rPr lang="en-US" sz="1050" dirty="0">
                          <a:solidFill>
                            <a:srgbClr val="12284C"/>
                          </a:solidFill>
                          <a:latin typeface="Helvetica" panose="020B0604020202020204" pitchFamily="34" charset="0"/>
                          <a:cs typeface="Helvetica" panose="020B0604020202020204" pitchFamily="34" charset="0"/>
                        </a:rPr>
                        <a:t>TEAEs leading to hospitalization</a:t>
                      </a:r>
                    </a:p>
                  </a:txBody>
                  <a:tcPr marL="89495" marR="89495" marT="44747" marB="4474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50" dirty="0">
                        <a:latin typeface="Helvetica" panose="020B0604020202020204" pitchFamily="34" charset="0"/>
                        <a:cs typeface="Helvetica" panose="020B0604020202020204" pitchFamily="34" charset="0"/>
                      </a:endParaRPr>
                    </a:p>
                  </a:txBody>
                  <a:tcPr>
                    <a:solidFill>
                      <a:schemeClr val="bg1">
                        <a:lumMod val="75000"/>
                      </a:schemeClr>
                    </a:solid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3</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5928363"/>
                  </a:ext>
                </a:extLst>
              </a:tr>
              <a:tr h="0">
                <a:tc gridSpan="2">
                  <a:txBody>
                    <a:bodyPr/>
                    <a:lstStyle/>
                    <a:p>
                      <a:r>
                        <a:rPr lang="en-US" sz="1050" dirty="0">
                          <a:solidFill>
                            <a:srgbClr val="12284C"/>
                          </a:solidFill>
                          <a:latin typeface="Helvetica" panose="020B0604020202020204" pitchFamily="34" charset="0"/>
                          <a:cs typeface="Helvetica" panose="020B0604020202020204" pitchFamily="34" charset="0"/>
                        </a:rPr>
                        <a:t>TEAEs leading to treatment termination</a:t>
                      </a:r>
                    </a:p>
                  </a:txBody>
                  <a:tcPr marL="89495" marR="89495" marT="44747" marB="4474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50" dirty="0">
                        <a:latin typeface="Helvetica" panose="020B0604020202020204" pitchFamily="34" charset="0"/>
                        <a:cs typeface="Helvetica" panose="020B0604020202020204" pitchFamily="34" charset="0"/>
                      </a:endParaRPr>
                    </a:p>
                  </a:txBody>
                  <a:tcPr>
                    <a:solidFill>
                      <a:schemeClr val="bg1">
                        <a:lumMod val="75000"/>
                      </a:schemeClr>
                    </a:solid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133578"/>
                  </a:ext>
                </a:extLst>
              </a:tr>
              <a:tr h="0">
                <a:tc gridSpan="2">
                  <a:txBody>
                    <a:bodyPr/>
                    <a:lstStyle/>
                    <a:p>
                      <a:r>
                        <a:rPr lang="en-US" sz="1050" dirty="0">
                          <a:solidFill>
                            <a:srgbClr val="12284C"/>
                          </a:solidFill>
                          <a:latin typeface="Helvetica" panose="020B0604020202020204" pitchFamily="34" charset="0"/>
                          <a:cs typeface="Helvetica" panose="020B0604020202020204" pitchFamily="34" charset="0"/>
                        </a:rPr>
                        <a:t>TEAEs leading to death</a:t>
                      </a:r>
                    </a:p>
                  </a:txBody>
                  <a:tcPr marL="89495" marR="89495" marT="44747" marB="4474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50" dirty="0">
                        <a:latin typeface="Helvetica" panose="020B0604020202020204" pitchFamily="34" charset="0"/>
                        <a:cs typeface="Helvetica" panose="020B0604020202020204" pitchFamily="34" charset="0"/>
                      </a:endParaRPr>
                    </a:p>
                  </a:txBody>
                  <a:tcPr>
                    <a:solidFill>
                      <a:schemeClr val="bg1">
                        <a:lumMod val="75000"/>
                      </a:schemeClr>
                    </a:solid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231186"/>
                  </a:ext>
                </a:extLst>
              </a:tr>
              <a:tr h="0">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865711"/>
                  </a:ext>
                </a:extLst>
              </a:tr>
              <a:tr h="0">
                <a:tc gridSpan="2">
                  <a:txBody>
                    <a:bodyPr/>
                    <a:lstStyle/>
                    <a:p>
                      <a:r>
                        <a:rPr lang="en-US" sz="1050" dirty="0">
                          <a:solidFill>
                            <a:srgbClr val="12284C"/>
                          </a:solidFill>
                          <a:latin typeface="Helvetica" panose="020B0604020202020204" pitchFamily="34" charset="0"/>
                          <a:cs typeface="Helvetica" panose="020B0604020202020204" pitchFamily="34" charset="0"/>
                        </a:rPr>
                        <a:t>Treatment-emergent SAEs</a:t>
                      </a:r>
                    </a:p>
                  </a:txBody>
                  <a:tcPr marL="89495" marR="89495" marT="44747" marB="4474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50" dirty="0">
                        <a:latin typeface="Helvetica" panose="020B0604020202020204" pitchFamily="34" charset="0"/>
                        <a:cs typeface="Helvetica" panose="020B0604020202020204" pitchFamily="34" charset="0"/>
                      </a:endParaRPr>
                    </a:p>
                  </a:txBody>
                  <a:tcPr>
                    <a:solidFill>
                      <a:schemeClr val="bg1">
                        <a:lumMod val="75000"/>
                      </a:schemeClr>
                    </a:solid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2</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5</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5057430"/>
                  </a:ext>
                </a:extLst>
              </a:tr>
              <a:tr h="0">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465354"/>
                  </a:ext>
                </a:extLst>
              </a:tr>
              <a:tr h="0">
                <a:tc gridSpan="2">
                  <a:txBody>
                    <a:bodyPr/>
                    <a:lstStyle/>
                    <a:p>
                      <a:r>
                        <a:rPr lang="en-US" sz="1050" dirty="0">
                          <a:solidFill>
                            <a:srgbClr val="12284C"/>
                          </a:solidFill>
                          <a:latin typeface="Helvetica" panose="020B0604020202020204" pitchFamily="34" charset="0"/>
                          <a:cs typeface="Helvetica" panose="020B0604020202020204" pitchFamily="34" charset="0"/>
                        </a:rPr>
                        <a:t>Treatment-related AEs	</a:t>
                      </a:r>
                    </a:p>
                  </a:txBody>
                  <a:tcPr marL="89495" marR="89495" marT="44747" marB="4474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50" dirty="0">
                        <a:latin typeface="Helvetica" panose="020B0604020202020204" pitchFamily="34" charset="0"/>
                        <a:cs typeface="Helvetica" panose="020B0604020202020204" pitchFamily="34" charset="0"/>
                      </a:endParaRPr>
                    </a:p>
                  </a:txBody>
                  <a:tcPr>
                    <a:solidFill>
                      <a:schemeClr val="bg1">
                        <a:lumMod val="75000"/>
                      </a:schemeClr>
                    </a:solid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3</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3</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3</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3</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12</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084113"/>
                  </a:ext>
                </a:extLst>
              </a:tr>
              <a:tr h="0">
                <a:tc gridSpan="2">
                  <a:txBody>
                    <a:bodyPr/>
                    <a:lstStyle/>
                    <a:p>
                      <a:r>
                        <a:rPr lang="en-US" sz="1050" dirty="0">
                          <a:solidFill>
                            <a:srgbClr val="12284C"/>
                          </a:solidFill>
                          <a:latin typeface="Helvetica" panose="020B0604020202020204" pitchFamily="34" charset="0"/>
                          <a:cs typeface="Helvetica" panose="020B0604020202020204" pitchFamily="34" charset="0"/>
                        </a:rPr>
                        <a:t>Treatment-related AEs ≥ grade 3</a:t>
                      </a:r>
                    </a:p>
                  </a:txBody>
                  <a:tcPr marL="89495" marR="89495" marT="44747" marB="4474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50" dirty="0">
                        <a:latin typeface="Helvetica" panose="020B0604020202020204" pitchFamily="34" charset="0"/>
                        <a:cs typeface="Helvetica" panose="020B0604020202020204" pitchFamily="34" charset="0"/>
                      </a:endParaRPr>
                    </a:p>
                  </a:txBody>
                  <a:tcPr>
                    <a:solidFill>
                      <a:schemeClr val="bg1">
                        <a:lumMod val="75000"/>
                      </a:schemeClr>
                    </a:solid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1</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2</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884017"/>
                  </a:ext>
                </a:extLst>
              </a:tr>
              <a:tr h="0">
                <a:tc gridSpan="2">
                  <a:txBody>
                    <a:bodyPr/>
                    <a:lstStyle/>
                    <a:p>
                      <a:r>
                        <a:rPr lang="en-US" sz="1050" dirty="0">
                          <a:solidFill>
                            <a:srgbClr val="12284C"/>
                          </a:solidFill>
                          <a:latin typeface="Helvetica" panose="020B0604020202020204" pitchFamily="34" charset="0"/>
                          <a:cs typeface="Helvetica" panose="020B0604020202020204" pitchFamily="34" charset="0"/>
                        </a:rPr>
                        <a:t>Treatment-related SAEs	</a:t>
                      </a:r>
                    </a:p>
                  </a:txBody>
                  <a:tcPr marL="89495" marR="89495" marT="44747" marB="4474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50" dirty="0">
                        <a:latin typeface="Helvetica" panose="020B0604020202020204" pitchFamily="34" charset="0"/>
                        <a:cs typeface="Helvetica" panose="020B0604020202020204" pitchFamily="34" charset="0"/>
                      </a:endParaRPr>
                    </a:p>
                  </a:txBody>
                  <a:tcPr>
                    <a:solidFill>
                      <a:schemeClr val="bg1">
                        <a:lumMod val="75000"/>
                      </a:schemeClr>
                    </a:solid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202791"/>
                  </a:ext>
                </a:extLst>
              </a:tr>
              <a:tr h="0">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2191384"/>
                  </a:ext>
                </a:extLst>
              </a:tr>
              <a:tr h="0">
                <a:tc gridSpan="2">
                  <a:txBody>
                    <a:bodyPr/>
                    <a:lstStyle/>
                    <a:p>
                      <a:r>
                        <a:rPr lang="en-US" sz="1050" dirty="0">
                          <a:solidFill>
                            <a:srgbClr val="12284C"/>
                          </a:solidFill>
                          <a:latin typeface="Helvetica" panose="020B0604020202020204" pitchFamily="34" charset="0"/>
                          <a:cs typeface="Helvetica" panose="020B0604020202020204" pitchFamily="34" charset="0"/>
                        </a:rPr>
                        <a:t>Dose limiting toxicities	</a:t>
                      </a:r>
                    </a:p>
                  </a:txBody>
                  <a:tcPr marL="89495" marR="89495" marT="44747" marB="44747"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50" dirty="0">
                        <a:latin typeface="Helvetica" panose="020B0604020202020204" pitchFamily="34" charset="0"/>
                        <a:cs typeface="Helvetica" panose="020B0604020202020204" pitchFamily="34" charset="0"/>
                      </a:endParaRPr>
                    </a:p>
                  </a:txBody>
                  <a:tcPr>
                    <a:solidFill>
                      <a:schemeClr val="bg1">
                        <a:lumMod val="75000"/>
                      </a:schemeClr>
                    </a:solid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dirty="0">
                          <a:solidFill>
                            <a:srgbClr val="12284C"/>
                          </a:solidFill>
                          <a:latin typeface="Helvetica" panose="020B0604020202020204" pitchFamily="34" charset="0"/>
                          <a:cs typeface="Helvetica" panose="020B0604020202020204" pitchFamily="34" charset="0"/>
                        </a:rPr>
                        <a:t>0</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4867261"/>
                  </a:ext>
                </a:extLst>
              </a:tr>
              <a:tr h="0">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3868202"/>
                  </a:ext>
                </a:extLst>
              </a:tr>
              <a:tr h="0">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rgbClr val="12284C"/>
                          </a:solidFill>
                          <a:latin typeface="Helvetica" panose="020B0604020202020204" pitchFamily="34" charset="0"/>
                          <a:cs typeface="Helvetica" panose="020B0604020202020204" pitchFamily="34" charset="0"/>
                        </a:rPr>
                        <a:t>TEAEs,</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sz="1050" dirty="0">
                          <a:solidFill>
                            <a:srgbClr val="12284C"/>
                          </a:solidFill>
                          <a:latin typeface="Helvetica" panose="020B0604020202020204" pitchFamily="34" charset="0"/>
                          <a:cs typeface="Helvetica" panose="020B0604020202020204" pitchFamily="34" charset="0"/>
                        </a:rPr>
                        <a:t>Treatment-Emergent Adverse Events</a:t>
                      </a:r>
                    </a:p>
                  </a:txBody>
                  <a:tcPr marL="87114" marR="87114" marT="43557" marB="43557">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rgbClr val="12284C"/>
                        </a:solidFill>
                        <a:latin typeface="Helvetica" panose="020B0604020202020204" pitchFamily="34" charset="0"/>
                        <a:cs typeface="Helvetica" panose="020B0604020202020204" pitchFamily="34" charset="0"/>
                      </a:endParaRPr>
                    </a:p>
                  </a:txBody>
                  <a:tcPr marL="87114" marR="87114" marT="43557" marB="43557" anchor="ctr">
                    <a:solidFill>
                      <a:schemeClr val="bg1">
                        <a:lumMod val="75000"/>
                      </a:schemeClr>
                    </a:solidFill>
                  </a:tcPr>
                </a:tc>
                <a:tc hMerge="1">
                  <a:txBody>
                    <a:bodyPr/>
                    <a:lstStyle/>
                    <a:p>
                      <a:pPr algn="ctr"/>
                      <a:endParaRPr lang="en-US" sz="1000" dirty="0">
                        <a:solidFill>
                          <a:srgbClr val="12284C"/>
                        </a:solidFill>
                        <a:latin typeface="Helvetica" panose="020B0604020202020204" pitchFamily="34" charset="0"/>
                        <a:cs typeface="Helvetica" panose="020B0604020202020204" pitchFamily="34" charset="0"/>
                      </a:endParaRPr>
                    </a:p>
                  </a:txBody>
                  <a:tcPr marL="87114" marR="87114" marT="43557" marB="43557" anchor="ctr">
                    <a:solidFill>
                      <a:schemeClr val="bg1">
                        <a:lumMod val="75000"/>
                      </a:schemeClr>
                    </a:solidFill>
                  </a:tcPr>
                </a:tc>
                <a:tc hMerge="1">
                  <a:txBody>
                    <a:bodyPr/>
                    <a:lstStyle/>
                    <a:p>
                      <a:pPr algn="ctr"/>
                      <a:endParaRPr lang="en-US" sz="1000" dirty="0">
                        <a:solidFill>
                          <a:srgbClr val="12284C"/>
                        </a:solidFill>
                        <a:latin typeface="Helvetica" panose="020B0604020202020204" pitchFamily="34" charset="0"/>
                        <a:cs typeface="Helvetica" panose="020B0604020202020204" pitchFamily="34" charset="0"/>
                      </a:endParaRPr>
                    </a:p>
                  </a:txBody>
                  <a:tcPr marL="87114" marR="87114" marT="43557" marB="43557" anchor="ctr">
                    <a:solidFill>
                      <a:schemeClr val="bg1">
                        <a:lumMod val="75000"/>
                      </a:schemeClr>
                    </a:solidFill>
                  </a:tcPr>
                </a:tc>
                <a:extLst>
                  <a:ext uri="{0D108BD9-81ED-4DB2-BD59-A6C34878D82A}">
                    <a16:rowId xmlns:a16="http://schemas.microsoft.com/office/drawing/2014/main" val="3590143550"/>
                  </a:ext>
                </a:extLst>
              </a:tr>
              <a:tr h="0">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dirty="0">
                          <a:solidFill>
                            <a:srgbClr val="12284C"/>
                          </a:solidFill>
                          <a:latin typeface="Helvetica" panose="020B0604020202020204" pitchFamily="34" charset="0"/>
                          <a:cs typeface="Helvetica" panose="020B0604020202020204" pitchFamily="34" charset="0"/>
                        </a:rPr>
                        <a:t>AEs,</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sz="1050" dirty="0">
                          <a:solidFill>
                            <a:srgbClr val="12284C"/>
                          </a:solidFill>
                          <a:latin typeface="Helvetica" panose="020B0604020202020204" pitchFamily="34" charset="0"/>
                          <a:cs typeface="Helvetica" panose="020B0604020202020204" pitchFamily="34" charset="0"/>
                        </a:rPr>
                        <a:t>Adverse Events</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dirty="0">
                        <a:solidFill>
                          <a:srgbClr val="12284C"/>
                        </a:solidFill>
                        <a:latin typeface="Helvetica" panose="020B0604020202020204" pitchFamily="34" charset="0"/>
                        <a:cs typeface="Helvetica" panose="020B0604020202020204" pitchFamily="34" charset="0"/>
                      </a:endParaRPr>
                    </a:p>
                  </a:txBody>
                  <a:tcPr marL="87114" marR="87114" marT="43557" marB="43557" anchor="ctr">
                    <a:solidFill>
                      <a:schemeClr val="bg1">
                        <a:lumMod val="75000"/>
                      </a:schemeClr>
                    </a:solidFill>
                  </a:tcPr>
                </a:tc>
                <a:tc hMerge="1">
                  <a:txBody>
                    <a:bodyPr/>
                    <a:lstStyle/>
                    <a:p>
                      <a:pPr algn="ctr"/>
                      <a:endParaRPr lang="en-US" sz="1000" dirty="0">
                        <a:solidFill>
                          <a:srgbClr val="12284C"/>
                        </a:solidFill>
                        <a:latin typeface="Helvetica" panose="020B0604020202020204" pitchFamily="34" charset="0"/>
                        <a:cs typeface="Helvetica" panose="020B0604020202020204" pitchFamily="34" charset="0"/>
                      </a:endParaRPr>
                    </a:p>
                  </a:txBody>
                  <a:tcPr marL="87114" marR="87114" marT="43557" marB="43557" anchor="ctr">
                    <a:solidFill>
                      <a:schemeClr val="bg1">
                        <a:lumMod val="75000"/>
                      </a:schemeClr>
                    </a:solidFill>
                  </a:tcPr>
                </a:tc>
                <a:tc hMerge="1">
                  <a:txBody>
                    <a:bodyPr/>
                    <a:lstStyle/>
                    <a:p>
                      <a:pPr algn="ctr"/>
                      <a:endParaRPr lang="en-US" sz="1000" dirty="0">
                        <a:solidFill>
                          <a:srgbClr val="12284C"/>
                        </a:solidFill>
                        <a:latin typeface="Helvetica" panose="020B0604020202020204" pitchFamily="34" charset="0"/>
                        <a:cs typeface="Helvetica" panose="020B0604020202020204" pitchFamily="34" charset="0"/>
                      </a:endParaRPr>
                    </a:p>
                  </a:txBody>
                  <a:tcPr marL="87114" marR="87114" marT="43557" marB="43557" anchor="ctr">
                    <a:solidFill>
                      <a:schemeClr val="bg1">
                        <a:lumMod val="75000"/>
                      </a:schemeClr>
                    </a:solidFill>
                  </a:tcPr>
                </a:tc>
                <a:extLst>
                  <a:ext uri="{0D108BD9-81ED-4DB2-BD59-A6C34878D82A}">
                    <a16:rowId xmlns:a16="http://schemas.microsoft.com/office/drawing/2014/main" val="1037227848"/>
                  </a:ext>
                </a:extLst>
              </a:tr>
              <a:tr h="0">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050" dirty="0">
                        <a:solidFill>
                          <a:srgbClr val="12284C"/>
                        </a:solidFill>
                        <a:latin typeface="Helvetica" panose="020B0604020202020204" pitchFamily="34" charset="0"/>
                        <a:cs typeface="Helvetica" panose="020B0604020202020204" pitchFamily="34" charset="0"/>
                      </a:endParaRP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sz="1050" dirty="0">
                          <a:solidFill>
                            <a:srgbClr val="12284C"/>
                          </a:solidFill>
                          <a:latin typeface="Helvetica" panose="020B0604020202020204" pitchFamily="34" charset="0"/>
                          <a:cs typeface="Helvetica" panose="020B0604020202020204" pitchFamily="34" charset="0"/>
                        </a:rPr>
                        <a:t>SAEs,</a:t>
                      </a:r>
                    </a:p>
                  </a:txBody>
                  <a:tcPr marL="87114" marR="87114" marT="43557" marB="4355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4">
                  <a:txBody>
                    <a:bodyPr/>
                    <a:lstStyle/>
                    <a:p>
                      <a:pPr algn="l"/>
                      <a:r>
                        <a:rPr lang="en-US" sz="1050" dirty="0">
                          <a:solidFill>
                            <a:srgbClr val="12284C"/>
                          </a:solidFill>
                          <a:latin typeface="Helvetica" panose="020B0604020202020204" pitchFamily="34" charset="0"/>
                          <a:cs typeface="Helvetica" panose="020B0604020202020204" pitchFamily="34" charset="0"/>
                        </a:rPr>
                        <a:t>Serious Adverse Events</a:t>
                      </a:r>
                    </a:p>
                  </a:txBody>
                  <a:tcPr marL="87114" marR="87114" marT="43557" marB="4355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0701224"/>
                  </a:ext>
                </a:extLst>
              </a:tr>
            </a:tbl>
          </a:graphicData>
        </a:graphic>
      </p:graphicFrame>
    </p:spTree>
    <p:extLst>
      <p:ext uri="{BB962C8B-B14F-4D97-AF65-F5344CB8AC3E}">
        <p14:creationId xmlns:p14="http://schemas.microsoft.com/office/powerpoint/2010/main" val="15609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1" y="6400800"/>
            <a:ext cx="184731" cy="369332"/>
          </a:xfrm>
          <a:prstGeom prst="rect">
            <a:avLst/>
          </a:prstGeom>
          <a:noFill/>
        </p:spPr>
        <p:txBody>
          <a:bodyPr wrap="none" rtlCol="0">
            <a:spAutoFit/>
          </a:bodyPr>
          <a:lstStyle/>
          <a:p>
            <a:endParaRPr lang="en-US" dirty="0">
              <a:latin typeface="Times New Roman Regular" charset="0"/>
            </a:endParaRPr>
          </a:p>
        </p:txBody>
      </p:sp>
      <p:sp>
        <p:nvSpPr>
          <p:cNvPr id="6" name="TextBox 5"/>
          <p:cNvSpPr txBox="1"/>
          <p:nvPr/>
        </p:nvSpPr>
        <p:spPr>
          <a:xfrm>
            <a:off x="2209801" y="6231789"/>
            <a:ext cx="184731" cy="261610"/>
          </a:xfrm>
          <a:prstGeom prst="rect">
            <a:avLst/>
          </a:prstGeom>
          <a:noFill/>
        </p:spPr>
        <p:txBody>
          <a:bodyPr wrap="none" rtlCol="0">
            <a:spAutoFit/>
          </a:bodyPr>
          <a:lstStyle/>
          <a:p>
            <a:endParaRPr lang="en-US" sz="1100" dirty="0">
              <a:latin typeface="Times New Roman Regular" charset="0"/>
            </a:endParaRPr>
          </a:p>
        </p:txBody>
      </p:sp>
      <p:sp>
        <p:nvSpPr>
          <p:cNvPr id="9" name="Title 1"/>
          <p:cNvSpPr>
            <a:spLocks noGrp="1"/>
          </p:cNvSpPr>
          <p:nvPr>
            <p:ph type="title"/>
          </p:nvPr>
        </p:nvSpPr>
        <p:spPr>
          <a:xfrm>
            <a:off x="1610591" y="603308"/>
            <a:ext cx="9668740" cy="914400"/>
          </a:xfrm>
        </p:spPr>
        <p:txBody>
          <a:bodyPr/>
          <a:lstStyle/>
          <a:p>
            <a:r>
              <a:rPr lang="en-US" sz="2800" b="1" dirty="0">
                <a:solidFill>
                  <a:srgbClr val="2F528F"/>
                </a:solidFill>
                <a:latin typeface="Helvetica" panose="020B0604020202020204" pitchFamily="34" charset="0"/>
                <a:cs typeface="Helvetica" panose="020B0604020202020204" pitchFamily="34" charset="0"/>
              </a:rPr>
              <a:t>Approved Phase I/</a:t>
            </a:r>
            <a:r>
              <a:rPr lang="en-US" sz="2800" b="1" dirty="0" err="1">
                <a:solidFill>
                  <a:srgbClr val="2F528F"/>
                </a:solidFill>
                <a:latin typeface="Helvetica" panose="020B0604020202020204" pitchFamily="34" charset="0"/>
                <a:cs typeface="Helvetica" panose="020B0604020202020204" pitchFamily="34" charset="0"/>
              </a:rPr>
              <a:t>IIa</a:t>
            </a:r>
            <a:r>
              <a:rPr lang="en-US" sz="2800" b="1" dirty="0">
                <a:solidFill>
                  <a:srgbClr val="2F528F"/>
                </a:solidFill>
                <a:latin typeface="Helvetica" panose="020B0604020202020204" pitchFamily="34" charset="0"/>
                <a:cs typeface="Helvetica" panose="020B0604020202020204" pitchFamily="34" charset="0"/>
              </a:rPr>
              <a:t> Clinical Protocol – Multiple Cycles</a:t>
            </a:r>
            <a:br>
              <a:rPr lang="en-US" sz="2800" b="1" dirty="0">
                <a:solidFill>
                  <a:srgbClr val="2F528F"/>
                </a:solidFill>
                <a:latin typeface="Helvetica" panose="020B0604020202020204" pitchFamily="34" charset="0"/>
                <a:cs typeface="Helvetica" panose="020B0604020202020204" pitchFamily="34" charset="0"/>
              </a:rPr>
            </a:br>
            <a:r>
              <a:rPr lang="en-US" sz="2800" b="1" dirty="0">
                <a:solidFill>
                  <a:srgbClr val="2F528F"/>
                </a:solidFill>
                <a:latin typeface="Helvetica" panose="020B0604020202020204" pitchFamily="34" charset="0"/>
                <a:cs typeface="Helvetica" panose="020B0604020202020204" pitchFamily="34" charset="0"/>
              </a:rPr>
              <a:t>NCT - 03754933</a:t>
            </a:r>
          </a:p>
        </p:txBody>
      </p:sp>
      <p:sp>
        <p:nvSpPr>
          <p:cNvPr id="10" name="Content Placeholder 2"/>
          <p:cNvSpPr txBox="1">
            <a:spLocks/>
          </p:cNvSpPr>
          <p:nvPr/>
        </p:nvSpPr>
        <p:spPr>
          <a:xfrm>
            <a:off x="2362200" y="2206628"/>
            <a:ext cx="7772400" cy="2969379"/>
          </a:xfrm>
          <a:prstGeom prst="rect">
            <a:avLst/>
          </a:prstGeom>
        </p:spPr>
        <p:txBody>
          <a:bodyPr>
            <a:normAutofit fontScale="92500" lnSpcReduction="20000"/>
          </a:bodyPr>
          <a:lstStyle>
            <a:lvl1pPr marL="411480" indent="-342900" algn="l" rtl="0" eaLnBrk="1" latinLnBrk="0" hangingPunct="1">
              <a:spcBef>
                <a:spcPts val="700"/>
              </a:spcBef>
              <a:buClr>
                <a:schemeClr val="tx2"/>
              </a:buClr>
              <a:buSzPct val="95000"/>
              <a:buFont typeface="Wingdings"/>
              <a:buChar char=""/>
              <a:defRPr kumimoji="0" sz="3000" b="0" i="0" kern="1200">
                <a:solidFill>
                  <a:schemeClr val="tx1"/>
                </a:solidFill>
                <a:latin typeface="Times New Roman Regular" charset="0"/>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b="0" i="0" kern="1200">
                <a:solidFill>
                  <a:schemeClr val="tx1"/>
                </a:solidFill>
                <a:latin typeface="Times New Roman Regular" charset="0"/>
                <a:ea typeface="+mn-ea"/>
                <a:cs typeface="+mn-cs"/>
              </a:defRPr>
            </a:lvl2pPr>
            <a:lvl3pPr marL="996696" indent="-228600" algn="l" rtl="0" eaLnBrk="1" latinLnBrk="0" hangingPunct="1">
              <a:spcBef>
                <a:spcPct val="20000"/>
              </a:spcBef>
              <a:buClr>
                <a:schemeClr val="accent2"/>
              </a:buClr>
              <a:buFont typeface="Wingdings 2"/>
              <a:buChar char=""/>
              <a:defRPr kumimoji="0" sz="2400" b="0" i="0" kern="1200">
                <a:solidFill>
                  <a:schemeClr val="tx1"/>
                </a:solidFill>
                <a:latin typeface="Times New Roman Regular" charset="0"/>
                <a:ea typeface="+mn-ea"/>
                <a:cs typeface="+mn-cs"/>
              </a:defRPr>
            </a:lvl3pPr>
            <a:lvl4pPr marL="1261872" indent="-228600" algn="l" rtl="0" eaLnBrk="1" latinLnBrk="0" hangingPunct="1">
              <a:spcBef>
                <a:spcPct val="20000"/>
              </a:spcBef>
              <a:buClr>
                <a:schemeClr val="accent3"/>
              </a:buClr>
              <a:buFont typeface="Wingdings 3"/>
              <a:buChar char=""/>
              <a:defRPr kumimoji="0" sz="2200" b="0" i="0" kern="1200">
                <a:solidFill>
                  <a:schemeClr val="tx1"/>
                </a:solidFill>
                <a:latin typeface="Times New Roman Regular" charset="0"/>
                <a:ea typeface="+mn-ea"/>
                <a:cs typeface="+mn-cs"/>
              </a:defRPr>
            </a:lvl4pPr>
            <a:lvl5pPr marL="1481328" indent="-210312" algn="l" rtl="0" eaLnBrk="1" latinLnBrk="0" hangingPunct="1">
              <a:spcBef>
                <a:spcPct val="20000"/>
              </a:spcBef>
              <a:buClr>
                <a:schemeClr val="accent3"/>
              </a:buClr>
              <a:buFont typeface="Wingdings 2"/>
              <a:buChar char=""/>
              <a:defRPr kumimoji="0" sz="2000" b="0" i="0" kern="1200">
                <a:solidFill>
                  <a:schemeClr val="tx1"/>
                </a:solidFill>
                <a:latin typeface="Times New Roman Regular"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buClr>
                <a:srgbClr val="12284C"/>
              </a:buClr>
            </a:pPr>
            <a:r>
              <a:rPr lang="en-US" sz="2600" b="1" dirty="0">
                <a:solidFill>
                  <a:srgbClr val="12284C"/>
                </a:solidFill>
                <a:latin typeface="Helvetica" panose="020B0604020202020204" pitchFamily="34" charset="0"/>
                <a:cs typeface="Helvetica" panose="020B0604020202020204" pitchFamily="34" charset="0"/>
              </a:rPr>
              <a:t>Utilizes dose and schedule found safe and effective in Phase I/</a:t>
            </a:r>
            <a:r>
              <a:rPr lang="en-US" sz="2600" b="1" dirty="0" err="1">
                <a:solidFill>
                  <a:srgbClr val="12284C"/>
                </a:solidFill>
                <a:latin typeface="Helvetica" panose="020B0604020202020204" pitchFamily="34" charset="0"/>
                <a:cs typeface="Helvetica" panose="020B0604020202020204" pitchFamily="34" charset="0"/>
              </a:rPr>
              <a:t>IIa</a:t>
            </a:r>
            <a:r>
              <a:rPr lang="en-US" sz="2600" b="1" dirty="0">
                <a:solidFill>
                  <a:srgbClr val="12284C"/>
                </a:solidFill>
                <a:latin typeface="Helvetica" panose="020B0604020202020204" pitchFamily="34" charset="0"/>
                <a:cs typeface="Helvetica" panose="020B0604020202020204" pitchFamily="34" charset="0"/>
              </a:rPr>
              <a:t> trial (as a single cycle*) </a:t>
            </a:r>
          </a:p>
          <a:p>
            <a:pPr>
              <a:buClr>
                <a:srgbClr val="12284C"/>
              </a:buClr>
            </a:pPr>
            <a:endParaRPr lang="en-US" sz="2600" b="1" dirty="0">
              <a:solidFill>
                <a:srgbClr val="12284C"/>
              </a:solidFill>
              <a:latin typeface="Helvetica" panose="020B0604020202020204" pitchFamily="34" charset="0"/>
              <a:cs typeface="Helvetica" panose="020B0604020202020204" pitchFamily="34" charset="0"/>
            </a:endParaRPr>
          </a:p>
          <a:p>
            <a:pPr>
              <a:buClr>
                <a:srgbClr val="12284C"/>
              </a:buClr>
            </a:pPr>
            <a:r>
              <a:rPr lang="en-US" sz="2600" b="1" dirty="0">
                <a:solidFill>
                  <a:srgbClr val="12284C"/>
                </a:solidFill>
                <a:latin typeface="Helvetica" panose="020B0604020202020204" pitchFamily="34" charset="0"/>
                <a:cs typeface="Helvetica" panose="020B0604020202020204" pitchFamily="34" charset="0"/>
              </a:rPr>
              <a:t>Up to 5 cycles will be administered </a:t>
            </a:r>
          </a:p>
          <a:p>
            <a:pPr>
              <a:buClr>
                <a:srgbClr val="12284C"/>
              </a:buClr>
            </a:pPr>
            <a:endParaRPr lang="en-US" sz="2600" b="1" dirty="0">
              <a:solidFill>
                <a:srgbClr val="12284C"/>
              </a:solidFill>
              <a:latin typeface="Helvetica" panose="020B0604020202020204" pitchFamily="34" charset="0"/>
              <a:cs typeface="Helvetica" panose="020B0604020202020204" pitchFamily="34" charset="0"/>
            </a:endParaRPr>
          </a:p>
          <a:p>
            <a:pPr>
              <a:buClr>
                <a:srgbClr val="12284C"/>
              </a:buClr>
            </a:pPr>
            <a:r>
              <a:rPr lang="en-US" sz="2600" b="1" dirty="0">
                <a:solidFill>
                  <a:srgbClr val="12284C"/>
                </a:solidFill>
                <a:latin typeface="Helvetica" panose="020B0604020202020204" pitchFamily="34" charset="0"/>
                <a:cs typeface="Helvetica" panose="020B0604020202020204" pitchFamily="34" charset="0"/>
              </a:rPr>
              <a:t>The entire tumor burden will be treated</a:t>
            </a:r>
          </a:p>
          <a:p>
            <a:pPr marL="68580" indent="0">
              <a:buClr>
                <a:srgbClr val="C00000"/>
              </a:buClr>
              <a:buNone/>
            </a:pPr>
            <a:endParaRPr lang="en-US" sz="2600" b="1" dirty="0">
              <a:solidFill>
                <a:srgbClr val="12284C"/>
              </a:solidFill>
              <a:latin typeface="Helvetica" panose="020B0604020202020204" pitchFamily="34" charset="0"/>
              <a:cs typeface="Helvetica" panose="020B0604020202020204" pitchFamily="34" charset="0"/>
            </a:endParaRPr>
          </a:p>
          <a:p>
            <a:pPr marL="68580" indent="0">
              <a:buClr>
                <a:srgbClr val="C00000"/>
              </a:buClr>
              <a:buNone/>
            </a:pPr>
            <a:r>
              <a:rPr lang="en-US" sz="2100" b="1" dirty="0">
                <a:solidFill>
                  <a:srgbClr val="2F528F"/>
                </a:solidFill>
                <a:latin typeface="Helvetica" panose="020B0604020202020204" pitchFamily="34" charset="0"/>
                <a:cs typeface="Helvetica" panose="020B0604020202020204" pitchFamily="34" charset="0"/>
              </a:rPr>
              <a:t>* Cycle = </a:t>
            </a:r>
            <a:r>
              <a:rPr lang="en-US" sz="1900" b="1" dirty="0">
                <a:solidFill>
                  <a:srgbClr val="2F528F"/>
                </a:solidFill>
                <a:latin typeface="Helvetica" panose="020B0604020202020204" pitchFamily="34" charset="0"/>
                <a:cs typeface="Helvetica" panose="020B0604020202020204" pitchFamily="34" charset="0"/>
              </a:rPr>
              <a:t>Two days of Gedeptin followed by 3 days of fludarabine</a:t>
            </a:r>
          </a:p>
          <a:p>
            <a:pPr>
              <a:buClr>
                <a:srgbClr val="C00000"/>
              </a:buClr>
            </a:pPr>
            <a:endParaRPr lang="en-US" sz="1900" dirty="0">
              <a:solidFill>
                <a:srgbClr val="12284C"/>
              </a:solidFill>
              <a:latin typeface="Helvetica" panose="020B0604020202020204" pitchFamily="34" charset="0"/>
              <a:cs typeface="Helvetica" panose="020B0604020202020204" pitchFamily="34" charset="0"/>
            </a:endParaRPr>
          </a:p>
          <a:p>
            <a:endParaRPr lang="en-US" dirty="0">
              <a:solidFill>
                <a:srgbClr val="12284C"/>
              </a:solidFill>
              <a:latin typeface="Helvetica" panose="020B0604020202020204" pitchFamily="34" charset="0"/>
              <a:cs typeface="Helvetica" panose="020B0604020202020204" pitchFamily="34" charset="0"/>
            </a:endParaRPr>
          </a:p>
          <a:p>
            <a:pPr marL="68580" indent="0">
              <a:buNone/>
            </a:pPr>
            <a:endParaRPr lang="en-US" dirty="0">
              <a:solidFill>
                <a:srgbClr val="12284C"/>
              </a:solidFill>
              <a:latin typeface="Helvetica" panose="020B0604020202020204" pitchFamily="34" charset="0"/>
              <a:cs typeface="Helvetica" panose="020B0604020202020204" pitchFamily="34" charset="0"/>
            </a:endParaRPr>
          </a:p>
        </p:txBody>
      </p:sp>
      <p:pic>
        <p:nvPicPr>
          <p:cNvPr id="7" name="Picture 6">
            <a:extLst>
              <a:ext uri="{FF2B5EF4-FFF2-40B4-BE49-F238E27FC236}">
                <a16:creationId xmlns:a16="http://schemas.microsoft.com/office/drawing/2014/main" id="{20E21844-5C76-4508-85F9-4ADBD01411DD}"/>
              </a:ext>
            </a:extLst>
          </p:cNvPr>
          <p:cNvPicPr/>
          <p:nvPr/>
        </p:nvPicPr>
        <p:blipFill>
          <a:blip r:embed="rId3" cstate="print"/>
          <a:stretch>
            <a:fillRect/>
          </a:stretch>
        </p:blipFill>
        <p:spPr>
          <a:xfrm>
            <a:off x="134816" y="0"/>
            <a:ext cx="1599855" cy="887506"/>
          </a:xfrm>
          <a:prstGeom prst="rect">
            <a:avLst/>
          </a:prstGeom>
        </p:spPr>
      </p:pic>
      <p:sp>
        <p:nvSpPr>
          <p:cNvPr id="8" name="Slide Number Placeholder 5">
            <a:extLst>
              <a:ext uri="{FF2B5EF4-FFF2-40B4-BE49-F238E27FC236}">
                <a16:creationId xmlns:a16="http://schemas.microsoft.com/office/drawing/2014/main" id="{173C031A-82CF-4F6A-B604-65196C7ED890}"/>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12</a:t>
            </a:fld>
            <a:endParaRPr lang="en-US" sz="1400" dirty="0">
              <a:solidFill>
                <a:schemeClr val="tx1">
                  <a:lumMod val="50000"/>
                  <a:lumOff val="50000"/>
                </a:schemeClr>
              </a:solidFill>
              <a:latin typeface="Helvetica" pitchFamily="2" charset="0"/>
            </a:endParaRPr>
          </a:p>
        </p:txBody>
      </p:sp>
    </p:spTree>
    <p:extLst>
      <p:ext uri="{BB962C8B-B14F-4D97-AF65-F5344CB8AC3E}">
        <p14:creationId xmlns:p14="http://schemas.microsoft.com/office/powerpoint/2010/main" val="8763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332138" y="589326"/>
            <a:ext cx="7348757" cy="914400"/>
          </a:xfrm>
        </p:spPr>
        <p:txBody>
          <a:bodyPr/>
          <a:lstStyle/>
          <a:p>
            <a:r>
              <a:rPr lang="en-US" sz="3200" b="1" dirty="0">
                <a:solidFill>
                  <a:srgbClr val="2F528F"/>
                </a:solidFill>
                <a:latin typeface="Helvetica" panose="020B0604020202020204" pitchFamily="34" charset="0"/>
                <a:cs typeface="Helvetica" panose="020B0604020202020204" pitchFamily="34" charset="0"/>
              </a:rPr>
              <a:t>Improves Efficacy of Check Point Blockade Inhibitors </a:t>
            </a:r>
            <a:r>
              <a:rPr lang="en-US" sz="3200" dirty="0">
                <a:solidFill>
                  <a:srgbClr val="2F528F"/>
                </a:solidFill>
                <a:latin typeface="Helvetica" panose="020B0604020202020204" pitchFamily="34" charset="0"/>
                <a:cs typeface="Helvetica" panose="020B0604020202020204" pitchFamily="34" charset="0"/>
              </a:rPr>
              <a:t>	</a:t>
            </a:r>
          </a:p>
        </p:txBody>
      </p:sp>
      <p:sp>
        <p:nvSpPr>
          <p:cNvPr id="10" name="Content Placeholder 2"/>
          <p:cNvSpPr>
            <a:spLocks noGrp="1"/>
          </p:cNvSpPr>
          <p:nvPr>
            <p:ph idx="1"/>
          </p:nvPr>
        </p:nvSpPr>
        <p:spPr>
          <a:xfrm>
            <a:off x="2209800" y="1909893"/>
            <a:ext cx="7772400" cy="3566115"/>
          </a:xfrm>
        </p:spPr>
        <p:txBody>
          <a:bodyPr>
            <a:noAutofit/>
          </a:bodyPr>
          <a:lstStyle/>
          <a:p>
            <a:pPr marL="68580" indent="0">
              <a:spcAft>
                <a:spcPts val="600"/>
              </a:spcAft>
              <a:buClr>
                <a:srgbClr val="FF0000"/>
              </a:buClr>
              <a:buSzPct val="100000"/>
              <a:buNone/>
            </a:pPr>
            <a:r>
              <a:rPr lang="en-US" sz="2400" b="1" dirty="0">
                <a:solidFill>
                  <a:srgbClr val="12284C"/>
                </a:solidFill>
                <a:latin typeface="Helvetica" panose="020B0604020202020204" pitchFamily="34" charset="0"/>
                <a:cs typeface="Helvetica" panose="020B0604020202020204" pitchFamily="34" charset="0"/>
              </a:rPr>
              <a:t>Our recent studies indicate that PNP-based treatment may be additive or synergistic with checkpoint blockade type agents.</a:t>
            </a:r>
          </a:p>
          <a:p>
            <a:pPr marL="68580" indent="0">
              <a:buClr>
                <a:srgbClr val="FF0000"/>
              </a:buClr>
              <a:buSzPct val="100000"/>
              <a:buNone/>
            </a:pPr>
            <a:r>
              <a:rPr lang="en-US" sz="2400" b="1" dirty="0">
                <a:solidFill>
                  <a:srgbClr val="12284C"/>
                </a:solidFill>
                <a:latin typeface="Helvetica" panose="020B0604020202020204" pitchFamily="34" charset="0"/>
                <a:cs typeface="Helvetica" panose="020B0604020202020204" pitchFamily="34" charset="0"/>
              </a:rPr>
              <a:t>PNP therapy appears to robustly sensitizes tumors, that do not express </a:t>
            </a:r>
            <a:r>
              <a:rPr lang="en-US" sz="2400" b="1" i="1" dirty="0">
                <a:solidFill>
                  <a:srgbClr val="12284C"/>
                </a:solidFill>
                <a:latin typeface="Helvetica" panose="020B0604020202020204" pitchFamily="34" charset="0"/>
                <a:cs typeface="Helvetica" panose="020B0604020202020204" pitchFamily="34" charset="0"/>
              </a:rPr>
              <a:t>E. coli </a:t>
            </a:r>
            <a:r>
              <a:rPr lang="en-US" sz="2400" b="1" dirty="0">
                <a:solidFill>
                  <a:srgbClr val="12284C"/>
                </a:solidFill>
                <a:latin typeface="Helvetica" panose="020B0604020202020204" pitchFamily="34" charset="0"/>
                <a:cs typeface="Helvetica" panose="020B0604020202020204" pitchFamily="34" charset="0"/>
              </a:rPr>
              <a:t>PNP, to checkpoint blockade inhibitors, presumably by destroying tumor tissue at one site, exposing neoantigens, and enhancing immune response and activity of checkpoint blockade at other sites (i.e. abscopal effect). </a:t>
            </a:r>
          </a:p>
        </p:txBody>
      </p:sp>
      <p:pic>
        <p:nvPicPr>
          <p:cNvPr id="5" name="Picture 4">
            <a:extLst>
              <a:ext uri="{FF2B5EF4-FFF2-40B4-BE49-F238E27FC236}">
                <a16:creationId xmlns:a16="http://schemas.microsoft.com/office/drawing/2014/main" id="{8B59E245-CB65-4F34-8EB5-24ED8E8A56DB}"/>
              </a:ext>
            </a:extLst>
          </p:cNvPr>
          <p:cNvPicPr/>
          <p:nvPr/>
        </p:nvPicPr>
        <p:blipFill>
          <a:blip r:embed="rId3" cstate="print"/>
          <a:stretch>
            <a:fillRect/>
          </a:stretch>
        </p:blipFill>
        <p:spPr>
          <a:xfrm>
            <a:off x="134816" y="0"/>
            <a:ext cx="1599855" cy="887506"/>
          </a:xfrm>
          <a:prstGeom prst="rect">
            <a:avLst/>
          </a:prstGeom>
        </p:spPr>
      </p:pic>
      <p:sp>
        <p:nvSpPr>
          <p:cNvPr id="6" name="Slide Number Placeholder 5">
            <a:extLst>
              <a:ext uri="{FF2B5EF4-FFF2-40B4-BE49-F238E27FC236}">
                <a16:creationId xmlns:a16="http://schemas.microsoft.com/office/drawing/2014/main" id="{CB868B94-BE5B-4575-9BC8-A41925B5A065}"/>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13</a:t>
            </a:fld>
            <a:endParaRPr lang="en-US" sz="1400" dirty="0">
              <a:solidFill>
                <a:schemeClr val="tx1">
                  <a:lumMod val="50000"/>
                  <a:lumOff val="50000"/>
                </a:schemeClr>
              </a:solidFill>
              <a:latin typeface="Helvetica" pitchFamily="2" charset="0"/>
            </a:endParaRPr>
          </a:p>
        </p:txBody>
      </p:sp>
    </p:spTree>
    <p:extLst>
      <p:ext uri="{BB962C8B-B14F-4D97-AF65-F5344CB8AC3E}">
        <p14:creationId xmlns:p14="http://schemas.microsoft.com/office/powerpoint/2010/main" val="18750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or: Elbow 12">
            <a:extLst>
              <a:ext uri="{FF2B5EF4-FFF2-40B4-BE49-F238E27FC236}">
                <a16:creationId xmlns:a16="http://schemas.microsoft.com/office/drawing/2014/main" id="{C3A8D26E-C211-419C-9091-5C464213E58E}"/>
              </a:ext>
            </a:extLst>
          </p:cNvPr>
          <p:cNvCxnSpPr>
            <a:cxnSpLocks/>
          </p:cNvCxnSpPr>
          <p:nvPr/>
        </p:nvCxnSpPr>
        <p:spPr>
          <a:xfrm>
            <a:off x="6096000" y="3124626"/>
            <a:ext cx="2476500" cy="621337"/>
          </a:xfrm>
          <a:prstGeom prst="bentConnector3">
            <a:avLst/>
          </a:prstGeom>
          <a:ln w="73025">
            <a:solidFill>
              <a:srgbClr val="3B67B0">
                <a:alpha val="74902"/>
              </a:srgbClr>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2E676A96-F285-4695-BD5A-D7CF58C83B02}"/>
              </a:ext>
            </a:extLst>
          </p:cNvPr>
          <p:cNvCxnSpPr>
            <a:cxnSpLocks/>
          </p:cNvCxnSpPr>
          <p:nvPr/>
        </p:nvCxnSpPr>
        <p:spPr>
          <a:xfrm flipV="1">
            <a:off x="6096000" y="4554766"/>
            <a:ext cx="2476500" cy="624729"/>
          </a:xfrm>
          <a:prstGeom prst="bentConnector3">
            <a:avLst/>
          </a:prstGeom>
          <a:ln w="73025">
            <a:solidFill>
              <a:srgbClr val="3B67B0">
                <a:alpha val="74902"/>
              </a:srgbClr>
            </a:solidFill>
            <a:round/>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60F9A2-DB41-4DDA-8CF5-AB2737A6377A}"/>
              </a:ext>
            </a:extLst>
          </p:cNvPr>
          <p:cNvCxnSpPr>
            <a:cxnSpLocks/>
          </p:cNvCxnSpPr>
          <p:nvPr/>
        </p:nvCxnSpPr>
        <p:spPr>
          <a:xfrm>
            <a:off x="6096000" y="4152060"/>
            <a:ext cx="2476500" cy="0"/>
          </a:xfrm>
          <a:prstGeom prst="straightConnector1">
            <a:avLst/>
          </a:prstGeom>
          <a:ln w="73025">
            <a:solidFill>
              <a:srgbClr val="3B67B0">
                <a:alpha val="74902"/>
              </a:srgbClr>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D556077-48CA-4846-95E6-78D6EDE858F1}"/>
              </a:ext>
            </a:extLst>
          </p:cNvPr>
          <p:cNvSpPr txBox="1"/>
          <p:nvPr/>
        </p:nvSpPr>
        <p:spPr>
          <a:xfrm>
            <a:off x="8774173" y="5380809"/>
            <a:ext cx="2887568" cy="338554"/>
          </a:xfrm>
          <a:prstGeom prst="rect">
            <a:avLst/>
          </a:prstGeom>
          <a:noFill/>
        </p:spPr>
        <p:txBody>
          <a:bodyPr wrap="square" rtlCol="0">
            <a:spAutoFit/>
          </a:bodyPr>
          <a:lstStyle/>
          <a:p>
            <a:pPr algn="ctr"/>
            <a:r>
              <a:rPr lang="en-US" sz="1600" dirty="0">
                <a:solidFill>
                  <a:srgbClr val="3B67B0"/>
                </a:solidFill>
                <a:latin typeface="Helvetica" pitchFamily="2" charset="0"/>
              </a:rPr>
              <a:t>TUMOR REGRESSION</a:t>
            </a:r>
          </a:p>
        </p:txBody>
      </p:sp>
      <p:sp>
        <p:nvSpPr>
          <p:cNvPr id="23" name="TextBox 22">
            <a:extLst>
              <a:ext uri="{FF2B5EF4-FFF2-40B4-BE49-F238E27FC236}">
                <a16:creationId xmlns:a16="http://schemas.microsoft.com/office/drawing/2014/main" id="{233724F5-7607-4B49-95FA-6FE82C3A4F84}"/>
              </a:ext>
            </a:extLst>
          </p:cNvPr>
          <p:cNvSpPr txBox="1"/>
          <p:nvPr/>
        </p:nvSpPr>
        <p:spPr>
          <a:xfrm>
            <a:off x="1167523" y="2825261"/>
            <a:ext cx="4533708" cy="677108"/>
          </a:xfrm>
          <a:prstGeom prst="rect">
            <a:avLst/>
          </a:prstGeom>
          <a:noFill/>
        </p:spPr>
        <p:txBody>
          <a:bodyPr wrap="square" rtlCol="0">
            <a:spAutoFit/>
          </a:bodyPr>
          <a:lstStyle/>
          <a:p>
            <a:r>
              <a:rPr lang="en-US" sz="2000" b="1" dirty="0">
                <a:solidFill>
                  <a:srgbClr val="3B67B0"/>
                </a:solidFill>
                <a:latin typeface="Helvetica" pitchFamily="2" charset="0"/>
              </a:rPr>
              <a:t>STIMULATE </a:t>
            </a:r>
            <a:r>
              <a:rPr lang="en-US" dirty="0">
                <a:solidFill>
                  <a:srgbClr val="002060"/>
                </a:solidFill>
                <a:latin typeface="Helvetica" pitchFamily="2" charset="0"/>
              </a:rPr>
              <a:t>MVA-VLP with TAA to provoke immune system</a:t>
            </a:r>
          </a:p>
        </p:txBody>
      </p:sp>
      <p:sp>
        <p:nvSpPr>
          <p:cNvPr id="24" name="TextBox 23">
            <a:extLst>
              <a:ext uri="{FF2B5EF4-FFF2-40B4-BE49-F238E27FC236}">
                <a16:creationId xmlns:a16="http://schemas.microsoft.com/office/drawing/2014/main" id="{326EDF1A-6338-48B0-BB64-20C81319AB09}"/>
              </a:ext>
            </a:extLst>
          </p:cNvPr>
          <p:cNvSpPr txBox="1"/>
          <p:nvPr/>
        </p:nvSpPr>
        <p:spPr>
          <a:xfrm>
            <a:off x="1178083" y="3833456"/>
            <a:ext cx="4444312" cy="677108"/>
          </a:xfrm>
          <a:prstGeom prst="rect">
            <a:avLst/>
          </a:prstGeom>
          <a:noFill/>
        </p:spPr>
        <p:txBody>
          <a:bodyPr wrap="square" rtlCol="0">
            <a:spAutoFit/>
          </a:bodyPr>
          <a:lstStyle/>
          <a:p>
            <a:r>
              <a:rPr lang="en-US" sz="2000" b="1" dirty="0">
                <a:solidFill>
                  <a:srgbClr val="3B67B0"/>
                </a:solidFill>
                <a:latin typeface="Helvetica" pitchFamily="2" charset="0"/>
              </a:rPr>
              <a:t>BLOCK</a:t>
            </a:r>
            <a:r>
              <a:rPr lang="en-US" sz="2000" dirty="0">
                <a:solidFill>
                  <a:srgbClr val="002060"/>
                </a:solidFill>
                <a:latin typeface="Helvetica" pitchFamily="2" charset="0"/>
              </a:rPr>
              <a:t> </a:t>
            </a:r>
            <a:r>
              <a:rPr lang="en-US" dirty="0">
                <a:solidFill>
                  <a:srgbClr val="002060"/>
                </a:solidFill>
                <a:latin typeface="Helvetica" pitchFamily="2" charset="0"/>
              </a:rPr>
              <a:t>Checkpoint inhibitor to reverse immune tolerance</a:t>
            </a:r>
          </a:p>
        </p:txBody>
      </p:sp>
      <p:sp>
        <p:nvSpPr>
          <p:cNvPr id="28" name="TextBox 27">
            <a:extLst>
              <a:ext uri="{FF2B5EF4-FFF2-40B4-BE49-F238E27FC236}">
                <a16:creationId xmlns:a16="http://schemas.microsoft.com/office/drawing/2014/main" id="{CD6E1E62-4220-4340-AB49-F7DD27142742}"/>
              </a:ext>
            </a:extLst>
          </p:cNvPr>
          <p:cNvSpPr txBox="1"/>
          <p:nvPr/>
        </p:nvSpPr>
        <p:spPr>
          <a:xfrm>
            <a:off x="1178209" y="4881410"/>
            <a:ext cx="4446878" cy="461665"/>
          </a:xfrm>
          <a:prstGeom prst="rect">
            <a:avLst/>
          </a:prstGeom>
          <a:noFill/>
        </p:spPr>
        <p:txBody>
          <a:bodyPr wrap="square" rtlCol="0">
            <a:spAutoFit/>
          </a:bodyPr>
          <a:lstStyle/>
          <a:p>
            <a:r>
              <a:rPr lang="en-US" sz="2000" b="1" dirty="0">
                <a:solidFill>
                  <a:srgbClr val="3B67B0"/>
                </a:solidFill>
                <a:latin typeface="Helvetica" pitchFamily="2" charset="0"/>
              </a:rPr>
              <a:t>KILL</a:t>
            </a:r>
            <a:r>
              <a:rPr lang="en-US" sz="2400" dirty="0">
                <a:solidFill>
                  <a:srgbClr val="002060"/>
                </a:solidFill>
                <a:latin typeface="Helvetica" pitchFamily="2" charset="0"/>
              </a:rPr>
              <a:t> </a:t>
            </a:r>
            <a:r>
              <a:rPr lang="en-US" dirty="0">
                <a:solidFill>
                  <a:srgbClr val="002060"/>
                </a:solidFill>
                <a:latin typeface="Helvetica" pitchFamily="2" charset="0"/>
              </a:rPr>
              <a:t>Achieve oncolysis using </a:t>
            </a:r>
            <a:r>
              <a:rPr lang="en-US" dirty="0" err="1">
                <a:solidFill>
                  <a:srgbClr val="002060"/>
                </a:solidFill>
                <a:latin typeface="Helvetica" pitchFamily="2" charset="0"/>
              </a:rPr>
              <a:t>Gedeptin</a:t>
            </a:r>
            <a:r>
              <a:rPr lang="en-US" dirty="0">
                <a:solidFill>
                  <a:srgbClr val="002060"/>
                </a:solidFill>
                <a:latin typeface="Helvetica" pitchFamily="2" charset="0"/>
              </a:rPr>
              <a:t> </a:t>
            </a:r>
          </a:p>
        </p:txBody>
      </p:sp>
      <p:sp>
        <p:nvSpPr>
          <p:cNvPr id="29" name="&quot;Not Allowed&quot; Symbol 28">
            <a:extLst>
              <a:ext uri="{FF2B5EF4-FFF2-40B4-BE49-F238E27FC236}">
                <a16:creationId xmlns:a16="http://schemas.microsoft.com/office/drawing/2014/main" id="{85512245-E5D1-4DA8-8763-C95F1F3B7C6D}"/>
              </a:ext>
            </a:extLst>
          </p:cNvPr>
          <p:cNvSpPr/>
          <p:nvPr/>
        </p:nvSpPr>
        <p:spPr>
          <a:xfrm>
            <a:off x="531846" y="3907998"/>
            <a:ext cx="503916" cy="481172"/>
          </a:xfrm>
          <a:prstGeom prst="noSmoking">
            <a:avLst>
              <a:gd name="adj" fmla="val 13167"/>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67B0"/>
              </a:solidFill>
            </a:endParaRPr>
          </a:p>
        </p:txBody>
      </p:sp>
      <p:sp>
        <p:nvSpPr>
          <p:cNvPr id="30" name="Lightning Bolt 29">
            <a:extLst>
              <a:ext uri="{FF2B5EF4-FFF2-40B4-BE49-F238E27FC236}">
                <a16:creationId xmlns:a16="http://schemas.microsoft.com/office/drawing/2014/main" id="{D5E6337A-D8F1-4F80-A373-DB79015E5927}"/>
              </a:ext>
            </a:extLst>
          </p:cNvPr>
          <p:cNvSpPr/>
          <p:nvPr/>
        </p:nvSpPr>
        <p:spPr>
          <a:xfrm>
            <a:off x="533620" y="2781209"/>
            <a:ext cx="391304" cy="696112"/>
          </a:xfrm>
          <a:prstGeom prst="lightningBol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67B0"/>
              </a:solidFill>
            </a:endParaRPr>
          </a:p>
        </p:txBody>
      </p:sp>
      <p:sp>
        <p:nvSpPr>
          <p:cNvPr id="31" name="Explosion: 8 Points 30">
            <a:extLst>
              <a:ext uri="{FF2B5EF4-FFF2-40B4-BE49-F238E27FC236}">
                <a16:creationId xmlns:a16="http://schemas.microsoft.com/office/drawing/2014/main" id="{D0892E82-A193-4C3F-B015-F8A587C1D13C}"/>
              </a:ext>
            </a:extLst>
          </p:cNvPr>
          <p:cNvSpPr/>
          <p:nvPr/>
        </p:nvSpPr>
        <p:spPr>
          <a:xfrm>
            <a:off x="540791" y="4923851"/>
            <a:ext cx="584284" cy="646865"/>
          </a:xfrm>
          <a:prstGeom prst="irregularSeal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B67B0"/>
              </a:solidFill>
            </a:endParaRPr>
          </a:p>
        </p:txBody>
      </p:sp>
      <p:pic>
        <p:nvPicPr>
          <p:cNvPr id="16" name="Picture 15" descr="Water next to the ocean&#10;&#10;Description automatically generated">
            <a:extLst>
              <a:ext uri="{FF2B5EF4-FFF2-40B4-BE49-F238E27FC236}">
                <a16:creationId xmlns:a16="http://schemas.microsoft.com/office/drawing/2014/main" id="{C4313A1E-ACAF-6B47-A454-ECDDE67753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7745" y="2833487"/>
            <a:ext cx="3355043" cy="2516282"/>
          </a:xfrm>
          <a:prstGeom prst="ellipse">
            <a:avLst/>
          </a:prstGeom>
          <a:ln>
            <a:noFill/>
          </a:ln>
          <a:effectLst>
            <a:softEdge rad="317500"/>
          </a:effectLst>
        </p:spPr>
      </p:pic>
      <p:sp>
        <p:nvSpPr>
          <p:cNvPr id="18" name="&quot;Not Allowed&quot; Symbol 17">
            <a:extLst>
              <a:ext uri="{FF2B5EF4-FFF2-40B4-BE49-F238E27FC236}">
                <a16:creationId xmlns:a16="http://schemas.microsoft.com/office/drawing/2014/main" id="{B9F1333D-6AE4-4585-BFD4-DEE0931FE416}"/>
              </a:ext>
            </a:extLst>
          </p:cNvPr>
          <p:cNvSpPr/>
          <p:nvPr/>
        </p:nvSpPr>
        <p:spPr>
          <a:xfrm>
            <a:off x="8765198" y="2943910"/>
            <a:ext cx="2890009" cy="2350538"/>
          </a:xfrm>
          <a:prstGeom prst="noSmoking">
            <a:avLst>
              <a:gd name="adj" fmla="val 6412"/>
            </a:avLst>
          </a:prstGeom>
          <a:solidFill>
            <a:srgbClr val="0070C0">
              <a:alpha val="50196"/>
            </a:srgbClr>
          </a:solidFill>
          <a:ln>
            <a:solidFill>
              <a:srgbClr val="2F528F">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2">
            <a:extLst>
              <a:ext uri="{FF2B5EF4-FFF2-40B4-BE49-F238E27FC236}">
                <a16:creationId xmlns:a16="http://schemas.microsoft.com/office/drawing/2014/main" id="{F7EECCAC-E026-4348-BDD2-BE5FF4517E59}"/>
              </a:ext>
            </a:extLst>
          </p:cNvPr>
          <p:cNvSpPr/>
          <p:nvPr/>
        </p:nvSpPr>
        <p:spPr>
          <a:xfrm>
            <a:off x="1167524" y="1620497"/>
            <a:ext cx="2803976" cy="923330"/>
          </a:xfrm>
          <a:prstGeom prst="rect">
            <a:avLst/>
          </a:prstGeom>
          <a:noFill/>
          <a:ln>
            <a:noFill/>
          </a:ln>
        </p:spPr>
        <p:txBody>
          <a:bodyPr wrap="square">
            <a:spAutoFit/>
          </a:bodyPr>
          <a:lstStyle/>
          <a:p>
            <a:r>
              <a:rPr lang="en-US" dirty="0">
                <a:solidFill>
                  <a:srgbClr val="3B67B0"/>
                </a:solidFill>
                <a:latin typeface="Helvetica" pitchFamily="2" charset="0"/>
              </a:rPr>
              <a:t>Tumor antigen specific immune responses induced with a vaccine</a:t>
            </a:r>
          </a:p>
        </p:txBody>
      </p:sp>
      <p:sp>
        <p:nvSpPr>
          <p:cNvPr id="20" name="Rectangle 19">
            <a:extLst>
              <a:ext uri="{FF2B5EF4-FFF2-40B4-BE49-F238E27FC236}">
                <a16:creationId xmlns:a16="http://schemas.microsoft.com/office/drawing/2014/main" id="{6DC4DECD-5473-3C49-A8C9-06366B1BF769}"/>
              </a:ext>
            </a:extLst>
          </p:cNvPr>
          <p:cNvSpPr/>
          <p:nvPr/>
        </p:nvSpPr>
        <p:spPr>
          <a:xfrm>
            <a:off x="600089" y="304511"/>
            <a:ext cx="10917936" cy="492443"/>
          </a:xfrm>
          <a:prstGeom prst="rect">
            <a:avLst/>
          </a:prstGeom>
        </p:spPr>
        <p:txBody>
          <a:bodyPr wrap="square" lIns="0" tIns="0" rIns="0" bIns="0">
            <a:spAutoFit/>
          </a:bodyPr>
          <a:lstStyle/>
          <a:p>
            <a:r>
              <a:rPr lang="en-US" sz="3200" b="1" dirty="0">
                <a:solidFill>
                  <a:srgbClr val="2F528F"/>
                </a:solidFill>
                <a:latin typeface="Helvetica" pitchFamily="2" charset="0"/>
              </a:rPr>
              <a:t>GeoVax Concept to Cancer Immunotherapy</a:t>
            </a:r>
          </a:p>
        </p:txBody>
      </p:sp>
      <p:sp>
        <p:nvSpPr>
          <p:cNvPr id="25" name="Rectangle 24">
            <a:extLst>
              <a:ext uri="{FF2B5EF4-FFF2-40B4-BE49-F238E27FC236}">
                <a16:creationId xmlns:a16="http://schemas.microsoft.com/office/drawing/2014/main" id="{873F02B6-93FF-AC42-AAD9-0C2B33D29E22}"/>
              </a:ext>
            </a:extLst>
          </p:cNvPr>
          <p:cNvSpPr/>
          <p:nvPr/>
        </p:nvSpPr>
        <p:spPr>
          <a:xfrm>
            <a:off x="0" y="0"/>
            <a:ext cx="12192000" cy="140131"/>
          </a:xfrm>
          <a:prstGeom prst="rect">
            <a:avLst/>
          </a:prstGeom>
          <a:solidFill>
            <a:srgbClr val="F1F0F1">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52CD10B-39E6-BB42-B48D-C1411C903619}"/>
              </a:ext>
            </a:extLst>
          </p:cNvPr>
          <p:cNvSpPr/>
          <p:nvPr/>
        </p:nvSpPr>
        <p:spPr>
          <a:xfrm>
            <a:off x="5409924" y="1620497"/>
            <a:ext cx="2810578" cy="923330"/>
          </a:xfrm>
          <a:prstGeom prst="rect">
            <a:avLst/>
          </a:prstGeom>
          <a:noFill/>
          <a:ln>
            <a:noFill/>
          </a:ln>
        </p:spPr>
        <p:txBody>
          <a:bodyPr wrap="square">
            <a:spAutoFit/>
          </a:bodyPr>
          <a:lstStyle/>
          <a:p>
            <a:r>
              <a:rPr lang="en-US" dirty="0">
                <a:solidFill>
                  <a:srgbClr val="3B67B0"/>
                </a:solidFill>
                <a:latin typeface="Helvetica" pitchFamily="2" charset="0"/>
              </a:rPr>
              <a:t>Immune inhibition is blocked with checkpoint inhibitors</a:t>
            </a:r>
          </a:p>
        </p:txBody>
      </p:sp>
      <p:sp>
        <p:nvSpPr>
          <p:cNvPr id="38" name="Rectangle 37">
            <a:extLst>
              <a:ext uri="{FF2B5EF4-FFF2-40B4-BE49-F238E27FC236}">
                <a16:creationId xmlns:a16="http://schemas.microsoft.com/office/drawing/2014/main" id="{25E3A08C-BFDC-E64D-B7A4-312FA127864F}"/>
              </a:ext>
            </a:extLst>
          </p:cNvPr>
          <p:cNvSpPr/>
          <p:nvPr/>
        </p:nvSpPr>
        <p:spPr>
          <a:xfrm>
            <a:off x="9323022" y="1647237"/>
            <a:ext cx="2183508" cy="923330"/>
          </a:xfrm>
          <a:prstGeom prst="rect">
            <a:avLst/>
          </a:prstGeom>
          <a:noFill/>
          <a:ln>
            <a:noFill/>
          </a:ln>
        </p:spPr>
        <p:txBody>
          <a:bodyPr wrap="square">
            <a:spAutoFit/>
          </a:bodyPr>
          <a:lstStyle/>
          <a:p>
            <a:r>
              <a:rPr lang="en-US" dirty="0">
                <a:solidFill>
                  <a:srgbClr val="3B67B0"/>
                </a:solidFill>
                <a:latin typeface="Helvetica" pitchFamily="2" charset="0"/>
              </a:rPr>
              <a:t>Tumor cells are killed using an oncolytic agents</a:t>
            </a:r>
          </a:p>
        </p:txBody>
      </p:sp>
      <p:sp>
        <p:nvSpPr>
          <p:cNvPr id="39" name="Rectangle 38">
            <a:extLst>
              <a:ext uri="{FF2B5EF4-FFF2-40B4-BE49-F238E27FC236}">
                <a16:creationId xmlns:a16="http://schemas.microsoft.com/office/drawing/2014/main" id="{BAE31A94-1DBF-D54C-A54E-78443615F61F}"/>
              </a:ext>
            </a:extLst>
          </p:cNvPr>
          <p:cNvSpPr/>
          <p:nvPr/>
        </p:nvSpPr>
        <p:spPr>
          <a:xfrm>
            <a:off x="442196" y="1215547"/>
            <a:ext cx="3359212" cy="369332"/>
          </a:xfrm>
          <a:prstGeom prst="rect">
            <a:avLst/>
          </a:prstGeom>
          <a:noFill/>
          <a:ln>
            <a:noFill/>
          </a:ln>
        </p:spPr>
        <p:txBody>
          <a:bodyPr wrap="square">
            <a:spAutoFit/>
          </a:bodyPr>
          <a:lstStyle/>
          <a:p>
            <a:r>
              <a:rPr lang="en-US" b="1" dirty="0">
                <a:solidFill>
                  <a:srgbClr val="3B67B0"/>
                </a:solidFill>
                <a:latin typeface="Helvetica" pitchFamily="2" charset="0"/>
              </a:rPr>
              <a:t>Triple-threat Approach:</a:t>
            </a:r>
          </a:p>
        </p:txBody>
      </p:sp>
      <p:sp>
        <p:nvSpPr>
          <p:cNvPr id="44" name="Oval 43">
            <a:extLst>
              <a:ext uri="{FF2B5EF4-FFF2-40B4-BE49-F238E27FC236}">
                <a16:creationId xmlns:a16="http://schemas.microsoft.com/office/drawing/2014/main" id="{19B9429B-519C-FD43-A822-B6B68E965379}"/>
              </a:ext>
            </a:extLst>
          </p:cNvPr>
          <p:cNvSpPr/>
          <p:nvPr/>
        </p:nvSpPr>
        <p:spPr>
          <a:xfrm>
            <a:off x="765144" y="1695709"/>
            <a:ext cx="429345" cy="429345"/>
          </a:xfrm>
          <a:prstGeom prst="ellipse">
            <a:avLst/>
          </a:prstGeom>
          <a:solidFill>
            <a:srgbClr val="00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Helvetica" pitchFamily="2" charset="0"/>
              </a:rPr>
              <a:t>1</a:t>
            </a:r>
          </a:p>
        </p:txBody>
      </p:sp>
      <p:sp>
        <p:nvSpPr>
          <p:cNvPr id="47" name="Oval 46">
            <a:extLst>
              <a:ext uri="{FF2B5EF4-FFF2-40B4-BE49-F238E27FC236}">
                <a16:creationId xmlns:a16="http://schemas.microsoft.com/office/drawing/2014/main" id="{9CC11C63-06CB-F340-938E-01C7F4C288D9}"/>
              </a:ext>
            </a:extLst>
          </p:cNvPr>
          <p:cNvSpPr/>
          <p:nvPr/>
        </p:nvSpPr>
        <p:spPr>
          <a:xfrm>
            <a:off x="4917671" y="1719888"/>
            <a:ext cx="429345" cy="447547"/>
          </a:xfrm>
          <a:prstGeom prst="ellipse">
            <a:avLst/>
          </a:prstGeom>
          <a:solidFill>
            <a:srgbClr val="00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Helvetica" pitchFamily="2" charset="0"/>
              </a:rPr>
              <a:t>2</a:t>
            </a:r>
          </a:p>
        </p:txBody>
      </p:sp>
      <p:sp>
        <p:nvSpPr>
          <p:cNvPr id="48" name="Oval 47">
            <a:extLst>
              <a:ext uri="{FF2B5EF4-FFF2-40B4-BE49-F238E27FC236}">
                <a16:creationId xmlns:a16="http://schemas.microsoft.com/office/drawing/2014/main" id="{FC2AFEBE-41B8-E44D-8CFE-AA2E284E9E4C}"/>
              </a:ext>
            </a:extLst>
          </p:cNvPr>
          <p:cNvSpPr/>
          <p:nvPr/>
        </p:nvSpPr>
        <p:spPr>
          <a:xfrm>
            <a:off x="8893677" y="1710899"/>
            <a:ext cx="429345" cy="429345"/>
          </a:xfrm>
          <a:prstGeom prst="ellipse">
            <a:avLst/>
          </a:prstGeom>
          <a:solidFill>
            <a:srgbClr val="00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Helvetica" pitchFamily="2" charset="0"/>
              </a:rPr>
              <a:t>3</a:t>
            </a:r>
          </a:p>
        </p:txBody>
      </p:sp>
      <p:cxnSp>
        <p:nvCxnSpPr>
          <p:cNvPr id="49" name="Straight Connector 48">
            <a:extLst>
              <a:ext uri="{FF2B5EF4-FFF2-40B4-BE49-F238E27FC236}">
                <a16:creationId xmlns:a16="http://schemas.microsoft.com/office/drawing/2014/main" id="{224438FD-5AB3-BE4C-90CF-79718FC26168}"/>
              </a:ext>
            </a:extLst>
          </p:cNvPr>
          <p:cNvCxnSpPr>
            <a:cxnSpLocks/>
          </p:cNvCxnSpPr>
          <p:nvPr/>
        </p:nvCxnSpPr>
        <p:spPr>
          <a:xfrm flipH="1">
            <a:off x="529837" y="2590800"/>
            <a:ext cx="1113819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43509AF8-B316-483E-9A68-503EA4C3B561}"/>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14</a:t>
            </a:fld>
            <a:endParaRPr lang="en-US" sz="1400" dirty="0">
              <a:solidFill>
                <a:schemeClr val="tx1">
                  <a:lumMod val="50000"/>
                  <a:lumOff val="50000"/>
                </a:schemeClr>
              </a:solidFill>
              <a:latin typeface="Helvetica" pitchFamily="2" charset="0"/>
            </a:endParaRPr>
          </a:p>
        </p:txBody>
      </p:sp>
    </p:spTree>
    <p:extLst>
      <p:ext uri="{BB962C8B-B14F-4D97-AF65-F5344CB8AC3E}">
        <p14:creationId xmlns:p14="http://schemas.microsoft.com/office/powerpoint/2010/main" val="1387260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4FA937-07B1-5548-9601-6D086851105B}"/>
              </a:ext>
            </a:extLst>
          </p:cNvPr>
          <p:cNvSpPr txBox="1"/>
          <p:nvPr/>
        </p:nvSpPr>
        <p:spPr>
          <a:xfrm>
            <a:off x="533399" y="1249533"/>
            <a:ext cx="11007803" cy="615553"/>
          </a:xfrm>
          <a:prstGeom prst="rect">
            <a:avLst/>
          </a:prstGeom>
          <a:noFill/>
        </p:spPr>
        <p:txBody>
          <a:bodyPr wrap="square" lIns="0" tIns="0" rIns="0" bIns="0" rtlCol="0">
            <a:spAutoFit/>
          </a:bodyPr>
          <a:lstStyle/>
          <a:p>
            <a:r>
              <a:rPr lang="en-US" sz="2000" dirty="0">
                <a:solidFill>
                  <a:srgbClr val="3B67B0"/>
                </a:solidFill>
                <a:latin typeface="Helvetica" pitchFamily="2" charset="0"/>
                <a:cs typeface="Times New Roman" panose="02020603050405020304" pitchFamily="18" charset="0"/>
              </a:rPr>
              <a:t>Combination cancer vaccine strategy to utilize standard-of-care (SOC) treatments + </a:t>
            </a:r>
            <a:r>
              <a:rPr lang="en-GB" sz="2000" dirty="0">
                <a:solidFill>
                  <a:srgbClr val="3B67B0"/>
                </a:solidFill>
                <a:latin typeface="Helvetica" pitchFamily="2" charset="0"/>
              </a:rPr>
              <a:t>vaccination, and immune checkpoint inhibitors (CPI) to unleash a patient’s immune system to fight cancers</a:t>
            </a:r>
            <a:endParaRPr lang="en-GB" sz="2000" dirty="0">
              <a:solidFill>
                <a:srgbClr val="002060"/>
              </a:solidFill>
              <a:latin typeface="Helvetica" pitchFamily="2" charset="0"/>
            </a:endParaRPr>
          </a:p>
        </p:txBody>
      </p:sp>
      <p:sp>
        <p:nvSpPr>
          <p:cNvPr id="8" name="Rectangle 7">
            <a:extLst>
              <a:ext uri="{FF2B5EF4-FFF2-40B4-BE49-F238E27FC236}">
                <a16:creationId xmlns:a16="http://schemas.microsoft.com/office/drawing/2014/main" id="{646081C0-ED7E-B74E-9B30-F52CC0C839AB}"/>
              </a:ext>
            </a:extLst>
          </p:cNvPr>
          <p:cNvSpPr/>
          <p:nvPr/>
        </p:nvSpPr>
        <p:spPr>
          <a:xfrm>
            <a:off x="583311" y="300543"/>
            <a:ext cx="10917936" cy="492443"/>
          </a:xfrm>
          <a:prstGeom prst="rect">
            <a:avLst/>
          </a:prstGeom>
        </p:spPr>
        <p:txBody>
          <a:bodyPr wrap="square" lIns="0" tIns="0" rIns="0" bIns="0">
            <a:spAutoFit/>
          </a:bodyPr>
          <a:lstStyle/>
          <a:p>
            <a:r>
              <a:rPr lang="en-US" sz="3200" b="1" dirty="0">
                <a:solidFill>
                  <a:srgbClr val="2F528F"/>
                </a:solidFill>
                <a:latin typeface="Helvetica" pitchFamily="2" charset="0"/>
              </a:rPr>
              <a:t>MUC1 - Cancer Immunotherapy Focus</a:t>
            </a:r>
          </a:p>
        </p:txBody>
      </p:sp>
      <p:sp>
        <p:nvSpPr>
          <p:cNvPr id="9" name="Rectangle 8">
            <a:extLst>
              <a:ext uri="{FF2B5EF4-FFF2-40B4-BE49-F238E27FC236}">
                <a16:creationId xmlns:a16="http://schemas.microsoft.com/office/drawing/2014/main" id="{5A82E05D-6DAB-B94D-9D8A-A4B1074E2087}"/>
              </a:ext>
            </a:extLst>
          </p:cNvPr>
          <p:cNvSpPr/>
          <p:nvPr/>
        </p:nvSpPr>
        <p:spPr>
          <a:xfrm>
            <a:off x="0" y="0"/>
            <a:ext cx="12192000" cy="140131"/>
          </a:xfrm>
          <a:prstGeom prst="rect">
            <a:avLst/>
          </a:prstGeom>
          <a:solidFill>
            <a:srgbClr val="F1F0F1">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C413119-4C9A-7045-9586-89C518F1D8F9}"/>
              </a:ext>
            </a:extLst>
          </p:cNvPr>
          <p:cNvSpPr txBox="1"/>
          <p:nvPr/>
        </p:nvSpPr>
        <p:spPr>
          <a:xfrm>
            <a:off x="533401" y="2150309"/>
            <a:ext cx="3886200" cy="3416320"/>
          </a:xfrm>
          <a:prstGeom prst="rect">
            <a:avLst/>
          </a:prstGeom>
          <a:noFill/>
        </p:spPr>
        <p:txBody>
          <a:bodyPr wrap="square" lIns="0" tIns="0" rIns="0" bIns="0" rtlCol="0">
            <a:spAutoFit/>
          </a:bodyPr>
          <a:lstStyle/>
          <a:p>
            <a:pPr>
              <a:buClr>
                <a:schemeClr val="tx1"/>
              </a:buClr>
              <a:buSzPct val="75000"/>
            </a:pPr>
            <a:r>
              <a:rPr lang="en-US" sz="2000" dirty="0">
                <a:solidFill>
                  <a:srgbClr val="3B67B0"/>
                </a:solidFill>
                <a:latin typeface="Helvetica" pitchFamily="2" charset="0"/>
                <a:cs typeface="Times New Roman" panose="02020603050405020304" pitchFamily="18" charset="0"/>
              </a:rPr>
              <a:t>GeoVax novel Cancer Immunotherapy is based on combinations of technology </a:t>
            </a:r>
          </a:p>
          <a:p>
            <a:pPr marL="182880" lvl="1" indent="-91440">
              <a:buClr>
                <a:schemeClr val="tx1"/>
              </a:buClr>
              <a:buFont typeface="Arial" panose="020B0604020202020204" pitchFamily="34" charset="0"/>
              <a:buChar char="•"/>
            </a:pPr>
            <a:r>
              <a:rPr lang="en-US" dirty="0">
                <a:solidFill>
                  <a:srgbClr val="002060"/>
                </a:solidFill>
                <a:latin typeface="Helvetica" pitchFamily="2" charset="0"/>
                <a:cs typeface="Times New Roman" panose="02020603050405020304" pitchFamily="18" charset="0"/>
              </a:rPr>
              <a:t>MVA-VLP cancer vaccines to induce T-cell responses</a:t>
            </a:r>
          </a:p>
          <a:p>
            <a:pPr marL="182880" lvl="1" indent="-91440">
              <a:buClr>
                <a:schemeClr val="tx1"/>
              </a:buClr>
              <a:buFont typeface="Arial" panose="020B0604020202020204" pitchFamily="34" charset="0"/>
              <a:buChar char="•"/>
            </a:pPr>
            <a:r>
              <a:rPr lang="en-US" dirty="0">
                <a:solidFill>
                  <a:srgbClr val="002060"/>
                </a:solidFill>
                <a:latin typeface="Helvetica" pitchFamily="2" charset="0"/>
                <a:cs typeface="Times New Roman" panose="02020603050405020304" pitchFamily="18" charset="0"/>
              </a:rPr>
              <a:t>Peptides + adjuvants to focus immune response on TAA</a:t>
            </a:r>
          </a:p>
          <a:p>
            <a:pPr marL="182880" lvl="1" indent="-91440">
              <a:buClr>
                <a:schemeClr val="tx1"/>
              </a:buClr>
              <a:buFont typeface="Arial" panose="020B0604020202020204" pitchFamily="34" charset="0"/>
              <a:buChar char="•"/>
            </a:pPr>
            <a:r>
              <a:rPr lang="en-US" dirty="0">
                <a:solidFill>
                  <a:srgbClr val="002060"/>
                </a:solidFill>
                <a:latin typeface="Helvetica" pitchFamily="2" charset="0"/>
                <a:cs typeface="Times New Roman" panose="02020603050405020304" pitchFamily="18" charset="0"/>
              </a:rPr>
              <a:t>Immune check-point inhibitors to unleash the immune system (Standard of care)</a:t>
            </a:r>
          </a:p>
          <a:p>
            <a:pPr marL="182880" lvl="1" indent="-91440">
              <a:buClr>
                <a:schemeClr val="tx1"/>
              </a:buClr>
              <a:buFont typeface="Arial" panose="020B0604020202020204" pitchFamily="34" charset="0"/>
              <a:buChar char="•"/>
            </a:pPr>
            <a:r>
              <a:rPr lang="en-US" dirty="0" err="1">
                <a:solidFill>
                  <a:srgbClr val="002060"/>
                </a:solidFill>
                <a:latin typeface="Helvetica" pitchFamily="2" charset="0"/>
                <a:cs typeface="Times New Roman" panose="02020603050405020304" pitchFamily="18" charset="0"/>
              </a:rPr>
              <a:t>Gedeptin</a:t>
            </a:r>
            <a:r>
              <a:rPr lang="en-US" dirty="0">
                <a:solidFill>
                  <a:srgbClr val="002060"/>
                </a:solidFill>
                <a:latin typeface="Helvetica" pitchFamily="2" charset="0"/>
                <a:cs typeface="Times New Roman" panose="02020603050405020304" pitchFamily="18" charset="0"/>
              </a:rPr>
              <a:t> to mediate direct tumor killing</a:t>
            </a:r>
            <a:endParaRPr lang="en-US" dirty="0">
              <a:solidFill>
                <a:srgbClr val="002060"/>
              </a:solidFill>
              <a:cs typeface="Times New Roman" panose="02020603050405020304" pitchFamily="18" charset="0"/>
            </a:endParaRPr>
          </a:p>
        </p:txBody>
      </p:sp>
      <p:sp>
        <p:nvSpPr>
          <p:cNvPr id="12" name="Rectangle 11">
            <a:extLst>
              <a:ext uri="{FF2B5EF4-FFF2-40B4-BE49-F238E27FC236}">
                <a16:creationId xmlns:a16="http://schemas.microsoft.com/office/drawing/2014/main" id="{2BEF1014-806A-E546-A70C-055083BCB4FD}"/>
              </a:ext>
            </a:extLst>
          </p:cNvPr>
          <p:cNvSpPr/>
          <p:nvPr/>
        </p:nvSpPr>
        <p:spPr>
          <a:xfrm>
            <a:off x="6278880" y="5976647"/>
            <a:ext cx="5516880" cy="140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D36F5A3-0CB0-D84D-A222-BFA299A61905}"/>
              </a:ext>
            </a:extLst>
          </p:cNvPr>
          <p:cNvSpPr/>
          <p:nvPr/>
        </p:nvSpPr>
        <p:spPr>
          <a:xfrm>
            <a:off x="9930538" y="2049072"/>
            <a:ext cx="289560" cy="3944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78BAED8B-2E7E-D44B-898E-F3816294CB3C}"/>
              </a:ext>
            </a:extLst>
          </p:cNvPr>
          <p:cNvSpPr>
            <a:spLocks noGrp="1"/>
          </p:cNvSpPr>
          <p:nvPr>
            <p:ph type="sldNum" sz="quarter" idx="12"/>
          </p:nvPr>
        </p:nvSpPr>
        <p:spPr>
          <a:xfrm>
            <a:off x="533400" y="6509068"/>
            <a:ext cx="609600" cy="208002"/>
          </a:xfrm>
        </p:spPr>
        <p:txBody>
          <a:bodyPr lIns="0" tIns="0" rIns="0" bIns="0"/>
          <a:lstStyle/>
          <a:p>
            <a:fld id="{CE5FCF4B-0AD2-C34F-BA3B-81EFA46C977D}" type="slidenum">
              <a:rPr lang="en-US" sz="1400" smtClean="0">
                <a:solidFill>
                  <a:schemeClr val="tx1">
                    <a:lumMod val="50000"/>
                    <a:lumOff val="50000"/>
                  </a:schemeClr>
                </a:solidFill>
                <a:latin typeface="Helvetica" pitchFamily="2" charset="0"/>
              </a:rPr>
              <a:pPr/>
              <a:t>15</a:t>
            </a:fld>
            <a:endParaRPr lang="en-US" sz="1400" dirty="0">
              <a:solidFill>
                <a:schemeClr val="tx1">
                  <a:lumMod val="50000"/>
                  <a:lumOff val="50000"/>
                </a:schemeClr>
              </a:solidFill>
              <a:latin typeface="Helvetica" pitchFamily="2" charset="0"/>
            </a:endParaRPr>
          </a:p>
        </p:txBody>
      </p:sp>
      <p:pic>
        <p:nvPicPr>
          <p:cNvPr id="6" name="Picture 5" descr="A screenshot of a cell phone&#10;&#10;Description automatically generated">
            <a:extLst>
              <a:ext uri="{FF2B5EF4-FFF2-40B4-BE49-F238E27FC236}">
                <a16:creationId xmlns:a16="http://schemas.microsoft.com/office/drawing/2014/main" id="{57F845B0-BEB0-2641-BA55-8D950B7F7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2464" y="2170006"/>
            <a:ext cx="6943296" cy="4101438"/>
          </a:xfrm>
          <a:prstGeom prst="rect">
            <a:avLst/>
          </a:prstGeom>
        </p:spPr>
      </p:pic>
      <p:cxnSp>
        <p:nvCxnSpPr>
          <p:cNvPr id="10" name="Straight Connector 9">
            <a:extLst>
              <a:ext uri="{FF2B5EF4-FFF2-40B4-BE49-F238E27FC236}">
                <a16:creationId xmlns:a16="http://schemas.microsoft.com/office/drawing/2014/main" id="{95FF06F5-41FA-2D4A-883B-8CDC54860624}"/>
              </a:ext>
            </a:extLst>
          </p:cNvPr>
          <p:cNvCxnSpPr>
            <a:cxnSpLocks/>
          </p:cNvCxnSpPr>
          <p:nvPr/>
        </p:nvCxnSpPr>
        <p:spPr>
          <a:xfrm>
            <a:off x="4754882" y="2200859"/>
            <a:ext cx="0" cy="370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67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DADBDA-1F89-5F44-A174-566DA6BFD40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308847"/>
            <a:ext cx="12210362" cy="3175000"/>
          </a:xfrm>
          <a:prstGeom prst="rect">
            <a:avLst/>
          </a:prstGeom>
        </p:spPr>
      </p:pic>
      <p:pic>
        <p:nvPicPr>
          <p:cNvPr id="10" name="Picture 9">
            <a:extLst>
              <a:ext uri="{FF2B5EF4-FFF2-40B4-BE49-F238E27FC236}">
                <a16:creationId xmlns:a16="http://schemas.microsoft.com/office/drawing/2014/main" id="{0CD6C49A-0D2D-C940-89CD-388068D99C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30680" y="3257729"/>
            <a:ext cx="3694843" cy="982380"/>
          </a:xfrm>
          <a:prstGeom prst="rect">
            <a:avLst/>
          </a:prstGeom>
        </p:spPr>
      </p:pic>
      <p:sp>
        <p:nvSpPr>
          <p:cNvPr id="4" name="TextBox 3">
            <a:extLst>
              <a:ext uri="{FF2B5EF4-FFF2-40B4-BE49-F238E27FC236}">
                <a16:creationId xmlns:a16="http://schemas.microsoft.com/office/drawing/2014/main" id="{33E215D5-A981-4048-A1AB-55B84FB6F4F7}"/>
              </a:ext>
            </a:extLst>
          </p:cNvPr>
          <p:cNvSpPr txBox="1"/>
          <p:nvPr/>
        </p:nvSpPr>
        <p:spPr>
          <a:xfrm>
            <a:off x="1143000" y="3013991"/>
            <a:ext cx="6964219" cy="646331"/>
          </a:xfrm>
          <a:prstGeom prst="rect">
            <a:avLst/>
          </a:prstGeom>
          <a:noFill/>
        </p:spPr>
        <p:txBody>
          <a:bodyPr wrap="square" rtlCol="0">
            <a:spAutoFit/>
          </a:bodyPr>
          <a:lstStyle/>
          <a:p>
            <a:pPr algn="ctr"/>
            <a:r>
              <a:rPr lang="en-US" sz="3600" b="1" dirty="0">
                <a:solidFill>
                  <a:schemeClr val="bg1"/>
                </a:solidFill>
                <a:latin typeface="Helvetica" pitchFamily="2" charset="0"/>
              </a:rPr>
              <a:t>Q&amp;A Session</a:t>
            </a:r>
          </a:p>
        </p:txBody>
      </p:sp>
      <p:sp>
        <p:nvSpPr>
          <p:cNvPr id="7" name="Rectangle 6">
            <a:extLst>
              <a:ext uri="{FF2B5EF4-FFF2-40B4-BE49-F238E27FC236}">
                <a16:creationId xmlns:a16="http://schemas.microsoft.com/office/drawing/2014/main" id="{4FDCB679-EE66-C444-99D0-4B329AD2E80A}"/>
              </a:ext>
            </a:extLst>
          </p:cNvPr>
          <p:cNvSpPr/>
          <p:nvPr/>
        </p:nvSpPr>
        <p:spPr>
          <a:xfrm>
            <a:off x="0" y="0"/>
            <a:ext cx="12192000" cy="140131"/>
          </a:xfrm>
          <a:prstGeom prst="rect">
            <a:avLst/>
          </a:prstGeom>
          <a:solidFill>
            <a:srgbClr val="F1F0F1">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25A4F463-D0B2-E94C-A794-AACE988EBCBE}"/>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16</a:t>
            </a:fld>
            <a:endParaRPr lang="en-US" sz="1400" dirty="0">
              <a:solidFill>
                <a:schemeClr val="tx1">
                  <a:lumMod val="50000"/>
                  <a:lumOff val="50000"/>
                </a:schemeClr>
              </a:solidFill>
              <a:latin typeface="Helvetica" pitchFamily="2" charset="0"/>
            </a:endParaRPr>
          </a:p>
        </p:txBody>
      </p:sp>
    </p:spTree>
    <p:extLst>
      <p:ext uri="{BB962C8B-B14F-4D97-AF65-F5344CB8AC3E}">
        <p14:creationId xmlns:p14="http://schemas.microsoft.com/office/powerpoint/2010/main" val="166111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77D755-4A8B-534F-9ECC-ECEFD8928B2F}"/>
              </a:ext>
            </a:extLst>
          </p:cNvPr>
          <p:cNvSpPr/>
          <p:nvPr/>
        </p:nvSpPr>
        <p:spPr>
          <a:xfrm>
            <a:off x="9654190" y="4255611"/>
            <a:ext cx="2260131" cy="738664"/>
          </a:xfrm>
          <a:prstGeom prst="rect">
            <a:avLst/>
          </a:prstGeom>
        </p:spPr>
        <p:txBody>
          <a:bodyPr wrap="square">
            <a:spAutoFit/>
          </a:bodyPr>
          <a:lstStyle/>
          <a:p>
            <a:r>
              <a:rPr lang="en-US" sz="1050" b="1" dirty="0">
                <a:solidFill>
                  <a:srgbClr val="2F528F"/>
                </a:solidFill>
                <a:latin typeface="Helvetica" pitchFamily="2" charset="0"/>
              </a:rPr>
              <a:t>For More Information</a:t>
            </a:r>
            <a:endParaRPr lang="en-US" sz="1050" dirty="0">
              <a:solidFill>
                <a:srgbClr val="002060"/>
              </a:solidFill>
              <a:latin typeface="Helvetica" pitchFamily="2" charset="0"/>
            </a:endParaRPr>
          </a:p>
          <a:p>
            <a:r>
              <a:rPr lang="en-US" sz="1050" dirty="0">
                <a:solidFill>
                  <a:srgbClr val="002060"/>
                </a:solidFill>
                <a:latin typeface="Helvetica" pitchFamily="2" charset="0"/>
              </a:rPr>
              <a:t>GeoVax Labs, Inc.</a:t>
            </a:r>
          </a:p>
          <a:p>
            <a:r>
              <a:rPr lang="en-US" sz="1050" dirty="0">
                <a:solidFill>
                  <a:srgbClr val="002060"/>
                </a:solidFill>
                <a:latin typeface="Helvetica" pitchFamily="2" charset="0"/>
              </a:rPr>
              <a:t>investor@geovax.com</a:t>
            </a:r>
          </a:p>
          <a:p>
            <a:r>
              <a:rPr lang="en-US" sz="1050" dirty="0">
                <a:solidFill>
                  <a:srgbClr val="002060"/>
                </a:solidFill>
                <a:latin typeface="Helvetica" pitchFamily="2" charset="0"/>
              </a:rPr>
              <a:t>678-384-7220</a:t>
            </a:r>
          </a:p>
        </p:txBody>
      </p:sp>
      <p:sp>
        <p:nvSpPr>
          <p:cNvPr id="5" name="TextBox 4">
            <a:extLst>
              <a:ext uri="{FF2B5EF4-FFF2-40B4-BE49-F238E27FC236}">
                <a16:creationId xmlns:a16="http://schemas.microsoft.com/office/drawing/2014/main" id="{D0C3F0A3-5E98-D846-A3D2-E9FB8DBDD62F}"/>
              </a:ext>
            </a:extLst>
          </p:cNvPr>
          <p:cNvSpPr txBox="1"/>
          <p:nvPr/>
        </p:nvSpPr>
        <p:spPr>
          <a:xfrm>
            <a:off x="4930139" y="1212127"/>
            <a:ext cx="2347412" cy="584775"/>
          </a:xfrm>
          <a:prstGeom prst="rect">
            <a:avLst/>
          </a:prstGeom>
          <a:noFill/>
        </p:spPr>
        <p:txBody>
          <a:bodyPr wrap="square" rtlCol="0">
            <a:spAutoFit/>
          </a:bodyPr>
          <a:lstStyle/>
          <a:p>
            <a:r>
              <a:rPr lang="en-US" sz="3200" b="1" dirty="0">
                <a:solidFill>
                  <a:srgbClr val="2F528F"/>
                </a:solidFill>
                <a:latin typeface="Helvetica" pitchFamily="2" charset="0"/>
              </a:rPr>
              <a:t>Thank You </a:t>
            </a:r>
          </a:p>
        </p:txBody>
      </p:sp>
      <p:sp>
        <p:nvSpPr>
          <p:cNvPr id="9" name="Subtitle 4">
            <a:extLst>
              <a:ext uri="{FF2B5EF4-FFF2-40B4-BE49-F238E27FC236}">
                <a16:creationId xmlns:a16="http://schemas.microsoft.com/office/drawing/2014/main" id="{4A1BAD6D-01B4-1047-A7BD-3BE2906216ED}"/>
              </a:ext>
            </a:extLst>
          </p:cNvPr>
          <p:cNvSpPr txBox="1">
            <a:spLocks/>
          </p:cNvSpPr>
          <p:nvPr/>
        </p:nvSpPr>
        <p:spPr>
          <a:xfrm>
            <a:off x="9654190" y="5118073"/>
            <a:ext cx="2260131" cy="923330"/>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50" dirty="0">
                <a:solidFill>
                  <a:srgbClr val="002060"/>
                </a:solidFill>
                <a:latin typeface="Helvetica" pitchFamily="2" charset="0"/>
              </a:rPr>
              <a:t>1900 Lake Park Drive, Suite 380</a:t>
            </a:r>
          </a:p>
          <a:p>
            <a:pPr marL="0" indent="0">
              <a:lnSpc>
                <a:spcPct val="100000"/>
              </a:lnSpc>
              <a:spcBef>
                <a:spcPts val="0"/>
              </a:spcBef>
              <a:buNone/>
            </a:pPr>
            <a:r>
              <a:rPr lang="en-US" sz="1050" dirty="0">
                <a:solidFill>
                  <a:srgbClr val="002060"/>
                </a:solidFill>
                <a:latin typeface="Helvetica" pitchFamily="2" charset="0"/>
              </a:rPr>
              <a:t>Atlanta, GA 30080</a:t>
            </a:r>
          </a:p>
          <a:p>
            <a:pPr marL="0" indent="0">
              <a:lnSpc>
                <a:spcPct val="100000"/>
              </a:lnSpc>
              <a:spcBef>
                <a:spcPts val="0"/>
              </a:spcBef>
              <a:buNone/>
            </a:pPr>
            <a:r>
              <a:rPr lang="en-US" sz="1050" dirty="0">
                <a:solidFill>
                  <a:srgbClr val="002060"/>
                </a:solidFill>
                <a:latin typeface="Helvetica" pitchFamily="2" charset="0"/>
              </a:rPr>
              <a:t>Tel: (678) 384-7220</a:t>
            </a:r>
          </a:p>
          <a:p>
            <a:pPr marL="0" indent="0">
              <a:lnSpc>
                <a:spcPct val="100000"/>
              </a:lnSpc>
              <a:spcBef>
                <a:spcPts val="0"/>
              </a:spcBef>
              <a:buNone/>
            </a:pPr>
            <a:r>
              <a:rPr lang="en-US" sz="1050" dirty="0">
                <a:solidFill>
                  <a:srgbClr val="002060"/>
                </a:solidFill>
                <a:latin typeface="Helvetica" pitchFamily="2" charset="0"/>
              </a:rPr>
              <a:t>Fax: (678) 384-7281</a:t>
            </a:r>
          </a:p>
          <a:p>
            <a:pPr marL="0" indent="0">
              <a:lnSpc>
                <a:spcPct val="100000"/>
              </a:lnSpc>
              <a:spcBef>
                <a:spcPts val="0"/>
              </a:spcBef>
              <a:buNone/>
            </a:pPr>
            <a:r>
              <a:rPr lang="en-US" sz="1050" dirty="0">
                <a:solidFill>
                  <a:srgbClr val="002060"/>
                </a:solidFill>
                <a:latin typeface="Helvetica" pitchFamily="2" charset="0"/>
              </a:rPr>
              <a:t>www. </a:t>
            </a:r>
            <a:r>
              <a:rPr lang="en-US" sz="1050" dirty="0" err="1">
                <a:solidFill>
                  <a:srgbClr val="002060"/>
                </a:solidFill>
                <a:latin typeface="Helvetica" pitchFamily="2" charset="0"/>
              </a:rPr>
              <a:t>geovax.com</a:t>
            </a:r>
            <a:endParaRPr lang="en-US" sz="1050" dirty="0">
              <a:solidFill>
                <a:srgbClr val="002060"/>
              </a:solidFill>
              <a:latin typeface="Helvetica" pitchFamily="2" charset="0"/>
            </a:endParaRPr>
          </a:p>
        </p:txBody>
      </p:sp>
      <p:sp>
        <p:nvSpPr>
          <p:cNvPr id="13" name="Subtitle 4">
            <a:extLst>
              <a:ext uri="{FF2B5EF4-FFF2-40B4-BE49-F238E27FC236}">
                <a16:creationId xmlns:a16="http://schemas.microsoft.com/office/drawing/2014/main" id="{084EB413-CBDD-1B49-8D1C-1919D523434B}"/>
              </a:ext>
            </a:extLst>
          </p:cNvPr>
          <p:cNvSpPr txBox="1">
            <a:spLocks/>
          </p:cNvSpPr>
          <p:nvPr/>
        </p:nvSpPr>
        <p:spPr>
          <a:xfrm>
            <a:off x="10108735" y="6471719"/>
            <a:ext cx="1679854" cy="334646"/>
          </a:xfrm>
          <a:prstGeom prst="rect">
            <a:avLst/>
          </a:prstGeom>
        </p:spPr>
        <p:txBody>
          <a:bodyPr vert="horz" lIns="96561" tIns="48280" rIns="96561" bIns="482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solidFill>
                  <a:srgbClr val="002060"/>
                </a:solidFill>
                <a:latin typeface="Helvetica" pitchFamily="2" charset="0"/>
              </a:rPr>
              <a:t>NASDAQ:  GOVX</a:t>
            </a:r>
          </a:p>
        </p:txBody>
      </p:sp>
      <p:pic>
        <p:nvPicPr>
          <p:cNvPr id="19" name="Picture 18" descr="A close up of a sign&#10;&#10;Description automatically generated">
            <a:extLst>
              <a:ext uri="{FF2B5EF4-FFF2-40B4-BE49-F238E27FC236}">
                <a16:creationId xmlns:a16="http://schemas.microsoft.com/office/drawing/2014/main" id="{2C087886-81DE-F948-8013-4A4463E27E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49680" y="4813847"/>
            <a:ext cx="3508329" cy="1161670"/>
          </a:xfrm>
          <a:prstGeom prst="rect">
            <a:avLst/>
          </a:prstGeom>
        </p:spPr>
      </p:pic>
      <p:sp>
        <p:nvSpPr>
          <p:cNvPr id="12" name="TextBox 11">
            <a:extLst>
              <a:ext uri="{FF2B5EF4-FFF2-40B4-BE49-F238E27FC236}">
                <a16:creationId xmlns:a16="http://schemas.microsoft.com/office/drawing/2014/main" id="{11432D35-D6D6-6745-918F-C1B38FA30878}"/>
              </a:ext>
            </a:extLst>
          </p:cNvPr>
          <p:cNvSpPr txBox="1"/>
          <p:nvPr/>
        </p:nvSpPr>
        <p:spPr>
          <a:xfrm>
            <a:off x="2590800" y="3263326"/>
            <a:ext cx="7010400" cy="338554"/>
          </a:xfrm>
          <a:prstGeom prst="rect">
            <a:avLst/>
          </a:prstGeom>
          <a:noFill/>
        </p:spPr>
        <p:txBody>
          <a:bodyPr wrap="square" rtlCol="0">
            <a:spAutoFit/>
          </a:bodyPr>
          <a:lstStyle/>
          <a:p>
            <a:pPr algn="ctr"/>
            <a:r>
              <a:rPr lang="en-US" sz="1600" i="1" dirty="0">
                <a:solidFill>
                  <a:srgbClr val="3B67B0"/>
                </a:solidFill>
                <a:latin typeface="Helvetica Oblique" pitchFamily="2" charset="0"/>
              </a:rPr>
              <a:t>Creating Vaccines to Serve Humanity</a:t>
            </a:r>
          </a:p>
        </p:txBody>
      </p:sp>
      <p:grpSp>
        <p:nvGrpSpPr>
          <p:cNvPr id="8" name="Group 7">
            <a:extLst>
              <a:ext uri="{FF2B5EF4-FFF2-40B4-BE49-F238E27FC236}">
                <a16:creationId xmlns:a16="http://schemas.microsoft.com/office/drawing/2014/main" id="{F76C8D60-DA18-EE44-A4BA-2C043AF25439}"/>
              </a:ext>
            </a:extLst>
          </p:cNvPr>
          <p:cNvGrpSpPr/>
          <p:nvPr/>
        </p:nvGrpSpPr>
        <p:grpSpPr>
          <a:xfrm>
            <a:off x="1968831" y="2050408"/>
            <a:ext cx="8349321" cy="1188720"/>
            <a:chOff x="2032999" y="-49616"/>
            <a:chExt cx="8349321" cy="1188720"/>
          </a:xfrm>
        </p:grpSpPr>
        <p:sp>
          <p:nvSpPr>
            <p:cNvPr id="15" name="Rectangle: Diagonal Corners Rounded 21">
              <a:extLst>
                <a:ext uri="{FF2B5EF4-FFF2-40B4-BE49-F238E27FC236}">
                  <a16:creationId xmlns:a16="http://schemas.microsoft.com/office/drawing/2014/main" id="{7E991298-00CB-CA4B-922A-0D6AB04160D0}"/>
                </a:ext>
              </a:extLst>
            </p:cNvPr>
            <p:cNvSpPr/>
            <p:nvPr/>
          </p:nvSpPr>
          <p:spPr>
            <a:xfrm>
              <a:off x="8687335" y="-23583"/>
              <a:ext cx="1694985" cy="1137893"/>
            </a:xfrm>
            <a:prstGeom prst="rect">
              <a:avLst/>
            </a:prstGeom>
            <a:blipFill>
              <a:blip r:embed="rId3" cstate="screen">
                <a:extLst>
                  <a:ext uri="{28A0092B-C50C-407E-A947-70E740481C1C}">
                    <a14:useLocalDpi xmlns:a14="http://schemas.microsoft.com/office/drawing/2010/main"/>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Diagonal Corners Rounded 22">
              <a:extLst>
                <a:ext uri="{FF2B5EF4-FFF2-40B4-BE49-F238E27FC236}">
                  <a16:creationId xmlns:a16="http://schemas.microsoft.com/office/drawing/2014/main" id="{76F4DE51-4520-DF4A-AD85-798EFB3F0FD4}"/>
                </a:ext>
              </a:extLst>
            </p:cNvPr>
            <p:cNvSpPr/>
            <p:nvPr/>
          </p:nvSpPr>
          <p:spPr>
            <a:xfrm>
              <a:off x="3727985" y="-23582"/>
              <a:ext cx="1694984" cy="113982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Diagonal Corners Rounded 23">
              <a:extLst>
                <a:ext uri="{FF2B5EF4-FFF2-40B4-BE49-F238E27FC236}">
                  <a16:creationId xmlns:a16="http://schemas.microsoft.com/office/drawing/2014/main" id="{F2CCEF38-A00F-9440-A41B-0DEFB1FFF5C1}"/>
                </a:ext>
              </a:extLst>
            </p:cNvPr>
            <p:cNvSpPr/>
            <p:nvPr/>
          </p:nvSpPr>
          <p:spPr>
            <a:xfrm>
              <a:off x="6992350" y="-23583"/>
              <a:ext cx="1694985" cy="1139825"/>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Diagonal Corners Rounded 24">
              <a:extLst>
                <a:ext uri="{FF2B5EF4-FFF2-40B4-BE49-F238E27FC236}">
                  <a16:creationId xmlns:a16="http://schemas.microsoft.com/office/drawing/2014/main" id="{87A5C648-6F37-3F41-A63A-FF4CC1D738B9}"/>
                </a:ext>
              </a:extLst>
            </p:cNvPr>
            <p:cNvSpPr/>
            <p:nvPr/>
          </p:nvSpPr>
          <p:spPr>
            <a:xfrm>
              <a:off x="5379315" y="-49616"/>
              <a:ext cx="1554480" cy="118872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71587848-DEE3-A144-A484-46B5985CD578}"/>
                </a:ext>
              </a:extLst>
            </p:cNvPr>
            <p:cNvSpPr/>
            <p:nvPr/>
          </p:nvSpPr>
          <p:spPr>
            <a:xfrm>
              <a:off x="2032999" y="-23583"/>
              <a:ext cx="1694985" cy="1137892"/>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B058D92B-9A07-AA4E-AF49-7F47AECEF8E0}"/>
              </a:ext>
            </a:extLst>
          </p:cNvPr>
          <p:cNvSpPr/>
          <p:nvPr/>
        </p:nvSpPr>
        <p:spPr>
          <a:xfrm>
            <a:off x="0" y="0"/>
            <a:ext cx="12192000" cy="140131"/>
          </a:xfrm>
          <a:prstGeom prst="rect">
            <a:avLst/>
          </a:prstGeom>
          <a:solidFill>
            <a:srgbClr val="F1F0F1">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66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C1176E-4A67-9E4B-AAB4-E007E44BD365}"/>
              </a:ext>
            </a:extLst>
          </p:cNvPr>
          <p:cNvSpPr/>
          <p:nvPr/>
        </p:nvSpPr>
        <p:spPr>
          <a:xfrm>
            <a:off x="501650" y="348932"/>
            <a:ext cx="8915399" cy="492443"/>
          </a:xfrm>
          <a:prstGeom prst="rect">
            <a:avLst/>
          </a:prstGeom>
        </p:spPr>
        <p:txBody>
          <a:bodyPr wrap="square" lIns="0" tIns="0" rIns="0" bIns="0">
            <a:spAutoFit/>
          </a:bodyPr>
          <a:lstStyle/>
          <a:p>
            <a:r>
              <a:rPr lang="en-US" sz="3200" b="1" dirty="0">
                <a:solidFill>
                  <a:srgbClr val="2F528F"/>
                </a:solidFill>
                <a:latin typeface="Helvetica" pitchFamily="2" charset="0"/>
              </a:rPr>
              <a:t>Forward Looking Statements</a:t>
            </a:r>
          </a:p>
        </p:txBody>
      </p:sp>
      <p:sp>
        <p:nvSpPr>
          <p:cNvPr id="7" name="Rectangle 6">
            <a:extLst>
              <a:ext uri="{FF2B5EF4-FFF2-40B4-BE49-F238E27FC236}">
                <a16:creationId xmlns:a16="http://schemas.microsoft.com/office/drawing/2014/main" id="{A056DDD5-CE55-0C46-8A8B-B18E933B5B70}"/>
              </a:ext>
            </a:extLst>
          </p:cNvPr>
          <p:cNvSpPr/>
          <p:nvPr/>
        </p:nvSpPr>
        <p:spPr>
          <a:xfrm>
            <a:off x="0" y="0"/>
            <a:ext cx="12192000" cy="140131"/>
          </a:xfrm>
          <a:prstGeom prst="rect">
            <a:avLst/>
          </a:prstGeom>
          <a:solidFill>
            <a:srgbClr val="F1F0F1">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511D05E-678B-B842-9DE4-4C6A70ED1FE4}"/>
              </a:ext>
            </a:extLst>
          </p:cNvPr>
          <p:cNvSpPr txBox="1">
            <a:spLocks/>
          </p:cNvSpPr>
          <p:nvPr/>
        </p:nvSpPr>
        <p:spPr>
          <a:xfrm>
            <a:off x="532646" y="1210738"/>
            <a:ext cx="11125954" cy="3329413"/>
          </a:xfrm>
          <a:prstGeom prst="rect">
            <a:avLst/>
          </a:prstGeom>
        </p:spPr>
        <p:txBody>
          <a:bodyPr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40000"/>
              </a:lnSpc>
            </a:pPr>
            <a:r>
              <a:rPr lang="en-US" sz="1600" dirty="0">
                <a:solidFill>
                  <a:srgbClr val="2F528F"/>
                </a:solidFill>
                <a:latin typeface="Helvetica" pitchFamily="2" charset="0"/>
              </a:rPr>
              <a:t>Certain statements in this presentation may constitute "forward-looking statements" within the meaning of the Private Securities Litigation Reform Act. These statements are based on management's current expectations and are subject to uncertainty and changes in circumstances. Actual results may differ materially from those included in these statements due to a variety of factors, including whether: </a:t>
            </a:r>
            <a:r>
              <a:rPr lang="en-US" sz="1600" dirty="0" err="1">
                <a:solidFill>
                  <a:srgbClr val="2F528F"/>
                </a:solidFill>
                <a:latin typeface="Helvetica" pitchFamily="2" charset="0"/>
              </a:rPr>
              <a:t>GeoVax</a:t>
            </a:r>
            <a:r>
              <a:rPr lang="en-US" sz="1600" dirty="0">
                <a:solidFill>
                  <a:srgbClr val="2F528F"/>
                </a:solidFill>
                <a:latin typeface="Helvetica" pitchFamily="2" charset="0"/>
              </a:rPr>
              <a:t> can develop and manufacture its vaccines with the desired characteristics in a timely manner, GeoVax's vaccines will be safe for human use, GeoVax's vaccines will effectively prevent targeted infections in humans, GeoVax’s vaccines will receive regulatory approvals necessary to be licensed and marketed, GeoVax raises required capital to complete vaccine development, there is development of competitive products that may be more effective or easier to use than GeoVax's products, GeoVax will be able to enter into favorable manufacturing and distribution agreements, and other factors, over which GeoVax has no control. GeoVax assumes no obligation to update these forward-looking statements and does not intend to do so. More information about these factors is contained in GeoVax's filings with the Securities and Exchange Commission including those set forth at "Risk Factors" in GeoVax's Form 10-K.</a:t>
            </a:r>
          </a:p>
        </p:txBody>
      </p:sp>
      <p:sp>
        <p:nvSpPr>
          <p:cNvPr id="6" name="Slide Number Placeholder 5">
            <a:extLst>
              <a:ext uri="{FF2B5EF4-FFF2-40B4-BE49-F238E27FC236}">
                <a16:creationId xmlns:a16="http://schemas.microsoft.com/office/drawing/2014/main" id="{857340AC-AC37-46DB-B458-4C0DD35CBCB5}"/>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2</a:t>
            </a:fld>
            <a:endParaRPr lang="en-US" sz="1400" dirty="0">
              <a:solidFill>
                <a:schemeClr val="tx1">
                  <a:lumMod val="50000"/>
                  <a:lumOff val="50000"/>
                </a:schemeClr>
              </a:solidFill>
              <a:latin typeface="Helvetica" pitchFamily="2" charset="0"/>
            </a:endParaRPr>
          </a:p>
        </p:txBody>
      </p:sp>
    </p:spTree>
    <p:extLst>
      <p:ext uri="{BB962C8B-B14F-4D97-AF65-F5344CB8AC3E}">
        <p14:creationId xmlns:p14="http://schemas.microsoft.com/office/powerpoint/2010/main" val="218266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E8D9B1-CCD9-7449-AA00-552BEC723E1F}"/>
              </a:ext>
            </a:extLst>
          </p:cNvPr>
          <p:cNvPicPr>
            <a:picLocks noChangeAspect="1"/>
          </p:cNvPicPr>
          <p:nvPr/>
        </p:nvPicPr>
        <p:blipFill>
          <a:blip r:embed="rId3"/>
          <a:stretch>
            <a:fillRect/>
          </a:stretch>
        </p:blipFill>
        <p:spPr>
          <a:xfrm>
            <a:off x="925642" y="527223"/>
            <a:ext cx="2616200" cy="685800"/>
          </a:xfrm>
          <a:prstGeom prst="rect">
            <a:avLst/>
          </a:prstGeom>
        </p:spPr>
      </p:pic>
      <p:sp>
        <p:nvSpPr>
          <p:cNvPr id="8" name="Rectangle 7">
            <a:extLst>
              <a:ext uri="{FF2B5EF4-FFF2-40B4-BE49-F238E27FC236}">
                <a16:creationId xmlns:a16="http://schemas.microsoft.com/office/drawing/2014/main" id="{5F820A04-7DEB-B34B-B561-035322008D27}"/>
              </a:ext>
            </a:extLst>
          </p:cNvPr>
          <p:cNvSpPr/>
          <p:nvPr/>
        </p:nvSpPr>
        <p:spPr>
          <a:xfrm>
            <a:off x="1308411" y="754665"/>
            <a:ext cx="9957947" cy="5478423"/>
          </a:xfrm>
          <a:prstGeom prst="rect">
            <a:avLst/>
          </a:prstGeom>
        </p:spPr>
        <p:txBody>
          <a:bodyPr wrap="square">
            <a:spAutoFit/>
          </a:bodyPr>
          <a:lstStyle/>
          <a:p>
            <a:br>
              <a:rPr lang="en-US" sz="2000" dirty="0">
                <a:solidFill>
                  <a:srgbClr val="12284C"/>
                </a:solidFill>
                <a:latin typeface="Times" pitchFamily="2" charset="0"/>
              </a:rPr>
            </a:br>
            <a:endParaRPr lang="en-US" sz="2000" dirty="0">
              <a:solidFill>
                <a:srgbClr val="12284C"/>
              </a:solidFill>
              <a:latin typeface="Times" pitchFamily="2" charset="0"/>
            </a:endParaRPr>
          </a:p>
          <a:p>
            <a:pPr algn="ctr"/>
            <a:r>
              <a:rPr lang="en-US" sz="2000" dirty="0">
                <a:solidFill>
                  <a:srgbClr val="12284C"/>
                </a:solidFill>
                <a:latin typeface="Times" pitchFamily="2" charset="0"/>
              </a:rPr>
              <a:t> </a:t>
            </a:r>
            <a:r>
              <a:rPr lang="en-US" b="1" dirty="0">
                <a:solidFill>
                  <a:srgbClr val="12284C"/>
                </a:solidFill>
              </a:rPr>
              <a:t> </a:t>
            </a:r>
            <a:r>
              <a:rPr lang="en-US" sz="2000" b="1" dirty="0">
                <a:solidFill>
                  <a:srgbClr val="12284C"/>
                </a:solidFill>
                <a:latin typeface="Times New Roman" panose="02020603050405020304" pitchFamily="18" charset="0"/>
                <a:cs typeface="Times New Roman" panose="02020603050405020304" pitchFamily="18" charset="0"/>
              </a:rPr>
              <a:t>GeoVax Expands Immuno-Oncology Pipeline with</a:t>
            </a:r>
            <a:endParaRPr lang="en-US" sz="2000" dirty="0">
              <a:solidFill>
                <a:srgbClr val="12284C"/>
              </a:solidFill>
              <a:latin typeface="Times New Roman" panose="02020603050405020304" pitchFamily="18" charset="0"/>
              <a:cs typeface="Times New Roman" panose="02020603050405020304" pitchFamily="18" charset="0"/>
            </a:endParaRPr>
          </a:p>
          <a:p>
            <a:pPr algn="ctr"/>
            <a:r>
              <a:rPr lang="en-US" sz="2000" b="1" dirty="0">
                <a:solidFill>
                  <a:srgbClr val="12284C"/>
                </a:solidFill>
                <a:latin typeface="Times New Roman" panose="02020603050405020304" pitchFamily="18" charset="0"/>
                <a:cs typeface="Times New Roman" panose="02020603050405020304" pitchFamily="18" charset="0"/>
              </a:rPr>
              <a:t>Acquisition of Clinical-Stage Cancer Program </a:t>
            </a:r>
            <a:endParaRPr lang="en-US" sz="2000" dirty="0">
              <a:solidFill>
                <a:srgbClr val="12284C"/>
              </a:solidFill>
              <a:latin typeface="Times New Roman" panose="02020603050405020304" pitchFamily="18" charset="0"/>
              <a:cs typeface="Times New Roman" panose="02020603050405020304" pitchFamily="18" charset="0"/>
            </a:endParaRPr>
          </a:p>
          <a:p>
            <a:r>
              <a:rPr lang="en-US" b="1" i="1" dirty="0">
                <a:solidFill>
                  <a:srgbClr val="12284C"/>
                </a:solidFill>
                <a:latin typeface="Times New Roman" panose="02020603050405020304" pitchFamily="18" charset="0"/>
                <a:cs typeface="Times New Roman" panose="02020603050405020304" pitchFamily="18" charset="0"/>
              </a:rPr>
              <a:t> </a:t>
            </a:r>
            <a:endParaRPr lang="en-US" dirty="0">
              <a:solidFill>
                <a:srgbClr val="12284C"/>
              </a:solidFill>
              <a:latin typeface="Times New Roman" panose="02020603050405020304" pitchFamily="18" charset="0"/>
              <a:cs typeface="Times New Roman" panose="02020603050405020304" pitchFamily="18" charset="0"/>
            </a:endParaRPr>
          </a:p>
          <a:p>
            <a:pPr algn="ctr"/>
            <a:r>
              <a:rPr lang="en-US" b="1" i="1" dirty="0">
                <a:solidFill>
                  <a:srgbClr val="12284C"/>
                </a:solidFill>
                <a:latin typeface="Times New Roman" panose="02020603050405020304" pitchFamily="18" charset="0"/>
                <a:cs typeface="Times New Roman" panose="02020603050405020304" pitchFamily="18" charset="0"/>
              </a:rPr>
              <a:t>License of </a:t>
            </a:r>
            <a:r>
              <a:rPr lang="en-US" b="1" i="1" dirty="0" err="1">
                <a:solidFill>
                  <a:srgbClr val="12284C"/>
                </a:solidFill>
                <a:latin typeface="Times New Roman" panose="02020603050405020304" pitchFamily="18" charset="0"/>
                <a:cs typeface="Times New Roman" panose="02020603050405020304" pitchFamily="18" charset="0"/>
              </a:rPr>
              <a:t>Gedeptin</a:t>
            </a:r>
            <a:r>
              <a:rPr lang="en-US" b="1" i="1" baseline="30000" dirty="0">
                <a:solidFill>
                  <a:srgbClr val="12284C"/>
                </a:solidFill>
                <a:latin typeface="Times New Roman" panose="02020603050405020304" pitchFamily="18" charset="0"/>
                <a:cs typeface="Times New Roman" panose="02020603050405020304" pitchFamily="18" charset="0"/>
              </a:rPr>
              <a:t>®</a:t>
            </a:r>
            <a:r>
              <a:rPr lang="en-US" b="1" i="1" dirty="0">
                <a:solidFill>
                  <a:srgbClr val="12284C"/>
                </a:solidFill>
                <a:latin typeface="Times New Roman" panose="02020603050405020304" pitchFamily="18" charset="0"/>
                <a:cs typeface="Times New Roman" panose="02020603050405020304" pitchFamily="18" charset="0"/>
              </a:rPr>
              <a:t> Adds Orphan Drug Clinical Program for</a:t>
            </a:r>
            <a:endParaRPr lang="en-US" dirty="0">
              <a:solidFill>
                <a:srgbClr val="12284C"/>
              </a:solidFill>
              <a:latin typeface="Times New Roman" panose="02020603050405020304" pitchFamily="18" charset="0"/>
              <a:cs typeface="Times New Roman" panose="02020603050405020304" pitchFamily="18" charset="0"/>
            </a:endParaRPr>
          </a:p>
          <a:p>
            <a:pPr algn="ctr"/>
            <a:r>
              <a:rPr lang="en-US" b="1" i="1" dirty="0">
                <a:solidFill>
                  <a:srgbClr val="12284C"/>
                </a:solidFill>
                <a:latin typeface="Times New Roman" panose="02020603050405020304" pitchFamily="18" charset="0"/>
                <a:cs typeface="Times New Roman" panose="02020603050405020304" pitchFamily="18" charset="0"/>
              </a:rPr>
              <a:t>Treatment of Advanced Head and Neck Cancers</a:t>
            </a:r>
            <a:endParaRPr lang="en-US" dirty="0">
              <a:solidFill>
                <a:srgbClr val="12284C"/>
              </a:solidFill>
              <a:latin typeface="Times New Roman" panose="02020603050405020304" pitchFamily="18" charset="0"/>
              <a:cs typeface="Times New Roman" panose="02020603050405020304" pitchFamily="18" charset="0"/>
            </a:endParaRPr>
          </a:p>
          <a:p>
            <a:r>
              <a:rPr lang="en-US" b="1" i="1" dirty="0">
                <a:solidFill>
                  <a:srgbClr val="12284C"/>
                </a:solidFill>
                <a:latin typeface="Times New Roman" panose="02020603050405020304" pitchFamily="18" charset="0"/>
                <a:cs typeface="Times New Roman" panose="02020603050405020304" pitchFamily="18" charset="0"/>
              </a:rPr>
              <a:t> </a:t>
            </a:r>
            <a:endParaRPr lang="en-US" dirty="0">
              <a:solidFill>
                <a:srgbClr val="12284C"/>
              </a:solidFill>
              <a:latin typeface="Times New Roman" panose="02020603050405020304" pitchFamily="18" charset="0"/>
              <a:cs typeface="Times New Roman" panose="02020603050405020304" pitchFamily="18" charset="0"/>
            </a:endParaRPr>
          </a:p>
          <a:p>
            <a:r>
              <a:rPr lang="en-US" sz="1600" b="1" dirty="0">
                <a:solidFill>
                  <a:srgbClr val="12284C"/>
                </a:solidFill>
                <a:latin typeface="Times New Roman" panose="02020603050405020304" pitchFamily="18" charset="0"/>
                <a:cs typeface="Times New Roman" panose="02020603050405020304" pitchFamily="18" charset="0"/>
              </a:rPr>
              <a:t>ATLANTA, GA, September 28, 2021</a:t>
            </a:r>
            <a:r>
              <a:rPr lang="en-US" sz="1600" dirty="0">
                <a:solidFill>
                  <a:srgbClr val="12284C"/>
                </a:solidFill>
                <a:latin typeface="Times New Roman" panose="02020603050405020304" pitchFamily="18" charset="0"/>
                <a:cs typeface="Times New Roman" panose="02020603050405020304" pitchFamily="18" charset="0"/>
              </a:rPr>
              <a:t> – GeoVax Labs, Inc. (Nasdaq: GOVX), a biotechnology company specializing in developing human vaccines and cancer immunotherapies, today announced that it has entered into an Assignment and License Agreement (the “License”) with PNP Therapeutics, Inc. (“PNP”), that grants GeoVax exclusive rights to develop and commercialize </a:t>
            </a:r>
            <a:r>
              <a:rPr lang="en-US" sz="1600" dirty="0" err="1">
                <a:solidFill>
                  <a:srgbClr val="12284C"/>
                </a:solidFill>
                <a:latin typeface="Times New Roman" panose="02020603050405020304" pitchFamily="18" charset="0"/>
                <a:cs typeface="Times New Roman" panose="02020603050405020304" pitchFamily="18" charset="0"/>
              </a:rPr>
              <a:t>Gedeptin</a:t>
            </a:r>
            <a:r>
              <a:rPr lang="en-US" sz="1600" baseline="30000" dirty="0">
                <a:solidFill>
                  <a:srgbClr val="12284C"/>
                </a:solidFill>
                <a:latin typeface="Times New Roman" panose="02020603050405020304" pitchFamily="18" charset="0"/>
                <a:cs typeface="Times New Roman" panose="02020603050405020304" pitchFamily="18" charset="0"/>
              </a:rPr>
              <a:t>®</a:t>
            </a:r>
            <a:r>
              <a:rPr lang="en-US" sz="1600" dirty="0">
                <a:solidFill>
                  <a:srgbClr val="12284C"/>
                </a:solidFill>
                <a:latin typeface="Times New Roman" panose="02020603050405020304" pitchFamily="18" charset="0"/>
                <a:cs typeface="Times New Roman" panose="02020603050405020304" pitchFamily="18" charset="0"/>
              </a:rPr>
              <a:t>, a novel patented product for the treatment of solid tumors.  </a:t>
            </a:r>
          </a:p>
          <a:p>
            <a:r>
              <a:rPr lang="en-US" sz="1600" dirty="0">
                <a:solidFill>
                  <a:srgbClr val="12284C"/>
                </a:solidFill>
                <a:latin typeface="Times New Roman" panose="02020603050405020304" pitchFamily="18" charset="0"/>
                <a:cs typeface="Times New Roman" panose="02020603050405020304" pitchFamily="18" charset="0"/>
              </a:rPr>
              <a:t> </a:t>
            </a:r>
          </a:p>
          <a:p>
            <a:r>
              <a:rPr lang="en-US" sz="1600" dirty="0">
                <a:solidFill>
                  <a:srgbClr val="12284C"/>
                </a:solidFill>
                <a:latin typeface="Times New Roman" panose="02020603050405020304" pitchFamily="18" charset="0"/>
                <a:cs typeface="Times New Roman" panose="02020603050405020304" pitchFamily="18" charset="0"/>
              </a:rPr>
              <a:t>The License provides exclusive worldwide rights to key intellectual property, including </a:t>
            </a:r>
            <a:r>
              <a:rPr lang="en-US" sz="1600" dirty="0" err="1">
                <a:solidFill>
                  <a:srgbClr val="12284C"/>
                </a:solidFill>
                <a:latin typeface="Times New Roman" panose="02020603050405020304" pitchFamily="18" charset="0"/>
                <a:cs typeface="Times New Roman" panose="02020603050405020304" pitchFamily="18" charset="0"/>
              </a:rPr>
              <a:t>Gedeptin</a:t>
            </a:r>
            <a:r>
              <a:rPr lang="en-US" sz="1600" dirty="0">
                <a:solidFill>
                  <a:srgbClr val="12284C"/>
                </a:solidFill>
                <a:latin typeface="Times New Roman" panose="02020603050405020304" pitchFamily="18" charset="0"/>
                <a:cs typeface="Times New Roman" panose="02020603050405020304" pitchFamily="18" charset="0"/>
              </a:rPr>
              <a:t> patents, know-how, regulatory filings, clinical materials, and trademarks.  The patent portfolio covering </a:t>
            </a:r>
            <a:r>
              <a:rPr lang="en-US" sz="1600" dirty="0" err="1">
                <a:solidFill>
                  <a:srgbClr val="12284C"/>
                </a:solidFill>
                <a:latin typeface="Times New Roman" panose="02020603050405020304" pitchFamily="18" charset="0"/>
                <a:cs typeface="Times New Roman" panose="02020603050405020304" pitchFamily="18" charset="0"/>
              </a:rPr>
              <a:t>Gedeptin</a:t>
            </a:r>
            <a:r>
              <a:rPr lang="en-US" sz="1600" dirty="0">
                <a:solidFill>
                  <a:srgbClr val="12284C"/>
                </a:solidFill>
                <a:latin typeface="Times New Roman" panose="02020603050405020304" pitchFamily="18" charset="0"/>
                <a:cs typeface="Times New Roman" panose="02020603050405020304" pitchFamily="18" charset="0"/>
              </a:rPr>
              <a:t>, was originally licensed from the University of Alabama at Birmingham (UAB) and Southern Research Institute (SRI) by PNP.  …</a:t>
            </a:r>
          </a:p>
          <a:p>
            <a:endParaRPr lang="en-US" sz="1600" dirty="0">
              <a:solidFill>
                <a:srgbClr val="12284C"/>
              </a:solidFill>
              <a:latin typeface="Times New Roman" panose="02020603050405020304" pitchFamily="18" charset="0"/>
              <a:cs typeface="Times New Roman" panose="02020603050405020304" pitchFamily="18" charset="0"/>
            </a:endParaRPr>
          </a:p>
          <a:p>
            <a:r>
              <a:rPr lang="en-US" sz="1600" dirty="0">
                <a:solidFill>
                  <a:srgbClr val="12284C"/>
                </a:solidFill>
                <a:latin typeface="Times New Roman" panose="02020603050405020304" pitchFamily="18" charset="0"/>
                <a:cs typeface="Times New Roman" panose="02020603050405020304" pitchFamily="18" charset="0"/>
              </a:rPr>
              <a:t>“Today’s announcement accelerates our progress within immuno-oncology, providing a pivotal clinical-stage status via the </a:t>
            </a:r>
            <a:r>
              <a:rPr lang="en-US" sz="1600" dirty="0" err="1">
                <a:solidFill>
                  <a:srgbClr val="12284C"/>
                </a:solidFill>
                <a:latin typeface="Times New Roman" panose="02020603050405020304" pitchFamily="18" charset="0"/>
                <a:cs typeface="Times New Roman" panose="02020603050405020304" pitchFamily="18" charset="0"/>
              </a:rPr>
              <a:t>Gedeptin</a:t>
            </a:r>
            <a:r>
              <a:rPr lang="en-US" sz="1600" baseline="30000" dirty="0">
                <a:solidFill>
                  <a:srgbClr val="12284C"/>
                </a:solidFill>
                <a:latin typeface="Times New Roman" panose="02020603050405020304" pitchFamily="18" charset="0"/>
                <a:cs typeface="Times New Roman" panose="02020603050405020304" pitchFamily="18" charset="0"/>
              </a:rPr>
              <a:t> </a:t>
            </a:r>
            <a:r>
              <a:rPr lang="en-US" sz="1600" dirty="0">
                <a:solidFill>
                  <a:srgbClr val="12284C"/>
                </a:solidFill>
                <a:latin typeface="Times New Roman" panose="02020603050405020304" pitchFamily="18" charset="0"/>
                <a:cs typeface="Times New Roman" panose="02020603050405020304" pitchFamily="18" charset="0"/>
              </a:rPr>
              <a:t>program.  We similarly remain focused on accelerating progress related to our SARS-CoV-2 vaccine and look forward to providing further updates soon.” </a:t>
            </a:r>
          </a:p>
        </p:txBody>
      </p:sp>
      <p:sp>
        <p:nvSpPr>
          <p:cNvPr id="5" name="Rectangle 4">
            <a:extLst>
              <a:ext uri="{FF2B5EF4-FFF2-40B4-BE49-F238E27FC236}">
                <a16:creationId xmlns:a16="http://schemas.microsoft.com/office/drawing/2014/main" id="{2942177A-8BF4-4A51-B998-4E34B8BBD1CA}"/>
              </a:ext>
            </a:extLst>
          </p:cNvPr>
          <p:cNvSpPr/>
          <p:nvPr/>
        </p:nvSpPr>
        <p:spPr>
          <a:xfrm>
            <a:off x="0" y="0"/>
            <a:ext cx="12192000" cy="140131"/>
          </a:xfrm>
          <a:prstGeom prst="rect">
            <a:avLst/>
          </a:prstGeom>
          <a:solidFill>
            <a:srgbClr val="F1F0F1">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95475C3-2F82-4C80-9BAD-AA30967F91F7}"/>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3</a:t>
            </a:fld>
            <a:endParaRPr lang="en-US" sz="1400" dirty="0">
              <a:solidFill>
                <a:schemeClr val="tx1">
                  <a:lumMod val="50000"/>
                  <a:lumOff val="50000"/>
                </a:schemeClr>
              </a:solidFill>
              <a:latin typeface="Helvetica" pitchFamily="2" charset="0"/>
            </a:endParaRPr>
          </a:p>
        </p:txBody>
      </p:sp>
    </p:spTree>
    <p:extLst>
      <p:ext uri="{BB962C8B-B14F-4D97-AF65-F5344CB8AC3E}">
        <p14:creationId xmlns:p14="http://schemas.microsoft.com/office/powerpoint/2010/main" val="2019547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91531"/>
            <a:ext cx="7772400" cy="1143000"/>
          </a:xfrm>
        </p:spPr>
        <p:txBody>
          <a:bodyPr/>
          <a:lstStyle/>
          <a:p>
            <a:pPr marL="68580" algn="ctr"/>
            <a:r>
              <a:rPr lang="en-US" sz="3200" b="1" dirty="0">
                <a:solidFill>
                  <a:srgbClr val="2F528F"/>
                </a:solidFill>
                <a:latin typeface="Helvetica" panose="020B0604020202020204" pitchFamily="34" charset="0"/>
                <a:cs typeface="Helvetica" panose="020B0604020202020204" pitchFamily="34" charset="0"/>
              </a:rPr>
              <a:t>The Discovery and its Uniqueness: </a:t>
            </a:r>
            <a:br>
              <a:rPr lang="en-US" sz="3200" b="1" dirty="0">
                <a:solidFill>
                  <a:srgbClr val="2F528F"/>
                </a:solidFill>
                <a:latin typeface="Helvetica" panose="020B0604020202020204" pitchFamily="34" charset="0"/>
                <a:cs typeface="Helvetica" panose="020B0604020202020204" pitchFamily="34" charset="0"/>
              </a:rPr>
            </a:br>
            <a:r>
              <a:rPr lang="en-US" sz="3200" b="1" dirty="0">
                <a:solidFill>
                  <a:srgbClr val="2F528F"/>
                </a:solidFill>
                <a:latin typeface="Helvetica" panose="020B0604020202020204" pitchFamily="34" charset="0"/>
                <a:cs typeface="Helvetica" panose="020B0604020202020204" pitchFamily="34" charset="0"/>
              </a:rPr>
              <a:t>Tumor Death From Within</a:t>
            </a:r>
            <a:br>
              <a:rPr lang="en-US" sz="3200" b="1" dirty="0">
                <a:solidFill>
                  <a:srgbClr val="2F528F"/>
                </a:solidFill>
                <a:latin typeface="Helvetica" panose="020B0604020202020204" pitchFamily="34" charset="0"/>
                <a:cs typeface="Helvetica" panose="020B0604020202020204" pitchFamily="34" charset="0"/>
              </a:rPr>
            </a:br>
            <a:br>
              <a:rPr lang="en-US" sz="3200" b="1" dirty="0">
                <a:solidFill>
                  <a:srgbClr val="2F528F"/>
                </a:solidFill>
                <a:latin typeface="Helvetica" panose="020B0604020202020204" pitchFamily="34" charset="0"/>
                <a:cs typeface="Helvetica" panose="020B0604020202020204" pitchFamily="34" charset="0"/>
              </a:rPr>
            </a:br>
            <a:br>
              <a:rPr lang="en-US" sz="3200" b="1" dirty="0">
                <a:solidFill>
                  <a:srgbClr val="2F528F"/>
                </a:solidFill>
                <a:latin typeface="Helvetica" panose="020B0604020202020204" pitchFamily="34" charset="0"/>
                <a:cs typeface="Helvetica" panose="020B0604020202020204" pitchFamily="34" charset="0"/>
              </a:rPr>
            </a:br>
            <a:endParaRPr lang="en-US" sz="3200" b="1" dirty="0">
              <a:solidFill>
                <a:srgbClr val="2F528F"/>
              </a:solidFill>
              <a:latin typeface="Helvetica" panose="020B0604020202020204" pitchFamily="34" charset="0"/>
              <a:cs typeface="Helvetica" panose="020B0604020202020204" pitchFamily="34" charset="0"/>
            </a:endParaRPr>
          </a:p>
        </p:txBody>
      </p:sp>
      <p:sp>
        <p:nvSpPr>
          <p:cNvPr id="6" name="TextBox 5"/>
          <p:cNvSpPr txBox="1"/>
          <p:nvPr/>
        </p:nvSpPr>
        <p:spPr>
          <a:xfrm>
            <a:off x="2057400" y="2384571"/>
            <a:ext cx="7962900" cy="2246769"/>
          </a:xfrm>
          <a:prstGeom prst="rect">
            <a:avLst/>
          </a:prstGeom>
          <a:noFill/>
        </p:spPr>
        <p:txBody>
          <a:bodyPr wrap="square" rtlCol="0">
            <a:spAutoFit/>
          </a:bodyPr>
          <a:lstStyle/>
          <a:p>
            <a:pPr algn="ctr"/>
            <a:r>
              <a:rPr lang="en-US" sz="2800" b="1" dirty="0">
                <a:solidFill>
                  <a:srgbClr val="12284C"/>
                </a:solidFill>
                <a:latin typeface="Helvetica" panose="020B0604020202020204" pitchFamily="34" charset="0"/>
                <a:cs typeface="Helvetica" panose="020B0604020202020204" pitchFamily="34" charset="0"/>
              </a:rPr>
              <a:t>NIH funded academic studies by our group have shown that intratumoral production of a profoundly active compound leads to pronounced anticancer activity and destruction of otherwise untreatable tumors.</a:t>
            </a:r>
            <a:endParaRPr lang="en-US" sz="2800" dirty="0">
              <a:solidFill>
                <a:srgbClr val="12284C"/>
              </a:solidFill>
              <a:latin typeface="Helvetica" panose="020B0604020202020204" pitchFamily="34" charset="0"/>
              <a:cs typeface="Helvetica" panose="020B0604020202020204" pitchFamily="34" charset="0"/>
            </a:endParaRPr>
          </a:p>
        </p:txBody>
      </p:sp>
      <p:pic>
        <p:nvPicPr>
          <p:cNvPr id="7" name="Picture 6">
            <a:extLst>
              <a:ext uri="{FF2B5EF4-FFF2-40B4-BE49-F238E27FC236}">
                <a16:creationId xmlns:a16="http://schemas.microsoft.com/office/drawing/2014/main" id="{13B95CAB-4415-344D-BA0A-0E670A685D78}"/>
              </a:ext>
            </a:extLst>
          </p:cNvPr>
          <p:cNvPicPr/>
          <p:nvPr/>
        </p:nvPicPr>
        <p:blipFill>
          <a:blip r:embed="rId3" cstate="print"/>
          <a:stretch>
            <a:fillRect/>
          </a:stretch>
        </p:blipFill>
        <p:spPr>
          <a:xfrm>
            <a:off x="134816" y="0"/>
            <a:ext cx="1599855" cy="887506"/>
          </a:xfrm>
          <a:prstGeom prst="rect">
            <a:avLst/>
          </a:prstGeom>
        </p:spPr>
      </p:pic>
      <p:sp>
        <p:nvSpPr>
          <p:cNvPr id="8" name="Slide Number Placeholder 5">
            <a:extLst>
              <a:ext uri="{FF2B5EF4-FFF2-40B4-BE49-F238E27FC236}">
                <a16:creationId xmlns:a16="http://schemas.microsoft.com/office/drawing/2014/main" id="{32CF3654-C2D1-410B-B856-E4855F4C4F1A}"/>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4</a:t>
            </a:fld>
            <a:endParaRPr lang="en-US" sz="1400" dirty="0">
              <a:solidFill>
                <a:schemeClr val="tx1">
                  <a:lumMod val="50000"/>
                  <a:lumOff val="50000"/>
                </a:schemeClr>
              </a:solidFill>
              <a:latin typeface="Helvetica" pitchFamily="2" charset="0"/>
            </a:endParaRPr>
          </a:p>
        </p:txBody>
      </p:sp>
    </p:spTree>
    <p:extLst>
      <p:ext uri="{BB962C8B-B14F-4D97-AF65-F5344CB8AC3E}">
        <p14:creationId xmlns:p14="http://schemas.microsoft.com/office/powerpoint/2010/main" val="1168675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133600" y="589712"/>
            <a:ext cx="7772400" cy="914400"/>
          </a:xfrm>
        </p:spPr>
        <p:txBody>
          <a:bodyPr/>
          <a:lstStyle/>
          <a:p>
            <a:pPr algn="ctr"/>
            <a:r>
              <a:rPr lang="en-US" sz="3200" b="1" dirty="0">
                <a:solidFill>
                  <a:srgbClr val="2F528F"/>
                </a:solidFill>
                <a:latin typeface="Helvetica" panose="020B0604020202020204" pitchFamily="34" charset="0"/>
                <a:cs typeface="Helvetica" panose="020B0604020202020204" pitchFamily="34" charset="0"/>
              </a:rPr>
              <a:t>Chemotherapy and Radiation Treatments Frequently Fail</a:t>
            </a:r>
          </a:p>
        </p:txBody>
      </p:sp>
      <p:sp>
        <p:nvSpPr>
          <p:cNvPr id="10" name="Content Placeholder 2"/>
          <p:cNvSpPr>
            <a:spLocks noGrp="1"/>
          </p:cNvSpPr>
          <p:nvPr>
            <p:ph idx="1"/>
          </p:nvPr>
        </p:nvSpPr>
        <p:spPr>
          <a:xfrm>
            <a:off x="2133600" y="2439798"/>
            <a:ext cx="7772400" cy="2864640"/>
          </a:xfrm>
        </p:spPr>
        <p:txBody>
          <a:bodyPr>
            <a:normAutofit/>
          </a:bodyPr>
          <a:lstStyle/>
          <a:p>
            <a:pPr>
              <a:spcAft>
                <a:spcPts val="600"/>
              </a:spcAft>
              <a:buClr>
                <a:srgbClr val="12284C"/>
              </a:buClr>
              <a:buSzPct val="100000"/>
              <a:buFont typeface="Wingdings" panose="05000000000000000000" pitchFamily="2" charset="2"/>
              <a:buChar char="§"/>
            </a:pPr>
            <a:r>
              <a:rPr lang="en-US" b="1" dirty="0">
                <a:solidFill>
                  <a:srgbClr val="12284C"/>
                </a:solidFill>
                <a:latin typeface="Helvetica" panose="020B0604020202020204" pitchFamily="34" charset="0"/>
                <a:cs typeface="Helvetica" panose="020B0604020202020204" pitchFamily="34" charset="0"/>
              </a:rPr>
              <a:t>These modalities fail to treat the large numbers of silent, quiescent cells in a tumor mass. </a:t>
            </a:r>
          </a:p>
          <a:p>
            <a:pPr>
              <a:buClr>
                <a:srgbClr val="12284C"/>
              </a:buClr>
              <a:buSzPct val="100000"/>
              <a:buFont typeface="Wingdings" panose="05000000000000000000" pitchFamily="2" charset="2"/>
              <a:buChar char="§"/>
            </a:pPr>
            <a:r>
              <a:rPr lang="en-US" b="1" dirty="0">
                <a:solidFill>
                  <a:srgbClr val="12284C"/>
                </a:solidFill>
                <a:latin typeface="Helvetica" panose="020B0604020202020204" pitchFamily="34" charset="0"/>
                <a:cs typeface="Helvetica" panose="020B0604020202020204" pitchFamily="34" charset="0"/>
              </a:rPr>
              <a:t>The PNP technology is specifically designed to destroy these cells. </a:t>
            </a:r>
          </a:p>
        </p:txBody>
      </p:sp>
      <p:pic>
        <p:nvPicPr>
          <p:cNvPr id="5" name="Picture 4">
            <a:extLst>
              <a:ext uri="{FF2B5EF4-FFF2-40B4-BE49-F238E27FC236}">
                <a16:creationId xmlns:a16="http://schemas.microsoft.com/office/drawing/2014/main" id="{5DE7BB11-6461-4161-B67F-6CDD1EDC28FB}"/>
              </a:ext>
            </a:extLst>
          </p:cNvPr>
          <p:cNvPicPr/>
          <p:nvPr/>
        </p:nvPicPr>
        <p:blipFill>
          <a:blip r:embed="rId3" cstate="print"/>
          <a:stretch>
            <a:fillRect/>
          </a:stretch>
        </p:blipFill>
        <p:spPr>
          <a:xfrm>
            <a:off x="134816" y="0"/>
            <a:ext cx="1599855" cy="887506"/>
          </a:xfrm>
          <a:prstGeom prst="rect">
            <a:avLst/>
          </a:prstGeom>
        </p:spPr>
      </p:pic>
      <p:sp>
        <p:nvSpPr>
          <p:cNvPr id="6" name="Slide Number Placeholder 5">
            <a:extLst>
              <a:ext uri="{FF2B5EF4-FFF2-40B4-BE49-F238E27FC236}">
                <a16:creationId xmlns:a16="http://schemas.microsoft.com/office/drawing/2014/main" id="{F71B1E35-DF9F-422A-ACE8-F59D55A719AA}"/>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5</a:t>
            </a:fld>
            <a:endParaRPr lang="en-US" sz="1400" dirty="0">
              <a:solidFill>
                <a:schemeClr val="tx1">
                  <a:lumMod val="50000"/>
                  <a:lumOff val="50000"/>
                </a:schemeClr>
              </a:solidFill>
              <a:latin typeface="Helvetica" pitchFamily="2" charset="0"/>
            </a:endParaRPr>
          </a:p>
        </p:txBody>
      </p:sp>
    </p:spTree>
    <p:extLst>
      <p:ext uri="{BB962C8B-B14F-4D97-AF65-F5344CB8AC3E}">
        <p14:creationId xmlns:p14="http://schemas.microsoft.com/office/powerpoint/2010/main" val="82365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686" y="587820"/>
            <a:ext cx="7220445" cy="914400"/>
          </a:xfrm>
        </p:spPr>
        <p:txBody>
          <a:bodyPr/>
          <a:lstStyle/>
          <a:p>
            <a:pPr algn="ctr"/>
            <a:r>
              <a:rPr lang="en-US" sz="3200" b="1" dirty="0">
                <a:solidFill>
                  <a:srgbClr val="2F528F"/>
                </a:solidFill>
                <a:latin typeface="Helvetica" panose="020B0604020202020204" pitchFamily="34" charset="0"/>
                <a:cs typeface="Helvetica" panose="020B0604020202020204" pitchFamily="34" charset="0"/>
              </a:rPr>
              <a:t>Mechanism of Action</a:t>
            </a:r>
          </a:p>
        </p:txBody>
      </p:sp>
      <p:sp>
        <p:nvSpPr>
          <p:cNvPr id="4" name="Text Box 4"/>
          <p:cNvSpPr txBox="1">
            <a:spLocks noChangeArrowheads="1"/>
          </p:cNvSpPr>
          <p:nvPr/>
        </p:nvSpPr>
        <p:spPr bwMode="auto">
          <a:xfrm>
            <a:off x="4038601" y="1512150"/>
            <a:ext cx="3699987" cy="307777"/>
          </a:xfrm>
          <a:prstGeom prst="rect">
            <a:avLst/>
          </a:prstGeom>
          <a:noFill/>
          <a:ln w="9525" algn="ctr">
            <a:noFill/>
            <a:miter lim="800000"/>
            <a:headEnd/>
            <a:tailEnd/>
          </a:ln>
        </p:spPr>
        <p:txBody>
          <a:bodyPr wrap="none">
            <a:spAutoFit/>
          </a:bodyPr>
          <a:lstStyle/>
          <a:p>
            <a:pPr eaLnBrk="1" hangingPunct="1">
              <a:buFont typeface="Wingdings" pitchFamily="2" charset="2"/>
              <a:buNone/>
            </a:pPr>
            <a:r>
              <a:rPr lang="en-US" sz="1400" dirty="0">
                <a:solidFill>
                  <a:srgbClr val="12284C"/>
                </a:solidFill>
                <a:latin typeface="Helvetica" panose="020B0604020202020204" pitchFamily="34" charset="0"/>
                <a:cs typeface="Helvetica" panose="020B0604020202020204" pitchFamily="34" charset="0"/>
              </a:rPr>
              <a:t>F-araAMP (Fludara, Fludarabine phosphate)</a:t>
            </a:r>
          </a:p>
        </p:txBody>
      </p:sp>
      <p:sp>
        <p:nvSpPr>
          <p:cNvPr id="5" name="Text Box 5"/>
          <p:cNvSpPr txBox="1">
            <a:spLocks noChangeArrowheads="1"/>
          </p:cNvSpPr>
          <p:nvPr/>
        </p:nvSpPr>
        <p:spPr bwMode="auto">
          <a:xfrm>
            <a:off x="5181600" y="2654237"/>
            <a:ext cx="1833900" cy="307777"/>
          </a:xfrm>
          <a:prstGeom prst="rect">
            <a:avLst/>
          </a:prstGeom>
          <a:noFill/>
          <a:ln w="9525" algn="ctr">
            <a:noFill/>
            <a:miter lim="800000"/>
            <a:headEnd/>
            <a:tailEnd/>
          </a:ln>
        </p:spPr>
        <p:txBody>
          <a:bodyPr wrap="none">
            <a:spAutoFit/>
          </a:bodyPr>
          <a:lstStyle/>
          <a:p>
            <a:pPr eaLnBrk="1" hangingPunct="1">
              <a:buFont typeface="Wingdings" pitchFamily="2" charset="2"/>
              <a:buNone/>
            </a:pPr>
            <a:r>
              <a:rPr lang="en-US" sz="1400" dirty="0">
                <a:solidFill>
                  <a:srgbClr val="12284C"/>
                </a:solidFill>
                <a:latin typeface="Helvetica" panose="020B0604020202020204" pitchFamily="34" charset="0"/>
                <a:cs typeface="Helvetica" panose="020B0604020202020204" pitchFamily="34" charset="0"/>
              </a:rPr>
              <a:t>F-araA (Fludarabine)</a:t>
            </a:r>
          </a:p>
        </p:txBody>
      </p:sp>
      <p:sp>
        <p:nvSpPr>
          <p:cNvPr id="6" name="Text Box 6"/>
          <p:cNvSpPr txBox="1">
            <a:spLocks noChangeArrowheads="1"/>
          </p:cNvSpPr>
          <p:nvPr/>
        </p:nvSpPr>
        <p:spPr bwMode="auto">
          <a:xfrm>
            <a:off x="6332539" y="4187088"/>
            <a:ext cx="1327608" cy="307777"/>
          </a:xfrm>
          <a:prstGeom prst="rect">
            <a:avLst/>
          </a:prstGeom>
          <a:noFill/>
          <a:ln w="9525" algn="ctr">
            <a:noFill/>
            <a:miter lim="800000"/>
            <a:headEnd/>
            <a:tailEnd/>
          </a:ln>
        </p:spPr>
        <p:txBody>
          <a:bodyPr wrap="none">
            <a:spAutoFit/>
          </a:bodyPr>
          <a:lstStyle/>
          <a:p>
            <a:pPr marL="465138" indent="-465138"/>
            <a:r>
              <a:rPr lang="en-US" sz="1400" dirty="0">
                <a:solidFill>
                  <a:srgbClr val="12284C"/>
                </a:solidFill>
                <a:latin typeface="Helvetica" panose="020B0604020202020204" pitchFamily="34" charset="0"/>
                <a:cs typeface="Helvetica" panose="020B0604020202020204" pitchFamily="34" charset="0"/>
              </a:rPr>
              <a:t>Fluoroadenine</a:t>
            </a:r>
          </a:p>
        </p:txBody>
      </p:sp>
      <p:sp>
        <p:nvSpPr>
          <p:cNvPr id="7" name="Text Box 7"/>
          <p:cNvSpPr txBox="1">
            <a:spLocks noChangeArrowheads="1"/>
          </p:cNvSpPr>
          <p:nvPr/>
        </p:nvSpPr>
        <p:spPr bwMode="auto">
          <a:xfrm>
            <a:off x="5776914" y="5265356"/>
            <a:ext cx="3730508" cy="738664"/>
          </a:xfrm>
          <a:prstGeom prst="rect">
            <a:avLst/>
          </a:prstGeom>
          <a:noFill/>
          <a:ln w="9525" algn="ctr">
            <a:noFill/>
            <a:miter lim="800000"/>
            <a:headEnd/>
            <a:tailEnd/>
          </a:ln>
        </p:spPr>
        <p:txBody>
          <a:bodyPr wrap="none">
            <a:spAutoFit/>
          </a:bodyPr>
          <a:lstStyle/>
          <a:p>
            <a:pPr marL="465138" indent="-465138"/>
            <a:r>
              <a:rPr lang="en-US" sz="1400" b="1" dirty="0">
                <a:solidFill>
                  <a:srgbClr val="12284C"/>
                </a:solidFill>
                <a:latin typeface="Helvetica" panose="020B0604020202020204" pitchFamily="34" charset="0"/>
                <a:cs typeface="Helvetica" panose="020B0604020202020204" pitchFamily="34" charset="0"/>
              </a:rPr>
              <a:t>Unprecedented level of cell killing activity</a:t>
            </a:r>
          </a:p>
          <a:p>
            <a:pPr marL="465138" indent="-465138"/>
            <a:r>
              <a:rPr lang="en-US" sz="1400" b="1" dirty="0">
                <a:solidFill>
                  <a:srgbClr val="12284C"/>
                </a:solidFill>
                <a:latin typeface="Helvetica" panose="020B0604020202020204" pitchFamily="34" charset="0"/>
                <a:cs typeface="Helvetica" panose="020B0604020202020204" pitchFamily="34" charset="0"/>
              </a:rPr>
              <a:t>Novel tumor killing mechanism</a:t>
            </a:r>
          </a:p>
          <a:p>
            <a:pPr marL="465138" indent="-465138"/>
            <a:r>
              <a:rPr lang="en-US" sz="1400" b="1" dirty="0">
                <a:solidFill>
                  <a:srgbClr val="12284C"/>
                </a:solidFill>
                <a:latin typeface="Helvetica" panose="020B0604020202020204" pitchFamily="34" charset="0"/>
                <a:cs typeface="Helvetica" panose="020B0604020202020204" pitchFamily="34" charset="0"/>
              </a:rPr>
              <a:t>Destroys refractory solid tumors</a:t>
            </a:r>
          </a:p>
        </p:txBody>
      </p:sp>
      <p:sp>
        <p:nvSpPr>
          <p:cNvPr id="8" name="Line 8"/>
          <p:cNvSpPr>
            <a:spLocks noChangeShapeType="1"/>
          </p:cNvSpPr>
          <p:nvPr/>
        </p:nvSpPr>
        <p:spPr bwMode="auto">
          <a:xfrm>
            <a:off x="5081588" y="1981200"/>
            <a:ext cx="304800" cy="304800"/>
          </a:xfrm>
          <a:prstGeom prst="line">
            <a:avLst/>
          </a:prstGeom>
          <a:noFill/>
          <a:ln w="9525">
            <a:noFill/>
            <a:round/>
            <a:headEnd/>
            <a:tailEnd type="triangle" w="med" len="med"/>
          </a:ln>
        </p:spPr>
        <p:txBody>
          <a:bodyPr wrap="none">
            <a:spAutoFit/>
          </a:bodyPr>
          <a:lstStyle/>
          <a:p>
            <a:endParaRPr lang="en-US" dirty="0">
              <a:latin typeface="Times New Roman Regular" charset="0"/>
            </a:endParaRPr>
          </a:p>
        </p:txBody>
      </p:sp>
      <p:sp>
        <p:nvSpPr>
          <p:cNvPr id="9" name="Line 9"/>
          <p:cNvSpPr>
            <a:spLocks noChangeShapeType="1"/>
          </p:cNvSpPr>
          <p:nvPr/>
        </p:nvSpPr>
        <p:spPr bwMode="auto">
          <a:xfrm>
            <a:off x="4776788" y="1905000"/>
            <a:ext cx="685800" cy="533400"/>
          </a:xfrm>
          <a:prstGeom prst="line">
            <a:avLst/>
          </a:prstGeom>
          <a:noFill/>
          <a:ln w="9525">
            <a:noFill/>
            <a:round/>
            <a:headEnd/>
            <a:tailEnd type="triangle" w="med" len="med"/>
          </a:ln>
        </p:spPr>
        <p:txBody>
          <a:bodyPr wrap="none">
            <a:spAutoFit/>
          </a:bodyPr>
          <a:lstStyle/>
          <a:p>
            <a:endParaRPr lang="en-US" dirty="0">
              <a:latin typeface="Times New Roman Regular" charset="0"/>
            </a:endParaRPr>
          </a:p>
        </p:txBody>
      </p:sp>
      <p:sp>
        <p:nvSpPr>
          <p:cNvPr id="10" name="Line 10"/>
          <p:cNvSpPr>
            <a:spLocks noChangeShapeType="1"/>
          </p:cNvSpPr>
          <p:nvPr/>
        </p:nvSpPr>
        <p:spPr bwMode="auto">
          <a:xfrm>
            <a:off x="5018089" y="1921725"/>
            <a:ext cx="460375" cy="627063"/>
          </a:xfrm>
          <a:prstGeom prst="line">
            <a:avLst/>
          </a:prstGeom>
          <a:noFill/>
          <a:ln w="57150">
            <a:solidFill>
              <a:srgbClr val="FF0000"/>
            </a:solidFill>
            <a:round/>
            <a:headEnd/>
            <a:tailEnd type="triangle" w="med" len="med"/>
          </a:ln>
        </p:spPr>
        <p:txBody>
          <a:bodyPr>
            <a:spAutoFit/>
          </a:bodyPr>
          <a:lstStyle/>
          <a:p>
            <a:endParaRPr lang="en-US" dirty="0">
              <a:latin typeface="Times New Roman Regular" charset="0"/>
            </a:endParaRPr>
          </a:p>
        </p:txBody>
      </p:sp>
      <p:sp>
        <p:nvSpPr>
          <p:cNvPr id="11" name="Line 11"/>
          <p:cNvSpPr>
            <a:spLocks noChangeShapeType="1"/>
          </p:cNvSpPr>
          <p:nvPr/>
        </p:nvSpPr>
        <p:spPr bwMode="auto">
          <a:xfrm>
            <a:off x="5776913" y="3001225"/>
            <a:ext cx="781050" cy="1020763"/>
          </a:xfrm>
          <a:prstGeom prst="line">
            <a:avLst/>
          </a:prstGeom>
          <a:noFill/>
          <a:ln w="57150">
            <a:solidFill>
              <a:srgbClr val="FF0000"/>
            </a:solidFill>
            <a:round/>
            <a:headEnd/>
            <a:tailEnd type="triangle" w="med" len="med"/>
          </a:ln>
        </p:spPr>
        <p:txBody>
          <a:bodyPr>
            <a:spAutoFit/>
          </a:bodyPr>
          <a:lstStyle/>
          <a:p>
            <a:endParaRPr lang="en-US" dirty="0">
              <a:latin typeface="Times New Roman Regular" charset="0"/>
            </a:endParaRPr>
          </a:p>
        </p:txBody>
      </p:sp>
      <p:sp>
        <p:nvSpPr>
          <p:cNvPr id="12" name="Line 12"/>
          <p:cNvSpPr>
            <a:spLocks noChangeShapeType="1"/>
          </p:cNvSpPr>
          <p:nvPr/>
        </p:nvSpPr>
        <p:spPr bwMode="auto">
          <a:xfrm>
            <a:off x="7015163" y="4595075"/>
            <a:ext cx="519112" cy="614363"/>
          </a:xfrm>
          <a:prstGeom prst="line">
            <a:avLst/>
          </a:prstGeom>
          <a:noFill/>
          <a:ln w="57150">
            <a:solidFill>
              <a:srgbClr val="FF0000"/>
            </a:solidFill>
            <a:round/>
            <a:headEnd/>
            <a:tailEnd type="triangle" w="med" len="med"/>
          </a:ln>
        </p:spPr>
        <p:txBody>
          <a:bodyPr>
            <a:spAutoFit/>
          </a:bodyPr>
          <a:lstStyle/>
          <a:p>
            <a:endParaRPr lang="en-US" dirty="0">
              <a:latin typeface="Times New Roman Regular" charset="0"/>
            </a:endParaRPr>
          </a:p>
        </p:txBody>
      </p:sp>
      <p:sp>
        <p:nvSpPr>
          <p:cNvPr id="13" name="Text Box 13"/>
          <p:cNvSpPr txBox="1">
            <a:spLocks noChangeArrowheads="1"/>
          </p:cNvSpPr>
          <p:nvPr/>
        </p:nvSpPr>
        <p:spPr bwMode="auto">
          <a:xfrm>
            <a:off x="5495925" y="2023325"/>
            <a:ext cx="1548822" cy="307777"/>
          </a:xfrm>
          <a:prstGeom prst="rect">
            <a:avLst/>
          </a:prstGeom>
          <a:noFill/>
          <a:ln w="9525" algn="ctr">
            <a:noFill/>
            <a:miter lim="800000"/>
            <a:headEnd/>
            <a:tailEnd/>
          </a:ln>
        </p:spPr>
        <p:txBody>
          <a:bodyPr wrap="none">
            <a:spAutoFit/>
          </a:bodyPr>
          <a:lstStyle/>
          <a:p>
            <a:pPr marL="465138" indent="-465138"/>
            <a:r>
              <a:rPr lang="en-US" sz="1400" dirty="0">
                <a:solidFill>
                  <a:schemeClr val="tx2">
                    <a:lumMod val="60000"/>
                    <a:lumOff val="40000"/>
                  </a:schemeClr>
                </a:solidFill>
                <a:latin typeface="Helvetica" panose="020B0604020202020204" pitchFamily="34" charset="0"/>
                <a:cs typeface="Helvetica" panose="020B0604020202020204" pitchFamily="34" charset="0"/>
              </a:rPr>
              <a:t>Plasma enzymes</a:t>
            </a:r>
          </a:p>
        </p:txBody>
      </p:sp>
      <p:sp>
        <p:nvSpPr>
          <p:cNvPr id="14" name="Text Box 14"/>
          <p:cNvSpPr txBox="1">
            <a:spLocks noChangeArrowheads="1"/>
          </p:cNvSpPr>
          <p:nvPr/>
        </p:nvSpPr>
        <p:spPr bwMode="auto">
          <a:xfrm>
            <a:off x="3410323" y="3428393"/>
            <a:ext cx="2194768" cy="307777"/>
          </a:xfrm>
          <a:prstGeom prst="rect">
            <a:avLst/>
          </a:prstGeom>
          <a:noFill/>
          <a:ln w="9525" algn="ctr">
            <a:noFill/>
            <a:miter lim="800000"/>
            <a:headEnd/>
            <a:tailEnd/>
          </a:ln>
        </p:spPr>
        <p:txBody>
          <a:bodyPr wrap="none">
            <a:spAutoFit/>
          </a:bodyPr>
          <a:lstStyle/>
          <a:p>
            <a:pPr marL="465138" indent="-465138"/>
            <a:r>
              <a:rPr lang="en-US" sz="1400" i="1" dirty="0">
                <a:solidFill>
                  <a:schemeClr val="tx2">
                    <a:lumMod val="60000"/>
                    <a:lumOff val="40000"/>
                  </a:schemeClr>
                </a:solidFill>
                <a:latin typeface="Helvetica" panose="020B0604020202020204" pitchFamily="34" charset="0"/>
                <a:cs typeface="Helvetica" panose="020B0604020202020204" pitchFamily="34" charset="0"/>
              </a:rPr>
              <a:t>E. coli </a:t>
            </a:r>
            <a:r>
              <a:rPr lang="en-US" sz="1400" dirty="0">
                <a:solidFill>
                  <a:schemeClr val="tx2">
                    <a:lumMod val="60000"/>
                    <a:lumOff val="40000"/>
                  </a:schemeClr>
                </a:solidFill>
                <a:latin typeface="Helvetica" panose="020B0604020202020204" pitchFamily="34" charset="0"/>
                <a:cs typeface="Helvetica" panose="020B0604020202020204" pitchFamily="34" charset="0"/>
              </a:rPr>
              <a:t>PNP in tumor cells</a:t>
            </a:r>
          </a:p>
        </p:txBody>
      </p:sp>
      <p:pic>
        <p:nvPicPr>
          <p:cNvPr id="15" name="Picture 16" descr="PNP Logo2"/>
          <p:cNvPicPr>
            <a:picLocks noChangeAspect="1" noChangeArrowheads="1"/>
          </p:cNvPicPr>
          <p:nvPr/>
        </p:nvPicPr>
        <p:blipFill>
          <a:blip r:embed="rId3" cstate="print"/>
          <a:srcRect/>
          <a:stretch>
            <a:fillRect/>
          </a:stretch>
        </p:blipFill>
        <p:spPr bwMode="auto">
          <a:xfrm>
            <a:off x="2438401" y="4026749"/>
            <a:ext cx="1293813" cy="1138238"/>
          </a:xfrm>
          <a:prstGeom prst="rect">
            <a:avLst/>
          </a:prstGeom>
          <a:noFill/>
          <a:ln w="9525">
            <a:noFill/>
            <a:miter lim="800000"/>
            <a:headEnd/>
            <a:tailEnd/>
          </a:ln>
        </p:spPr>
      </p:pic>
      <p:sp>
        <p:nvSpPr>
          <p:cNvPr id="17" name="TextBox 16"/>
          <p:cNvSpPr txBox="1"/>
          <p:nvPr/>
        </p:nvSpPr>
        <p:spPr>
          <a:xfrm>
            <a:off x="2380925" y="1786003"/>
            <a:ext cx="1083951" cy="523220"/>
          </a:xfrm>
          <a:prstGeom prst="rect">
            <a:avLst/>
          </a:prstGeom>
          <a:noFill/>
        </p:spPr>
        <p:txBody>
          <a:bodyPr wrap="none" rtlCol="0">
            <a:spAutoFit/>
          </a:bodyPr>
          <a:lstStyle/>
          <a:p>
            <a:pPr algn="ctr"/>
            <a:r>
              <a:rPr lang="en-US" sz="1400" dirty="0">
                <a:solidFill>
                  <a:srgbClr val="12284C"/>
                </a:solidFill>
                <a:latin typeface="Helvetica" panose="020B0604020202020204" pitchFamily="34" charset="0"/>
                <a:cs typeface="Helvetica" panose="020B0604020202020204" pitchFamily="34" charset="0"/>
              </a:rPr>
              <a:t>Gedeptin</a:t>
            </a:r>
            <a:r>
              <a:rPr lang="en-US" sz="1400" baseline="30000" dirty="0">
                <a:solidFill>
                  <a:srgbClr val="12284C"/>
                </a:solidFill>
                <a:latin typeface="Helvetica" panose="020B0604020202020204" pitchFamily="34" charset="0"/>
                <a:cs typeface="Helvetica" panose="020B0604020202020204" pitchFamily="34" charset="0"/>
              </a:rPr>
              <a:t>TM</a:t>
            </a:r>
          </a:p>
          <a:p>
            <a:pPr algn="ctr"/>
            <a:r>
              <a:rPr lang="en-US" sz="1400" dirty="0">
                <a:solidFill>
                  <a:srgbClr val="12284C"/>
                </a:solidFill>
                <a:latin typeface="Helvetica" panose="020B0604020202020204" pitchFamily="34" charset="0"/>
                <a:cs typeface="Helvetica" panose="020B0604020202020204" pitchFamily="34" charset="0"/>
              </a:rPr>
              <a:t>(Ad/PNP) </a:t>
            </a:r>
          </a:p>
        </p:txBody>
      </p:sp>
      <p:sp>
        <p:nvSpPr>
          <p:cNvPr id="18" name="Line 11"/>
          <p:cNvSpPr>
            <a:spLocks noChangeShapeType="1"/>
          </p:cNvSpPr>
          <p:nvPr/>
        </p:nvSpPr>
        <p:spPr bwMode="auto">
          <a:xfrm>
            <a:off x="3048000" y="2350350"/>
            <a:ext cx="781050" cy="1020763"/>
          </a:xfrm>
          <a:prstGeom prst="line">
            <a:avLst/>
          </a:prstGeom>
          <a:noFill/>
          <a:ln w="57150">
            <a:solidFill>
              <a:srgbClr val="FF0000"/>
            </a:solidFill>
            <a:round/>
            <a:headEnd/>
            <a:tailEnd type="triangle" w="med" len="med"/>
          </a:ln>
        </p:spPr>
        <p:txBody>
          <a:bodyPr>
            <a:spAutoFit/>
          </a:bodyPr>
          <a:lstStyle/>
          <a:p>
            <a:endParaRPr lang="en-US" dirty="0">
              <a:latin typeface="Times New Roman Regular" charset="0"/>
            </a:endParaRPr>
          </a:p>
        </p:txBody>
      </p:sp>
      <p:pic>
        <p:nvPicPr>
          <p:cNvPr id="21" name="Picture 3"/>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7469844" y="1591465"/>
            <a:ext cx="2362200" cy="2210376"/>
          </a:xfrm>
          <a:prstGeom prst="rect">
            <a:avLst/>
          </a:prstGeom>
          <a:noFill/>
          <a:ln w="9525">
            <a:noFill/>
            <a:miter lim="800000"/>
            <a:headEnd/>
            <a:tailEnd/>
          </a:ln>
        </p:spPr>
      </p:pic>
      <p:pic>
        <p:nvPicPr>
          <p:cNvPr id="19" name="Picture 18">
            <a:extLst>
              <a:ext uri="{FF2B5EF4-FFF2-40B4-BE49-F238E27FC236}">
                <a16:creationId xmlns:a16="http://schemas.microsoft.com/office/drawing/2014/main" id="{7F5CDBB3-0201-443F-BBC7-DF200C71C68C}"/>
              </a:ext>
            </a:extLst>
          </p:cNvPr>
          <p:cNvPicPr/>
          <p:nvPr/>
        </p:nvPicPr>
        <p:blipFill>
          <a:blip r:embed="rId5" cstate="print"/>
          <a:stretch>
            <a:fillRect/>
          </a:stretch>
        </p:blipFill>
        <p:spPr>
          <a:xfrm>
            <a:off x="134816" y="0"/>
            <a:ext cx="1599855" cy="887506"/>
          </a:xfrm>
          <a:prstGeom prst="rect">
            <a:avLst/>
          </a:prstGeom>
        </p:spPr>
      </p:pic>
      <p:sp>
        <p:nvSpPr>
          <p:cNvPr id="20" name="Slide Number Placeholder 5">
            <a:extLst>
              <a:ext uri="{FF2B5EF4-FFF2-40B4-BE49-F238E27FC236}">
                <a16:creationId xmlns:a16="http://schemas.microsoft.com/office/drawing/2014/main" id="{B1380DAB-A697-4C62-87BC-394995535B6E}"/>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6</a:t>
            </a:fld>
            <a:endParaRPr lang="en-US" sz="1400" dirty="0">
              <a:solidFill>
                <a:schemeClr val="tx1">
                  <a:lumMod val="50000"/>
                  <a:lumOff val="50000"/>
                </a:schemeClr>
              </a:solidFill>
              <a:latin typeface="Helvetica" pitchFamily="2" charset="0"/>
            </a:endParaRPr>
          </a:p>
        </p:txBody>
      </p:sp>
    </p:spTree>
    <p:extLst>
      <p:ext uri="{BB962C8B-B14F-4D97-AF65-F5344CB8AC3E}">
        <p14:creationId xmlns:p14="http://schemas.microsoft.com/office/powerpoint/2010/main" val="223814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130" y="590381"/>
            <a:ext cx="7239000" cy="1176201"/>
          </a:xfrm>
        </p:spPr>
        <p:txBody>
          <a:bodyPr>
            <a:normAutofit/>
          </a:bodyPr>
          <a:lstStyle/>
          <a:p>
            <a:pPr algn="ctr"/>
            <a:r>
              <a:rPr lang="en-US" sz="3200" b="1" dirty="0">
                <a:solidFill>
                  <a:srgbClr val="2F528F"/>
                </a:solidFill>
                <a:latin typeface="Helvetica" panose="020B0604020202020204" pitchFamily="34" charset="0"/>
                <a:cs typeface="Helvetica" panose="020B0604020202020204" pitchFamily="34" charset="0"/>
              </a:rPr>
              <a:t>Tumor Response When &lt; 5% of Cells Express PNP</a:t>
            </a:r>
          </a:p>
        </p:txBody>
      </p:sp>
      <p:graphicFrame>
        <p:nvGraphicFramePr>
          <p:cNvPr id="7169" name="Object 1"/>
          <p:cNvGraphicFramePr>
            <a:graphicFrameLocks noGrp="1" noChangeAspect="1"/>
          </p:cNvGraphicFramePr>
          <p:nvPr>
            <p:ph idx="1"/>
          </p:nvPr>
        </p:nvGraphicFramePr>
        <p:xfrm>
          <a:off x="2501318" y="1959529"/>
          <a:ext cx="6829425" cy="4292600"/>
        </p:xfrm>
        <a:graphic>
          <a:graphicData uri="http://schemas.openxmlformats.org/presentationml/2006/ole">
            <mc:AlternateContent xmlns:mc="http://schemas.openxmlformats.org/markup-compatibility/2006">
              <mc:Choice xmlns:v="urn:schemas-microsoft-com:vml" Requires="v">
                <p:oleObj name="SPW 9.0 Graph" r:id="rId3" imgW="6828739" imgH="4292194" progId="">
                  <p:embed/>
                </p:oleObj>
              </mc:Choice>
              <mc:Fallback>
                <p:oleObj name="SPW 9.0 Graph" r:id="rId3" imgW="6828739" imgH="4292194" progId="">
                  <p:embed/>
                  <p:pic>
                    <p:nvPicPr>
                      <p:cNvPr id="7169"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318" y="1959529"/>
                        <a:ext cx="6829425"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43558331-D0BE-47DC-A141-C30EC233312E}"/>
              </a:ext>
            </a:extLst>
          </p:cNvPr>
          <p:cNvPicPr/>
          <p:nvPr/>
        </p:nvPicPr>
        <p:blipFill>
          <a:blip r:embed="rId5" cstate="print"/>
          <a:stretch>
            <a:fillRect/>
          </a:stretch>
        </p:blipFill>
        <p:spPr>
          <a:xfrm>
            <a:off x="134816" y="0"/>
            <a:ext cx="1599855" cy="887506"/>
          </a:xfrm>
          <a:prstGeom prst="rect">
            <a:avLst/>
          </a:prstGeom>
        </p:spPr>
      </p:pic>
      <p:sp>
        <p:nvSpPr>
          <p:cNvPr id="6" name="Slide Number Placeholder 5">
            <a:extLst>
              <a:ext uri="{FF2B5EF4-FFF2-40B4-BE49-F238E27FC236}">
                <a16:creationId xmlns:a16="http://schemas.microsoft.com/office/drawing/2014/main" id="{F7A1F68A-4FDA-49F8-803F-66FAA505137A}"/>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7</a:t>
            </a:fld>
            <a:endParaRPr lang="en-US" sz="1400" dirty="0">
              <a:solidFill>
                <a:schemeClr val="tx1">
                  <a:lumMod val="50000"/>
                  <a:lumOff val="50000"/>
                </a:schemeClr>
              </a:solidFill>
              <a:latin typeface="Helvetica"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638300" y="593595"/>
            <a:ext cx="8709660" cy="914400"/>
          </a:xfrm>
        </p:spPr>
        <p:txBody>
          <a:bodyPr/>
          <a:lstStyle/>
          <a:p>
            <a:pPr algn="ctr"/>
            <a:r>
              <a:rPr lang="en-US" sz="3200" b="1" dirty="0">
                <a:solidFill>
                  <a:srgbClr val="2F528F"/>
                </a:solidFill>
                <a:latin typeface="Helvetica" panose="020B0604020202020204" pitchFamily="34" charset="0"/>
                <a:cs typeface="Helvetica" panose="020B0604020202020204" pitchFamily="34" charset="0"/>
              </a:rPr>
              <a:t>Powerful Aspects of the PNP Technology</a:t>
            </a:r>
          </a:p>
        </p:txBody>
      </p:sp>
      <p:sp>
        <p:nvSpPr>
          <p:cNvPr id="11" name="Content Placeholder 10"/>
          <p:cNvSpPr>
            <a:spLocks noGrp="1"/>
          </p:cNvSpPr>
          <p:nvPr>
            <p:ph idx="1"/>
          </p:nvPr>
        </p:nvSpPr>
        <p:spPr>
          <a:xfrm>
            <a:off x="1533646" y="1610609"/>
            <a:ext cx="9439153" cy="4921540"/>
          </a:xfrm>
          <a:prstGeom prst="rect">
            <a:avLst/>
          </a:prstGeom>
          <a:noFill/>
        </p:spPr>
        <p:txBody>
          <a:bodyPr wrap="square">
            <a:spAutoFit/>
          </a:bodyPr>
          <a:lstStyle/>
          <a:p>
            <a:pPr marL="800100" lvl="1" indent="-342900">
              <a:lnSpc>
                <a:spcPct val="150000"/>
              </a:lnSpc>
              <a:buClr>
                <a:srgbClr val="12284C"/>
              </a:buClr>
              <a:buFont typeface="Wingdings" pitchFamily="2" charset="2"/>
              <a:buChar char="§"/>
            </a:pPr>
            <a:r>
              <a:rPr lang="en-US" b="1" dirty="0">
                <a:solidFill>
                  <a:srgbClr val="12284C"/>
                </a:solidFill>
                <a:latin typeface="Helvetica" panose="020B0604020202020204" pitchFamily="34" charset="0"/>
                <a:cs typeface="Helvetica" panose="020B0604020202020204" pitchFamily="34" charset="0"/>
              </a:rPr>
              <a:t>Novel tumor-killing mechanism </a:t>
            </a:r>
          </a:p>
          <a:p>
            <a:pPr marL="800100" lvl="1" indent="-342900">
              <a:lnSpc>
                <a:spcPct val="150000"/>
              </a:lnSpc>
              <a:buClr>
                <a:srgbClr val="12284C"/>
              </a:buClr>
              <a:buFont typeface="Wingdings" pitchFamily="2" charset="2"/>
              <a:buChar char="§"/>
            </a:pPr>
            <a:r>
              <a:rPr lang="en-US" b="1" dirty="0">
                <a:solidFill>
                  <a:srgbClr val="12284C"/>
                </a:solidFill>
                <a:latin typeface="Helvetica" panose="020B0604020202020204" pitchFamily="34" charset="0"/>
                <a:cs typeface="Helvetica" panose="020B0604020202020204" pitchFamily="34" charset="0"/>
              </a:rPr>
              <a:t>Active against both proliferating and non-proliferating (stealth) tumor cells</a:t>
            </a:r>
          </a:p>
          <a:p>
            <a:pPr marL="800100" lvl="1" indent="-342900">
              <a:lnSpc>
                <a:spcPct val="150000"/>
              </a:lnSpc>
              <a:buClr>
                <a:srgbClr val="12284C"/>
              </a:buClr>
              <a:buFont typeface="Wingdings" pitchFamily="2" charset="2"/>
              <a:buChar char="§"/>
            </a:pPr>
            <a:r>
              <a:rPr lang="en-US" b="1" dirty="0">
                <a:solidFill>
                  <a:srgbClr val="12284C"/>
                </a:solidFill>
                <a:latin typeface="Helvetica" panose="020B0604020202020204" pitchFamily="34" charset="0"/>
                <a:cs typeface="Helvetica" panose="020B0604020202020204" pitchFamily="34" charset="0"/>
              </a:rPr>
              <a:t>No significant systemic or other toxicity observed</a:t>
            </a:r>
          </a:p>
          <a:p>
            <a:pPr marL="800100" lvl="1" indent="-342900">
              <a:lnSpc>
                <a:spcPct val="150000"/>
              </a:lnSpc>
              <a:buClr>
                <a:srgbClr val="12284C"/>
              </a:buClr>
              <a:buFont typeface="Wingdings" pitchFamily="2" charset="2"/>
              <a:buChar char="§"/>
            </a:pPr>
            <a:r>
              <a:rPr lang="en-US" b="1" dirty="0">
                <a:solidFill>
                  <a:srgbClr val="12284C"/>
                </a:solidFill>
                <a:latin typeface="Helvetica" panose="020B0604020202020204" pitchFamily="34" charset="0"/>
                <a:cs typeface="Helvetica" panose="020B0604020202020204" pitchFamily="34" charset="0"/>
              </a:rPr>
              <a:t>Additive/Synergistic with radiation therapy</a:t>
            </a:r>
          </a:p>
          <a:p>
            <a:pPr marL="800100" lvl="1" indent="-342900">
              <a:lnSpc>
                <a:spcPct val="150000"/>
              </a:lnSpc>
              <a:buClr>
                <a:srgbClr val="12284C"/>
              </a:buClr>
              <a:buFont typeface="Wingdings" pitchFamily="2" charset="2"/>
              <a:buChar char="§"/>
            </a:pPr>
            <a:r>
              <a:rPr lang="en-US" b="1" dirty="0">
                <a:solidFill>
                  <a:srgbClr val="12284C"/>
                </a:solidFill>
                <a:latin typeface="Helvetica" panose="020B0604020202020204" pitchFamily="34" charset="0"/>
                <a:cs typeface="Helvetica" panose="020B0604020202020204" pitchFamily="34" charset="0"/>
              </a:rPr>
              <a:t>Designed to kill tumor stem cells</a:t>
            </a:r>
          </a:p>
          <a:p>
            <a:pPr marL="800100" lvl="1" indent="-342900">
              <a:lnSpc>
                <a:spcPct val="150000"/>
              </a:lnSpc>
              <a:buClr>
                <a:srgbClr val="12284C"/>
              </a:buClr>
              <a:buFont typeface="Wingdings" pitchFamily="2" charset="2"/>
              <a:buChar char="§"/>
            </a:pPr>
            <a:r>
              <a:rPr lang="en-US" b="1" dirty="0">
                <a:solidFill>
                  <a:srgbClr val="12284C"/>
                </a:solidFill>
                <a:latin typeface="Helvetica" panose="020B0604020202020204" pitchFamily="34" charset="0"/>
                <a:cs typeface="Helvetica" panose="020B0604020202020204" pitchFamily="34" charset="0"/>
              </a:rPr>
              <a:t>May augment immunologic clearance of malignant tissues</a:t>
            </a:r>
          </a:p>
          <a:p>
            <a:pPr marL="742950" lvl="1" indent="-285750">
              <a:lnSpc>
                <a:spcPct val="150000"/>
              </a:lnSpc>
              <a:buClr>
                <a:srgbClr val="12284C"/>
              </a:buClr>
              <a:buFont typeface="Courier New" charset="0"/>
              <a:buChar char="o"/>
            </a:pPr>
            <a:endParaRPr lang="en-US" sz="2800" b="1" dirty="0">
              <a:solidFill>
                <a:srgbClr val="12284C"/>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72DA3091-485C-4736-B832-20191BFD5E16}"/>
              </a:ext>
            </a:extLst>
          </p:cNvPr>
          <p:cNvPicPr/>
          <p:nvPr/>
        </p:nvPicPr>
        <p:blipFill>
          <a:blip r:embed="rId3" cstate="print"/>
          <a:stretch>
            <a:fillRect/>
          </a:stretch>
        </p:blipFill>
        <p:spPr>
          <a:xfrm>
            <a:off x="134816" y="0"/>
            <a:ext cx="1599855" cy="887506"/>
          </a:xfrm>
          <a:prstGeom prst="rect">
            <a:avLst/>
          </a:prstGeom>
        </p:spPr>
      </p:pic>
      <p:sp>
        <p:nvSpPr>
          <p:cNvPr id="6" name="Slide Number Placeholder 5">
            <a:extLst>
              <a:ext uri="{FF2B5EF4-FFF2-40B4-BE49-F238E27FC236}">
                <a16:creationId xmlns:a16="http://schemas.microsoft.com/office/drawing/2014/main" id="{1BD244AF-BD70-4693-99A2-CCB5D07782B3}"/>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8</a:t>
            </a:fld>
            <a:endParaRPr lang="en-US" sz="1400" dirty="0">
              <a:solidFill>
                <a:schemeClr val="tx1">
                  <a:lumMod val="50000"/>
                  <a:lumOff val="50000"/>
                </a:schemeClr>
              </a:solidFill>
              <a:latin typeface="Helvetica" pitchFamily="2" charset="0"/>
            </a:endParaRPr>
          </a:p>
        </p:txBody>
      </p:sp>
    </p:spTree>
    <p:extLst>
      <p:ext uri="{BB962C8B-B14F-4D97-AF65-F5344CB8AC3E}">
        <p14:creationId xmlns:p14="http://schemas.microsoft.com/office/powerpoint/2010/main" val="243844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303401"/>
            <a:ext cx="8472056" cy="914400"/>
          </a:xfrm>
        </p:spPr>
        <p:txBody>
          <a:bodyPr/>
          <a:lstStyle/>
          <a:p>
            <a:r>
              <a:rPr lang="en-US" sz="3200" b="1" dirty="0">
                <a:solidFill>
                  <a:srgbClr val="2F528F"/>
                </a:solidFill>
                <a:latin typeface="Helvetica" panose="020B0604020202020204" pitchFamily="34" charset="0"/>
                <a:cs typeface="Helvetica" panose="020B0604020202020204" pitchFamily="34" charset="0"/>
              </a:rPr>
              <a:t>Phase I/</a:t>
            </a:r>
            <a:r>
              <a:rPr lang="en-US" sz="3200" b="1" dirty="0" err="1">
                <a:solidFill>
                  <a:srgbClr val="2F528F"/>
                </a:solidFill>
                <a:latin typeface="Helvetica" panose="020B0604020202020204" pitchFamily="34" charset="0"/>
                <a:cs typeface="Helvetica" panose="020B0604020202020204" pitchFamily="34" charset="0"/>
              </a:rPr>
              <a:t>IIa</a:t>
            </a:r>
            <a:r>
              <a:rPr lang="en-US" sz="3200" b="1" dirty="0">
                <a:solidFill>
                  <a:srgbClr val="2F528F"/>
                </a:solidFill>
                <a:latin typeface="Helvetica" panose="020B0604020202020204" pitchFamily="34" charset="0"/>
                <a:cs typeface="Helvetica" panose="020B0604020202020204" pitchFamily="34" charset="0"/>
              </a:rPr>
              <a:t> Clinical Protocol</a:t>
            </a:r>
            <a:br>
              <a:rPr lang="en-US" sz="3200" b="1" dirty="0">
                <a:solidFill>
                  <a:srgbClr val="2F528F"/>
                </a:solidFill>
                <a:latin typeface="Helvetica" panose="020B0604020202020204" pitchFamily="34" charset="0"/>
                <a:cs typeface="Helvetica" panose="020B0604020202020204" pitchFamily="34" charset="0"/>
              </a:rPr>
            </a:br>
            <a:r>
              <a:rPr lang="en-US" sz="3200" b="1" dirty="0">
                <a:solidFill>
                  <a:srgbClr val="2F528F"/>
                </a:solidFill>
                <a:latin typeface="Helvetica" panose="020B0604020202020204" pitchFamily="34" charset="0"/>
                <a:cs typeface="Helvetica" panose="020B0604020202020204" pitchFamily="34" charset="0"/>
              </a:rPr>
              <a:t>NCT – 01310179: Single Cycle</a:t>
            </a:r>
          </a:p>
        </p:txBody>
      </p:sp>
      <p:sp>
        <p:nvSpPr>
          <p:cNvPr id="3" name="Content Placeholder 2"/>
          <p:cNvSpPr>
            <a:spLocks noGrp="1"/>
          </p:cNvSpPr>
          <p:nvPr>
            <p:ph idx="1"/>
          </p:nvPr>
        </p:nvSpPr>
        <p:spPr>
          <a:xfrm>
            <a:off x="2108433" y="1981200"/>
            <a:ext cx="7772400" cy="2895600"/>
          </a:xfrm>
        </p:spPr>
        <p:txBody>
          <a:bodyPr>
            <a:noAutofit/>
          </a:bodyPr>
          <a:lstStyle/>
          <a:p>
            <a:pPr>
              <a:spcBef>
                <a:spcPts val="0"/>
              </a:spcBef>
              <a:buClr>
                <a:srgbClr val="12284C"/>
              </a:buClr>
              <a:buFont typeface="Wingdings" panose="05000000000000000000" pitchFamily="2" charset="2"/>
              <a:buChar char="§"/>
            </a:pPr>
            <a:r>
              <a:rPr lang="en-US" sz="2400" b="1" dirty="0">
                <a:solidFill>
                  <a:srgbClr val="12284C"/>
                </a:solidFill>
                <a:latin typeface="Helvetica" panose="020B0604020202020204" pitchFamily="34" charset="0"/>
                <a:cs typeface="Helvetica" panose="020B0604020202020204" pitchFamily="34" charset="0"/>
              </a:rPr>
              <a:t>Standard 3+3 study design, single treatment cycle</a:t>
            </a:r>
          </a:p>
          <a:p>
            <a:pPr>
              <a:spcBef>
                <a:spcPts val="0"/>
              </a:spcBef>
              <a:buClr>
                <a:srgbClr val="12284C"/>
              </a:buClr>
              <a:buFont typeface="Wingdings" panose="05000000000000000000" pitchFamily="2" charset="2"/>
              <a:buChar char="§"/>
            </a:pPr>
            <a:endParaRPr lang="en-US" sz="2400" b="1" dirty="0">
              <a:solidFill>
                <a:srgbClr val="12284C"/>
              </a:solidFill>
              <a:latin typeface="Helvetica" panose="020B0604020202020204" pitchFamily="34" charset="0"/>
              <a:cs typeface="Helvetica" panose="020B0604020202020204" pitchFamily="34" charset="0"/>
            </a:endParaRPr>
          </a:p>
          <a:p>
            <a:pPr>
              <a:spcBef>
                <a:spcPts val="0"/>
              </a:spcBef>
              <a:buClr>
                <a:srgbClr val="12284C"/>
              </a:buClr>
              <a:buFont typeface="Wingdings" panose="05000000000000000000" pitchFamily="2" charset="2"/>
              <a:buChar char="§"/>
            </a:pPr>
            <a:r>
              <a:rPr lang="en-US" sz="2400" b="1" dirty="0">
                <a:solidFill>
                  <a:srgbClr val="12284C"/>
                </a:solidFill>
                <a:latin typeface="Helvetica" panose="020B0604020202020204" pitchFamily="34" charset="0"/>
                <a:cs typeface="Helvetica" panose="020B0604020202020204" pitchFamily="34" charset="0"/>
              </a:rPr>
              <a:t>Ad/PNP vector administered IT twice (AM/PM) on Day 1, once on Day 2</a:t>
            </a:r>
          </a:p>
          <a:p>
            <a:pPr>
              <a:spcBef>
                <a:spcPts val="0"/>
              </a:spcBef>
              <a:buClr>
                <a:srgbClr val="12284C"/>
              </a:buClr>
              <a:buFont typeface="Wingdings" panose="05000000000000000000" pitchFamily="2" charset="2"/>
              <a:buChar char="§"/>
            </a:pPr>
            <a:endParaRPr lang="en-US" sz="2400" b="1" dirty="0">
              <a:solidFill>
                <a:srgbClr val="12284C"/>
              </a:solidFill>
              <a:latin typeface="Helvetica" panose="020B0604020202020204" pitchFamily="34" charset="0"/>
              <a:cs typeface="Helvetica" panose="020B0604020202020204" pitchFamily="34" charset="0"/>
            </a:endParaRPr>
          </a:p>
          <a:p>
            <a:pPr>
              <a:spcBef>
                <a:spcPts val="0"/>
              </a:spcBef>
              <a:buClr>
                <a:srgbClr val="12284C"/>
              </a:buClr>
              <a:buFont typeface="Wingdings" panose="05000000000000000000" pitchFamily="2" charset="2"/>
              <a:buChar char="§"/>
            </a:pPr>
            <a:r>
              <a:rPr lang="en-US" sz="2400" b="1" dirty="0">
                <a:solidFill>
                  <a:srgbClr val="12284C"/>
                </a:solidFill>
                <a:latin typeface="Helvetica" panose="020B0604020202020204" pitchFamily="34" charset="0"/>
                <a:cs typeface="Helvetica" panose="020B0604020202020204" pitchFamily="34" charset="0"/>
              </a:rPr>
              <a:t>Fludarabine administered IV daily on Days 3 - 5</a:t>
            </a:r>
          </a:p>
          <a:p>
            <a:pPr>
              <a:spcBef>
                <a:spcPts val="0"/>
              </a:spcBef>
              <a:buClr>
                <a:srgbClr val="12284C"/>
              </a:buClr>
              <a:buFont typeface="Wingdings" panose="05000000000000000000" pitchFamily="2" charset="2"/>
              <a:buChar char="§"/>
            </a:pPr>
            <a:endParaRPr lang="en-US" sz="2400" b="1" dirty="0">
              <a:solidFill>
                <a:srgbClr val="12284C"/>
              </a:solidFill>
              <a:latin typeface="Helvetica" panose="020B0604020202020204" pitchFamily="34" charset="0"/>
              <a:cs typeface="Helvetica" panose="020B0604020202020204" pitchFamily="34" charset="0"/>
            </a:endParaRPr>
          </a:p>
          <a:p>
            <a:pPr>
              <a:spcBef>
                <a:spcPts val="0"/>
              </a:spcBef>
              <a:buClr>
                <a:srgbClr val="12284C"/>
              </a:buClr>
              <a:buFont typeface="Wingdings" panose="05000000000000000000" pitchFamily="2" charset="2"/>
              <a:buChar char="§"/>
            </a:pPr>
            <a:r>
              <a:rPr lang="en-US" sz="2400" b="1" dirty="0">
                <a:solidFill>
                  <a:srgbClr val="12284C"/>
                </a:solidFill>
                <a:latin typeface="Helvetica" panose="020B0604020202020204" pitchFamily="34" charset="0"/>
                <a:cs typeface="Helvetica" panose="020B0604020202020204" pitchFamily="34" charset="0"/>
              </a:rPr>
              <a:t>Cohorts 1 to 3 – Escalate fludarabine</a:t>
            </a:r>
          </a:p>
          <a:p>
            <a:pPr marL="797814" lvl="1" indent="-342900">
              <a:spcBef>
                <a:spcPts val="0"/>
              </a:spcBef>
              <a:buClr>
                <a:srgbClr val="12284C"/>
              </a:buClr>
              <a:buFont typeface="Wingdings" panose="05000000000000000000" pitchFamily="2" charset="2"/>
              <a:buChar char="§"/>
            </a:pPr>
            <a:endParaRPr lang="en-US" b="1" dirty="0">
              <a:solidFill>
                <a:srgbClr val="12284C"/>
              </a:solidFill>
              <a:latin typeface="Helvetica" panose="020B0604020202020204" pitchFamily="34" charset="0"/>
              <a:cs typeface="Helvetica" panose="020B0604020202020204" pitchFamily="34" charset="0"/>
            </a:endParaRPr>
          </a:p>
          <a:p>
            <a:pPr>
              <a:spcBef>
                <a:spcPts val="0"/>
              </a:spcBef>
              <a:buClr>
                <a:srgbClr val="12284C"/>
              </a:buClr>
              <a:buFont typeface="Wingdings" panose="05000000000000000000" pitchFamily="2" charset="2"/>
              <a:buChar char="§"/>
            </a:pPr>
            <a:r>
              <a:rPr lang="en-US" sz="2400" b="1" dirty="0">
                <a:solidFill>
                  <a:srgbClr val="12284C"/>
                </a:solidFill>
                <a:latin typeface="Helvetica" panose="020B0604020202020204" pitchFamily="34" charset="0"/>
                <a:cs typeface="Helvetica" panose="020B0604020202020204" pitchFamily="34" charset="0"/>
              </a:rPr>
              <a:t>Cohort 4 – Escalate Ad/PNP</a:t>
            </a:r>
          </a:p>
          <a:p>
            <a:pPr marL="797814" lvl="1" indent="-342900">
              <a:spcBef>
                <a:spcPts val="0"/>
              </a:spcBef>
              <a:buClr>
                <a:srgbClr val="12284C"/>
              </a:buClr>
              <a:buFont typeface="Wingdings" panose="05000000000000000000" pitchFamily="2" charset="2"/>
              <a:buChar char="§"/>
            </a:pPr>
            <a:endParaRPr lang="en-US" b="1" dirty="0">
              <a:solidFill>
                <a:srgbClr val="12284C"/>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7DC7BACE-C378-4E40-9263-5200CE554908}"/>
              </a:ext>
            </a:extLst>
          </p:cNvPr>
          <p:cNvPicPr/>
          <p:nvPr/>
        </p:nvPicPr>
        <p:blipFill>
          <a:blip r:embed="rId3" cstate="print"/>
          <a:stretch>
            <a:fillRect/>
          </a:stretch>
        </p:blipFill>
        <p:spPr>
          <a:xfrm>
            <a:off x="134816" y="0"/>
            <a:ext cx="1599855" cy="887506"/>
          </a:xfrm>
          <a:prstGeom prst="rect">
            <a:avLst/>
          </a:prstGeom>
        </p:spPr>
      </p:pic>
      <p:sp>
        <p:nvSpPr>
          <p:cNvPr id="6" name="Slide Number Placeholder 5">
            <a:extLst>
              <a:ext uri="{FF2B5EF4-FFF2-40B4-BE49-F238E27FC236}">
                <a16:creationId xmlns:a16="http://schemas.microsoft.com/office/drawing/2014/main" id="{AB4D18A9-0B72-4FA7-8AB5-5505BE011DF4}"/>
              </a:ext>
            </a:extLst>
          </p:cNvPr>
          <p:cNvSpPr txBox="1">
            <a:spLocks/>
          </p:cNvSpPr>
          <p:nvPr/>
        </p:nvSpPr>
        <p:spPr>
          <a:xfrm>
            <a:off x="533400" y="6509068"/>
            <a:ext cx="609600" cy="208002"/>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FCF4B-0AD2-C34F-BA3B-81EFA46C977D}" type="slidenum">
              <a:rPr lang="en-US" sz="1400" smtClean="0">
                <a:solidFill>
                  <a:schemeClr val="tx1">
                    <a:lumMod val="50000"/>
                    <a:lumOff val="50000"/>
                  </a:schemeClr>
                </a:solidFill>
                <a:latin typeface="Helvetica" pitchFamily="2" charset="0"/>
              </a:rPr>
              <a:pPr/>
              <a:t>9</a:t>
            </a:fld>
            <a:endParaRPr lang="en-US" sz="1400" dirty="0">
              <a:solidFill>
                <a:schemeClr val="tx1">
                  <a:lumMod val="50000"/>
                  <a:lumOff val="50000"/>
                </a:schemeClr>
              </a:solidFill>
              <a:latin typeface="Helvetica" pitchFamily="2"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1">
      <a:dk1>
        <a:srgbClr val="000000"/>
      </a:dk1>
      <a:lt1>
        <a:srgbClr val="FFFFFF"/>
      </a:lt1>
      <a:dk2>
        <a:srgbClr val="1F497D"/>
      </a:dk2>
      <a:lt2>
        <a:srgbClr val="EEECE1"/>
      </a:lt2>
      <a:accent1>
        <a:srgbClr val="283476"/>
      </a:accent1>
      <a:accent2>
        <a:srgbClr val="00405F"/>
      </a:accent2>
      <a:accent3>
        <a:srgbClr val="A7A9AC"/>
      </a:accent3>
      <a:accent4>
        <a:srgbClr val="68813B"/>
      </a:accent4>
      <a:accent5>
        <a:srgbClr val="A20055"/>
      </a:accent5>
      <a:accent6>
        <a:srgbClr val="652E6C"/>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38100">
          <a:solidFill>
            <a:srgbClr val="45B3CA"/>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cGhhcmVzdDwvVXNlck5hbWU+PERhdGVUaW1lPjkvMjEvMjAxOCAyOjA4OjM5IFBNPC9EYXRlVGltZT48TGFiZWxTdHJpbmc+VW5yZXN0cmljdGVkPC9MYWJlbFN0cmluZz48L2l0ZW0+PC9sYWJlbEhpc3Rvcnk+</Value>
</WrappedLabelHistory>
</file>

<file path=customXml/item2.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Props1.xml><?xml version="1.0" encoding="utf-8"?>
<ds:datastoreItem xmlns:ds="http://schemas.openxmlformats.org/officeDocument/2006/customXml" ds:itemID="{8E56363E-EB9F-4C44-9D6E-737F21A48A96}">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85F4DF28-8495-48FC-9FF7-2E721972274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41517</TotalTime>
  <Words>1240</Words>
  <Application>Microsoft Office PowerPoint</Application>
  <PresentationFormat>Widescreen</PresentationFormat>
  <Paragraphs>207</Paragraphs>
  <Slides>17</Slides>
  <Notes>14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31" baseType="lpstr">
      <vt:lpstr>Arial</vt:lpstr>
      <vt:lpstr>Calibri</vt:lpstr>
      <vt:lpstr>Calibri Light</vt:lpstr>
      <vt:lpstr>Courier New</vt:lpstr>
      <vt:lpstr>Garamond</vt:lpstr>
      <vt:lpstr>Gill Sans MT</vt:lpstr>
      <vt:lpstr>Helvetica</vt:lpstr>
      <vt:lpstr>Helvetica Oblique</vt:lpstr>
      <vt:lpstr>Times</vt:lpstr>
      <vt:lpstr>Times New Roman</vt:lpstr>
      <vt:lpstr>Times New Roman Regular</vt:lpstr>
      <vt:lpstr>Wingdings</vt:lpstr>
      <vt:lpstr>Custom Design</vt:lpstr>
      <vt:lpstr>SPW 9.0 Graph</vt:lpstr>
      <vt:lpstr>PowerPoint Presentation</vt:lpstr>
      <vt:lpstr>PowerPoint Presentation</vt:lpstr>
      <vt:lpstr>PowerPoint Presentation</vt:lpstr>
      <vt:lpstr>The Discovery and its Uniqueness:  Tumor Death From Within   </vt:lpstr>
      <vt:lpstr>Chemotherapy and Radiation Treatments Frequently Fail</vt:lpstr>
      <vt:lpstr>Mechanism of Action</vt:lpstr>
      <vt:lpstr>Tumor Response When &lt; 5% of Cells Express PNP</vt:lpstr>
      <vt:lpstr>Powerful Aspects of the PNP Technology</vt:lpstr>
      <vt:lpstr>Phase I/IIa Clinical Protocol NCT – 01310179: Single Cycle</vt:lpstr>
      <vt:lpstr>Phase I/IIa Clinical Trial – Single Cycle Pronounced Tumor Responses</vt:lpstr>
      <vt:lpstr>Phase I/IIa Safety Overview: Single Cycle No Treatment-Related SAEs</vt:lpstr>
      <vt:lpstr>Approved Phase I/IIa Clinical Protocol – Multiple Cycles NCT - 03754933</vt:lpstr>
      <vt:lpstr>Improves Efficacy of Check Point Blockade Inhibitors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Human Health March 2019</dc:title>
  <dc:creator>Susan Reuland</dc:creator>
  <cp:lastModifiedBy>Susan Reuland</cp:lastModifiedBy>
  <cp:revision>690</cp:revision>
  <cp:lastPrinted>2021-08-08T13:39:27Z</cp:lastPrinted>
  <dcterms:created xsi:type="dcterms:W3CDTF">2013-08-28T16:31:38Z</dcterms:created>
  <dcterms:modified xsi:type="dcterms:W3CDTF">2021-09-29T14:00:15Z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98331ec5-c737-455c-af74-8992d7f677ad</vt:lpwstr>
  </property>
  <property fmtid="{D5CDD505-2E9C-101B-9397-08002B2CF9AE}" pid="3" name="bjSaver">
    <vt:lpwstr>q3kuU7vXANyZ+EZbJpnKGFiV6rrc+0sv</vt:lpwstr>
  </property>
  <property fmtid="{D5CDD505-2E9C-101B-9397-08002B2CF9AE}" pid="4"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5" name="bjDocumentLabelXML-0">
    <vt:lpwstr>ames.com/2008/01/sie/internal/label"&gt;&lt;element uid="42834bfb-1ec1-4beb-bd64-eb83fb3cb3f3" value="" /&gt;&lt;/sisl&gt;</vt:lpwstr>
  </property>
  <property fmtid="{D5CDD505-2E9C-101B-9397-08002B2CF9AE}" pid="6" name="bjDocumentSecurityLabel">
    <vt:lpwstr>Unrestricted</vt:lpwstr>
  </property>
  <property fmtid="{D5CDD505-2E9C-101B-9397-08002B2CF9AE}" pid="7" name="bjLabelHistoryID">
    <vt:lpwstr>{8E56363E-EB9F-4C44-9D6E-737F21A48A96}</vt:lpwstr>
  </property>
</Properties>
</file>