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 Slab Light"/>
      <p:regular r:id="rId16"/>
      <p:bold r:id="rId17"/>
    </p:embeddedFont>
    <p:embeddedFont>
      <p:font typeface="Roboto Slab"/>
      <p:regular r:id="rId18"/>
      <p:bold r:id="rId19"/>
    </p:embeddedFont>
    <p:embeddedFont>
      <p:font typeface="Raleway"/>
      <p:regular r:id="rId20"/>
      <p:bold r:id="rId21"/>
      <p:italic r:id="rId22"/>
      <p:boldItalic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Playfair Display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4AECF40-603C-444A-9B7B-10DF2F791E55}">
  <a:tblStyle styleId="{D4AECF40-603C-444A-9B7B-10DF2F791E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Robo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PlayfairDisplay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fairDisplay-boldItalic.fntdata"/><Relationship Id="rId30" Type="http://schemas.openxmlformats.org/officeDocument/2006/relationships/font" Target="fonts/PlayfairDisplay-italic.fntdata"/><Relationship Id="rId11" Type="http://schemas.openxmlformats.org/officeDocument/2006/relationships/slide" Target="slides/slide6.xml"/><Relationship Id="rId33" Type="http://schemas.openxmlformats.org/officeDocument/2006/relationships/font" Target="fonts/Lato-bold.fntdata"/><Relationship Id="rId10" Type="http://schemas.openxmlformats.org/officeDocument/2006/relationships/slide" Target="slides/slide5.xml"/><Relationship Id="rId32" Type="http://schemas.openxmlformats.org/officeDocument/2006/relationships/font" Target="fonts/Lato-regular.fntdata"/><Relationship Id="rId13" Type="http://schemas.openxmlformats.org/officeDocument/2006/relationships/slide" Target="slides/slide8.xml"/><Relationship Id="rId35" Type="http://schemas.openxmlformats.org/officeDocument/2006/relationships/font" Target="fonts/Lato-boldItalic.fntdata"/><Relationship Id="rId12" Type="http://schemas.openxmlformats.org/officeDocument/2006/relationships/slide" Target="slides/slide7.xml"/><Relationship Id="rId34" Type="http://schemas.openxmlformats.org/officeDocument/2006/relationships/font" Target="fonts/La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Light-bold.fntdata"/><Relationship Id="rId16" Type="http://schemas.openxmlformats.org/officeDocument/2006/relationships/font" Target="fonts/RobotoSlabLight-regular.fntdata"/><Relationship Id="rId19" Type="http://schemas.openxmlformats.org/officeDocument/2006/relationships/font" Target="fonts/RobotoSlab-bold.fntdata"/><Relationship Id="rId18" Type="http://schemas.openxmlformats.org/officeDocument/2006/relationships/font" Target="fonts/RobotoSlab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b4b2068b0_0_7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b4b2068b0_0_7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d080280bc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d080280b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e0c02a9eb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e0c02a9e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e0c02a9eb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e0c02a9e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b4b2068b0_0_8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b4b2068b0_0_8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434D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We protect mission-driven and/or socially conscious companies. The movement towards socially conscious business practices, including the steady rise of B Corps and Public Benefit Corporations, means an </a:t>
            </a:r>
            <a:r>
              <a:rPr b="1" lang="en">
                <a:solidFill>
                  <a:srgbClr val="42434D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ever-increasing demand</a:t>
            </a:r>
            <a:r>
              <a:rPr lang="en">
                <a:solidFill>
                  <a:srgbClr val="42434D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 for providers whose values are aligned</a:t>
            </a:r>
            <a:r>
              <a:rPr b="1" lang="en">
                <a:solidFill>
                  <a:srgbClr val="42434D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lang="en">
                <a:solidFill>
                  <a:srgbClr val="42434D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We are a preferred vendor for these businesses and are well positioned to become the go-to IT Security provider for B Corps. </a:t>
            </a:r>
            <a:endParaRPr>
              <a:solidFill>
                <a:srgbClr val="42434D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2434D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434D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We also partner with businesses that have complex data security requirements or need to comply with government regulations.  Government contractors and professional service providers such as doctors, lawyers, &amp; accountants are a perfect fit for us.  </a:t>
            </a:r>
            <a:endParaRPr>
              <a:solidFill>
                <a:srgbClr val="42434D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b4b2068b0_0_7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b4b2068b0_0_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We have a unique combination of experience, skills, world-view, and a passion for making the world a better place through technology and business.  </a:t>
            </a:r>
            <a:endParaRPr sz="1300">
              <a:solidFill>
                <a:schemeClr val="dk2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Jenn Diesi </a:t>
            </a:r>
            <a:r>
              <a:rPr lang="en">
                <a:solidFill>
                  <a:schemeClr val="dk2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is a tech veteran and information security expert who brings 20+ years of experience protecting networks for global companies large and small. She is relentless and works tirelessly to protect others. Jenn’s experience as a successful self-taught IT professional and single mom inspired her vision to create a welcoming workplace with a meaningful mission to economically empower others.</a:t>
            </a:r>
            <a:endParaRPr sz="1300">
              <a:solidFill>
                <a:schemeClr val="dk2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b4b2068b0_0_12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b4b2068b0_0_1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b4b2068b0_0_12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b4b2068b0_0_1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b4b2068b0_0_12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b4b2068b0_0_1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2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fmla="val 7929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8726411" y="3200065"/>
            <a:ext cx="336767" cy="336767"/>
          </a:xfrm>
          <a:custGeom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" name="Google Shape;70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71" name="Google Shape;71;p13"/>
            <p:cNvSpPr/>
            <p:nvPr/>
          </p:nvSpPr>
          <p:spPr>
            <a:xfrm>
              <a:off x="5972700" y="2476950"/>
              <a:ext cx="98050" cy="219825"/>
            </a:xfrm>
            <a:custGeom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6078025" y="2330200"/>
              <a:ext cx="306300" cy="387275"/>
            </a:xfrm>
            <a:custGeom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" name="Google Shape;73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74" name="Google Shape;74;p13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" name="Google Shape;82;p13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Magenta">
  <p:cSld name="BLANK_1_1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8726411" y="3200065"/>
            <a:ext cx="336767" cy="336767"/>
          </a:xfrm>
          <a:custGeom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C40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" name="Google Shape;97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98" name="Google Shape;98;p14"/>
            <p:cNvSpPr/>
            <p:nvPr/>
          </p:nvSpPr>
          <p:spPr>
            <a:xfrm>
              <a:off x="5972700" y="2476950"/>
              <a:ext cx="98050" cy="219825"/>
            </a:xfrm>
            <a:custGeom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6078025" y="2330200"/>
              <a:ext cx="306300" cy="387275"/>
            </a:xfrm>
            <a:custGeom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" name="Google Shape;100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101" name="Google Shape;101;p14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4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8726411" y="3200065"/>
            <a:ext cx="336767" cy="336767"/>
          </a:xfrm>
          <a:custGeom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02BD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" name="Google Shape;126;p1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27" name="Google Shape;127;p15"/>
            <p:cNvSpPr/>
            <p:nvPr/>
          </p:nvSpPr>
          <p:spPr>
            <a:xfrm>
              <a:off x="5972700" y="2476950"/>
              <a:ext cx="98050" cy="219825"/>
            </a:xfrm>
            <a:custGeom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6078025" y="2330200"/>
              <a:ext cx="306300" cy="387275"/>
            </a:xfrm>
            <a:custGeom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" name="Google Shape;129;p1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30" name="Google Shape;130;p15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" name="Google Shape;138;p15"/>
          <p:cNvSpPr txBox="1"/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39" name="Google Shape;139;p15"/>
          <p:cNvSpPr txBox="1"/>
          <p:nvPr>
            <p:ph idx="1" type="body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140" name="Google Shape;140;p15"/>
          <p:cNvSpPr txBox="1"/>
          <p:nvPr>
            <p:ph idx="2" type="body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141" name="Google Shape;141;p15"/>
          <p:cNvSpPr txBox="1"/>
          <p:nvPr>
            <p:ph idx="3" type="body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142" name="Google Shape;142;p15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6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6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6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6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6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6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6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6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6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6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6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6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8327788" y="4664713"/>
            <a:ext cx="382244" cy="382244"/>
          </a:xfrm>
          <a:custGeom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159" name="Google Shape;159;p16"/>
            <p:cNvSpPr/>
            <p:nvPr/>
          </p:nvSpPr>
          <p:spPr>
            <a:xfrm>
              <a:off x="5972700" y="2476950"/>
              <a:ext cx="98050" cy="219825"/>
            </a:xfrm>
            <a:custGeom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078025" y="2330200"/>
              <a:ext cx="306300" cy="387275"/>
            </a:xfrm>
            <a:custGeom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" name="Google Shape;161;p16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162" name="Google Shape;162;p16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02BD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" name="Google Shape;170;p16"/>
          <p:cNvSpPr txBox="1"/>
          <p:nvPr>
            <p:ph idx="1" type="body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 algn="ctr">
              <a:spcBef>
                <a:spcPts val="0"/>
              </a:spcBef>
              <a:spcAft>
                <a:spcPts val="0"/>
              </a:spcAft>
              <a:buClr>
                <a:srgbClr val="4A5C65"/>
              </a:buClr>
              <a:buSzPts val="3000"/>
              <a:buChar char="●"/>
              <a:defRPr i="1" sz="3000">
                <a:solidFill>
                  <a:srgbClr val="4A5C65"/>
                </a:solidFill>
              </a:defRPr>
            </a:lvl1pPr>
            <a:lvl2pPr indent="-419100" lvl="1" marL="914400" rtl="0" algn="ctr">
              <a:spcBef>
                <a:spcPts val="16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○"/>
              <a:defRPr i="1" sz="3000">
                <a:solidFill>
                  <a:srgbClr val="4A5C65"/>
                </a:solidFill>
              </a:defRPr>
            </a:lvl2pPr>
            <a:lvl3pPr indent="-419100" lvl="2" marL="1371600" rtl="0" algn="ctr">
              <a:spcBef>
                <a:spcPts val="1600"/>
              </a:spcBef>
              <a:spcAft>
                <a:spcPts val="0"/>
              </a:spcAft>
              <a:buClr>
                <a:srgbClr val="4A5C65"/>
              </a:buClr>
              <a:buSzPts val="3000"/>
              <a:buChar char="■"/>
              <a:defRPr i="1" sz="3000">
                <a:solidFill>
                  <a:srgbClr val="4A5C65"/>
                </a:solidFill>
              </a:defRPr>
            </a:lvl3pPr>
            <a:lvl4pPr indent="-419100" lvl="3" marL="1828800" rtl="0" algn="ctr">
              <a:spcBef>
                <a:spcPts val="16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●"/>
              <a:defRPr i="1" sz="3000">
                <a:solidFill>
                  <a:srgbClr val="4A5C65"/>
                </a:solidFill>
              </a:defRPr>
            </a:lvl4pPr>
            <a:lvl5pPr indent="-419100" lvl="4" marL="2286000" rtl="0" algn="ctr">
              <a:spcBef>
                <a:spcPts val="16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○"/>
              <a:defRPr i="1" sz="3000">
                <a:solidFill>
                  <a:srgbClr val="4A5C65"/>
                </a:solidFill>
              </a:defRPr>
            </a:lvl5pPr>
            <a:lvl6pPr indent="-419100" lvl="5" marL="2743200" rtl="0" algn="ctr">
              <a:spcBef>
                <a:spcPts val="1600"/>
              </a:spcBef>
              <a:spcAft>
                <a:spcPts val="0"/>
              </a:spcAft>
              <a:buClr>
                <a:srgbClr val="4A5C65"/>
              </a:buClr>
              <a:buSzPts val="3000"/>
              <a:buChar char="■"/>
              <a:defRPr i="1" sz="3000">
                <a:solidFill>
                  <a:srgbClr val="4A5C65"/>
                </a:solidFill>
              </a:defRPr>
            </a:lvl6pPr>
            <a:lvl7pPr indent="-419100" lvl="6" marL="3200400" rtl="0" algn="ctr">
              <a:spcBef>
                <a:spcPts val="16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●"/>
              <a:defRPr i="1" sz="3000">
                <a:solidFill>
                  <a:srgbClr val="4A5C65"/>
                </a:solidFill>
              </a:defRPr>
            </a:lvl7pPr>
            <a:lvl8pPr indent="-419100" lvl="7" marL="3657600" rtl="0" algn="ctr">
              <a:spcBef>
                <a:spcPts val="16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○"/>
              <a:defRPr i="1" sz="3000">
                <a:solidFill>
                  <a:srgbClr val="4A5C65"/>
                </a:solidFill>
              </a:defRPr>
            </a:lvl8pPr>
            <a:lvl9pPr indent="-419100" lvl="8" marL="4114800" rtl="0" algn="ctr">
              <a:spcBef>
                <a:spcPts val="1600"/>
              </a:spcBef>
              <a:spcAft>
                <a:spcPts val="1600"/>
              </a:spcAft>
              <a:buClr>
                <a:srgbClr val="4A5C65"/>
              </a:buClr>
              <a:buSzPts val="3000"/>
              <a:buChar char="■"/>
              <a:defRPr i="1" sz="3000">
                <a:solidFill>
                  <a:srgbClr val="4A5C65"/>
                </a:solidFill>
              </a:defRPr>
            </a:lvl9pPr>
          </a:lstStyle>
          <a:p/>
        </p:txBody>
      </p:sp>
      <p:sp>
        <p:nvSpPr>
          <p:cNvPr id="171" name="Google Shape;171;p16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</a:rPr>
              <a:t>“</a:t>
            </a:r>
            <a:endParaRPr b="1" sz="9600">
              <a:solidFill>
                <a:srgbClr val="FFFFFF"/>
              </a:solidFill>
            </a:endParaRPr>
          </a:p>
        </p:txBody>
      </p:sp>
      <p:sp>
        <p:nvSpPr>
          <p:cNvPr id="172" name="Google Shape;172;p16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Aqua">
  <p:cSld name="BLANK_1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7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7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7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7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7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7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7"/>
          <p:cNvSpPr/>
          <p:nvPr/>
        </p:nvSpPr>
        <p:spPr>
          <a:xfrm>
            <a:off x="8726411" y="3200065"/>
            <a:ext cx="336767" cy="336767"/>
          </a:xfrm>
          <a:custGeom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8" name="Google Shape;188;p17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89" name="Google Shape;189;p17"/>
            <p:cNvSpPr/>
            <p:nvPr/>
          </p:nvSpPr>
          <p:spPr>
            <a:xfrm>
              <a:off x="5972700" y="2476950"/>
              <a:ext cx="98050" cy="219825"/>
            </a:xfrm>
            <a:custGeom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6078025" y="2330200"/>
              <a:ext cx="306300" cy="387275"/>
            </a:xfrm>
            <a:custGeom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" name="Google Shape;191;p17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192" name="Google Shape;192;p17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0" name="Google Shape;200;p17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Yellow">
  <p:cSld name="BLANK_1_1_2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8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8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8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8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8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8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8"/>
          <p:cNvSpPr/>
          <p:nvPr/>
        </p:nvSpPr>
        <p:spPr>
          <a:xfrm>
            <a:off x="8726411" y="3200065"/>
            <a:ext cx="336767" cy="336767"/>
          </a:xfrm>
          <a:custGeom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B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6" name="Google Shape;216;p1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17" name="Google Shape;217;p18"/>
            <p:cNvSpPr/>
            <p:nvPr/>
          </p:nvSpPr>
          <p:spPr>
            <a:xfrm>
              <a:off x="5972700" y="2476950"/>
              <a:ext cx="98050" cy="219825"/>
            </a:xfrm>
            <a:custGeom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6078025" y="2330200"/>
              <a:ext cx="306300" cy="387275"/>
            </a:xfrm>
            <a:custGeom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" name="Google Shape;219;p18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20" name="Google Shape;220;p18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8" name="Google Shape;228;p18"/>
          <p:cNvSpPr txBox="1"/>
          <p:nvPr>
            <p:ph idx="12" type="sldNum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10.png"/><Relationship Id="rId8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jenn@geekgirltech.com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/>
          <p:nvPr>
            <p:ph type="title"/>
          </p:nvPr>
        </p:nvSpPr>
        <p:spPr>
          <a:xfrm>
            <a:off x="895650" y="0"/>
            <a:ext cx="7352700" cy="247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000000"/>
                </a:solidFill>
              </a:rPr>
              <a:t>Using technology to create a better, more secure, world for all.</a:t>
            </a:r>
            <a:endParaRPr b="0">
              <a:solidFill>
                <a:srgbClr val="000000"/>
              </a:solidFill>
            </a:endParaRPr>
          </a:p>
        </p:txBody>
      </p:sp>
      <p:sp>
        <p:nvSpPr>
          <p:cNvPr id="234" name="Google Shape;234;p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5" name="Google Shape;235;p19"/>
          <p:cNvCxnSpPr/>
          <p:nvPr/>
        </p:nvCxnSpPr>
        <p:spPr>
          <a:xfrm>
            <a:off x="3493500" y="2068125"/>
            <a:ext cx="1946100" cy="0"/>
          </a:xfrm>
          <a:prstGeom prst="straightConnector1">
            <a:avLst/>
          </a:prstGeom>
          <a:noFill/>
          <a:ln cap="flat" cmpd="sng" w="9525">
            <a:solidFill>
              <a:srgbClr val="FF5B5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6" name="Google Shape;2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01" y="4725625"/>
            <a:ext cx="1714600" cy="30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3250" y="2268875"/>
            <a:ext cx="5365852" cy="222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316" name="Google Shape;316;p2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Here you have a list of items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And some text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317" name="Google Shape;317;p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18" name="Google Shape;318;p28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</a:t>
            </a:r>
            <a:endParaRPr/>
          </a:p>
        </p:txBody>
      </p:sp>
      <p:sp>
        <p:nvSpPr>
          <p:cNvPr id="243" name="Google Shape;243;p20"/>
          <p:cNvSpPr txBox="1"/>
          <p:nvPr>
            <p:ph idx="1" type="body"/>
          </p:nvPr>
        </p:nvSpPr>
        <p:spPr>
          <a:xfrm>
            <a:off x="83100" y="1152475"/>
            <a:ext cx="53820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43% of cyber attacks are aimed at small businesses, but </a:t>
            </a:r>
            <a:r>
              <a:rPr b="1" lang="en" sz="1800">
                <a:solidFill>
                  <a:srgbClr val="FF5B5C"/>
                </a:solidFill>
                <a:latin typeface="Roboto"/>
                <a:ea typeface="Roboto"/>
                <a:cs typeface="Roboto"/>
                <a:sym typeface="Roboto"/>
              </a:rPr>
              <a:t>only</a:t>
            </a:r>
            <a:r>
              <a:rPr lang="en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800">
                <a:solidFill>
                  <a:srgbClr val="FF5B5C"/>
                </a:solidFill>
                <a:latin typeface="Roboto"/>
                <a:ea typeface="Roboto"/>
                <a:cs typeface="Roboto"/>
                <a:sym typeface="Roboto"/>
              </a:rPr>
              <a:t>one-third</a:t>
            </a:r>
            <a:r>
              <a:rPr lang="en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believe they have adequate resources to manage security effectively.</a:t>
            </a:r>
            <a:endParaRPr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Small businesses can’t afford to be attacked. 60% of small businesses that have been attacked are </a:t>
            </a:r>
            <a:r>
              <a:rPr b="1" lang="en" sz="1800">
                <a:solidFill>
                  <a:srgbClr val="FF5B5C"/>
                </a:solidFill>
                <a:latin typeface="Roboto"/>
                <a:ea typeface="Roboto"/>
                <a:cs typeface="Roboto"/>
                <a:sym typeface="Roboto"/>
              </a:rPr>
              <a:t>out of business in six months</a:t>
            </a:r>
            <a:r>
              <a:rPr lang="en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br>
              <a:rPr lang="en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They need an IT/Security provider they can </a:t>
            </a:r>
            <a:r>
              <a:rPr b="1" lang="en" sz="1800">
                <a:solidFill>
                  <a:srgbClr val="FF5B5C"/>
                </a:solidFill>
                <a:latin typeface="Roboto"/>
                <a:ea typeface="Roboto"/>
                <a:cs typeface="Roboto"/>
                <a:sym typeface="Roboto"/>
              </a:rPr>
              <a:t>trust,</a:t>
            </a:r>
            <a:r>
              <a:rPr lang="en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and an increasing amount want to work with others that share their </a:t>
            </a:r>
            <a:r>
              <a:rPr b="1" lang="en" sz="1800">
                <a:solidFill>
                  <a:srgbClr val="FF5B5C"/>
                </a:solidFill>
                <a:latin typeface="Roboto"/>
                <a:ea typeface="Roboto"/>
                <a:cs typeface="Roboto"/>
                <a:sym typeface="Roboto"/>
              </a:rPr>
              <a:t>values</a:t>
            </a:r>
            <a:r>
              <a:rPr lang="en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20"/>
          <p:cNvSpPr txBox="1"/>
          <p:nvPr>
            <p:ph idx="2" type="body"/>
          </p:nvPr>
        </p:nvSpPr>
        <p:spPr>
          <a:xfrm>
            <a:off x="6234313" y="1152475"/>
            <a:ext cx="2707800" cy="3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“Cyber attacks is the biggest threat to mankind,  even more of a threat than nuclear weapons” </a:t>
            </a:r>
            <a:br>
              <a:rPr lang="en" sz="16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600">
              <a:solidFill>
                <a:srgbClr val="44444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en" sz="16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Warren Buffett</a:t>
            </a:r>
            <a:endParaRPr sz="1600"/>
          </a:p>
        </p:txBody>
      </p:sp>
      <p:sp>
        <p:nvSpPr>
          <p:cNvPr id="245" name="Google Shape;245;p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6" name="Google Shape;24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4250" y="3013975"/>
            <a:ext cx="2487925" cy="161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Solution</a:t>
            </a:r>
            <a:endParaRPr/>
          </a:p>
        </p:txBody>
      </p:sp>
      <p:sp>
        <p:nvSpPr>
          <p:cNvPr id="252" name="Google Shape;252;p21"/>
          <p:cNvSpPr txBox="1"/>
          <p:nvPr>
            <p:ph idx="1" type="body"/>
          </p:nvPr>
        </p:nvSpPr>
        <p:spPr>
          <a:xfrm>
            <a:off x="1881000" y="1225825"/>
            <a:ext cx="5382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We are experts in cybersecurity and fight to keep businesses safe. </a:t>
            </a:r>
            <a:endParaRPr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We are a woman-owned public benefit corporation creating opportunities for women and other underrepresented people in tech.</a:t>
            </a:r>
            <a:endParaRPr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</a:t>
            </a:r>
            <a:r>
              <a:rPr lang="en"/>
              <a:t> Business Model</a:t>
            </a:r>
            <a:endParaRPr/>
          </a:p>
        </p:txBody>
      </p:sp>
      <p:sp>
        <p:nvSpPr>
          <p:cNvPr id="259" name="Google Shape;259;p22"/>
          <p:cNvSpPr txBox="1"/>
          <p:nvPr>
            <p:ph idx="1" type="body"/>
          </p:nvPr>
        </p:nvSpPr>
        <p:spPr>
          <a:xfrm>
            <a:off x="1494550" y="1264600"/>
            <a:ext cx="624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We deliver our services through: </a:t>
            </a:r>
            <a:endParaRPr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9144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Monthly subscriptions &amp; retainers</a:t>
            </a:r>
            <a:br>
              <a:rPr lang="en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9144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Projects and consulting agreements</a:t>
            </a:r>
            <a:br>
              <a:rPr lang="en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9144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Reselling products &amp; services</a:t>
            </a:r>
            <a:endParaRPr sz="11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"/>
          <p:cNvSpPr txBox="1"/>
          <p:nvPr>
            <p:ph type="title"/>
          </p:nvPr>
        </p:nvSpPr>
        <p:spPr>
          <a:xfrm>
            <a:off x="649625" y="379125"/>
            <a:ext cx="3365700" cy="26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Market</a:t>
            </a:r>
            <a:endParaRPr/>
          </a:p>
        </p:txBody>
      </p:sp>
      <p:sp>
        <p:nvSpPr>
          <p:cNvPr id="266" name="Google Shape;266;p23"/>
          <p:cNvSpPr txBox="1"/>
          <p:nvPr>
            <p:ph idx="1" type="body"/>
          </p:nvPr>
        </p:nvSpPr>
        <p:spPr>
          <a:xfrm>
            <a:off x="924075" y="1525125"/>
            <a:ext cx="7733400" cy="24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243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Mission-driven and/or socially conscious companies </a:t>
            </a:r>
            <a:endParaRPr sz="1800">
              <a:solidFill>
                <a:srgbClr val="4243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243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243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and</a:t>
            </a:r>
            <a:endParaRPr sz="1800">
              <a:solidFill>
                <a:srgbClr val="4243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243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243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Businesses with complex data security requirements</a:t>
            </a:r>
            <a:endParaRPr sz="1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4"/>
          <p:cNvSpPr txBox="1"/>
          <p:nvPr>
            <p:ph type="title"/>
          </p:nvPr>
        </p:nvSpPr>
        <p:spPr>
          <a:xfrm>
            <a:off x="3041175" y="273550"/>
            <a:ext cx="3365700" cy="26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Our Team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3" name="Google Shape;273;p24"/>
          <p:cNvSpPr txBox="1"/>
          <p:nvPr>
            <p:ph idx="1" type="body"/>
          </p:nvPr>
        </p:nvSpPr>
        <p:spPr>
          <a:xfrm>
            <a:off x="524938" y="2725425"/>
            <a:ext cx="1171500" cy="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Jenn</a:t>
            </a:r>
            <a:br>
              <a:rPr b="1" lang="en" sz="1100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lang="en" sz="1100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CEO/Founder</a:t>
            </a:r>
            <a:endParaRPr b="1" sz="1100">
              <a:solidFill>
                <a:srgbClr val="33333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4" name="Google Shape;274;p2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5" name="Google Shape;2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938" y="1290900"/>
            <a:ext cx="1209675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7013" y="1342800"/>
            <a:ext cx="117157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7675" y="3198963"/>
            <a:ext cx="1209675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42575" y="3192388"/>
            <a:ext cx="1222850" cy="122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4"/>
          <p:cNvSpPr txBox="1"/>
          <p:nvPr>
            <p:ph idx="1" type="body"/>
          </p:nvPr>
        </p:nvSpPr>
        <p:spPr>
          <a:xfrm>
            <a:off x="3300613" y="2779450"/>
            <a:ext cx="1353000" cy="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Lailanie</a:t>
            </a:r>
            <a:br>
              <a:rPr b="1" lang="en" sz="1100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lang="en" sz="1100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Project Manager</a:t>
            </a:r>
            <a:endParaRPr b="1" sz="1100">
              <a:solidFill>
                <a:srgbClr val="33333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0" name="Google Shape;280;p24"/>
          <p:cNvSpPr txBox="1"/>
          <p:nvPr>
            <p:ph idx="1" type="body"/>
          </p:nvPr>
        </p:nvSpPr>
        <p:spPr>
          <a:xfrm>
            <a:off x="1686763" y="4408650"/>
            <a:ext cx="1171500" cy="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Loren</a:t>
            </a:r>
            <a:br>
              <a:rPr b="1" lang="en" sz="1100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lang="en" sz="1100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Chief Impact Officer</a:t>
            </a:r>
            <a:endParaRPr b="1" sz="1100">
              <a:solidFill>
                <a:srgbClr val="33333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1" name="Google Shape;281;p24"/>
          <p:cNvSpPr txBox="1"/>
          <p:nvPr>
            <p:ph idx="1" type="body"/>
          </p:nvPr>
        </p:nvSpPr>
        <p:spPr>
          <a:xfrm>
            <a:off x="7602100" y="4408650"/>
            <a:ext cx="1289700" cy="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Ivellisse</a:t>
            </a:r>
            <a:br>
              <a:rPr b="1" lang="en" sz="1100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lang="en" sz="1100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Marketing</a:t>
            </a:r>
            <a:endParaRPr b="1" sz="1100">
              <a:solidFill>
                <a:srgbClr val="33333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82" name="Google Shape;282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0963" y="1276613"/>
            <a:ext cx="1238250" cy="1238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3" name="Google Shape;283;p24"/>
          <p:cNvCxnSpPr/>
          <p:nvPr/>
        </p:nvCxnSpPr>
        <p:spPr>
          <a:xfrm>
            <a:off x="3750975" y="1077750"/>
            <a:ext cx="1946100" cy="0"/>
          </a:xfrm>
          <a:prstGeom prst="straightConnector1">
            <a:avLst/>
          </a:prstGeom>
          <a:noFill/>
          <a:ln cap="flat" cmpd="sng" w="9525">
            <a:solidFill>
              <a:srgbClr val="FF5B5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4" name="Google Shape;284;p24"/>
          <p:cNvSpPr txBox="1"/>
          <p:nvPr>
            <p:ph idx="1" type="body"/>
          </p:nvPr>
        </p:nvSpPr>
        <p:spPr>
          <a:xfrm>
            <a:off x="6570650" y="2644650"/>
            <a:ext cx="1171500" cy="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Jason</a:t>
            </a:r>
            <a:br>
              <a:rPr b="1" lang="en" sz="1100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lang="en" sz="1100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Azure/AWS</a:t>
            </a:r>
            <a:endParaRPr b="1" sz="1100">
              <a:solidFill>
                <a:srgbClr val="33333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85" name="Google Shape;285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22900" y="3358950"/>
            <a:ext cx="1190625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4"/>
          <p:cNvSpPr txBox="1"/>
          <p:nvPr>
            <p:ph idx="1" type="body"/>
          </p:nvPr>
        </p:nvSpPr>
        <p:spPr>
          <a:xfrm>
            <a:off x="4701625" y="4520650"/>
            <a:ext cx="1171500" cy="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Scott</a:t>
            </a:r>
            <a:br>
              <a:rPr b="1" lang="en" sz="1100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lang="en" sz="1100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rPr>
              <a:t>IT Support</a:t>
            </a:r>
            <a:endParaRPr b="1" sz="1100">
              <a:solidFill>
                <a:srgbClr val="33333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"/>
          <p:cNvSpPr txBox="1"/>
          <p:nvPr>
            <p:ph type="title"/>
          </p:nvPr>
        </p:nvSpPr>
        <p:spPr>
          <a:xfrm>
            <a:off x="649625" y="379125"/>
            <a:ext cx="3365700" cy="13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Delivery &amp; Testimonial</a:t>
            </a:r>
            <a:endParaRPr/>
          </a:p>
        </p:txBody>
      </p:sp>
      <p:sp>
        <p:nvSpPr>
          <p:cNvPr id="292" name="Google Shape;292;p2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3" name="Google Shape;29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6300" y="2592225"/>
            <a:ext cx="112395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5"/>
          <p:cNvSpPr txBox="1"/>
          <p:nvPr/>
        </p:nvSpPr>
        <p:spPr>
          <a:xfrm>
            <a:off x="431025" y="2102025"/>
            <a:ext cx="6665700" cy="26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42434D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“ It was clear from the start that [Jenn] is a master of her trade and keeps up-to-date on new developments in the tech field. Jenn is very responsive and full of suggestions to improve processes and make life easier for a small business like ours. She has a positive attitude and is great to work with.  We highly recommend Jenn and her team to other businesses.” - Katarina W.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"/>
          <p:cNvSpPr txBox="1"/>
          <p:nvPr>
            <p:ph type="title"/>
          </p:nvPr>
        </p:nvSpPr>
        <p:spPr>
          <a:xfrm>
            <a:off x="649625" y="379125"/>
            <a:ext cx="3365700" cy="26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Projections</a:t>
            </a:r>
            <a:endParaRPr/>
          </a:p>
        </p:txBody>
      </p:sp>
      <p:sp>
        <p:nvSpPr>
          <p:cNvPr id="300" name="Google Shape;300;p26"/>
          <p:cNvSpPr txBox="1"/>
          <p:nvPr>
            <p:ph idx="1" type="body"/>
          </p:nvPr>
        </p:nvSpPr>
        <p:spPr>
          <a:xfrm>
            <a:off x="910700" y="1879125"/>
            <a:ext cx="7733400" cy="7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2434D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Profitable in less than 3 years, and 10M in revenue by year 5 </a:t>
            </a:r>
            <a:endParaRPr sz="1800">
              <a:solidFill>
                <a:srgbClr val="42434D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2434D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1" name="Google Shape;301;p2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302" name="Google Shape;302;p26"/>
          <p:cNvGraphicFramePr/>
          <p:nvPr/>
        </p:nvGraphicFramePr>
        <p:xfrm>
          <a:off x="958150" y="300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{D4AECF40-603C-444A-9B7B-10DF2F791E55}</a:tableStyleId>
              </a:tblPr>
              <a:tblGrid>
                <a:gridCol w="1398675"/>
                <a:gridCol w="1149975"/>
                <a:gridCol w="1183875"/>
                <a:gridCol w="1082175"/>
                <a:gridCol w="1104750"/>
                <a:gridCol w="13082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DEE9F2"/>
                        </a:gs>
                        <a:gs pos="100000">
                          <a:srgbClr val="457D86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Year 1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DEE9F2"/>
                        </a:gs>
                        <a:gs pos="100000">
                          <a:srgbClr val="457D86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Year 2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DEE9F2"/>
                        </a:gs>
                        <a:gs pos="100000">
                          <a:srgbClr val="457D86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Year 3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DEE9F2"/>
                        </a:gs>
                        <a:gs pos="100000">
                          <a:srgbClr val="457D86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Year 4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DEE9F2"/>
                        </a:gs>
                        <a:gs pos="100000">
                          <a:srgbClr val="457D86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Year 5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DEE9F2"/>
                        </a:gs>
                        <a:gs pos="100000">
                          <a:srgbClr val="457D86"/>
                        </a:gs>
                      </a:gsLst>
                      <a:lin ang="5400012" scaled="0"/>
                    </a:gra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Revenues</a:t>
                      </a:r>
                      <a:endParaRPr b="1" i="1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9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$199,800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9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$665,000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9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$1,968,750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9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$5,304,688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9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$13,740,234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9F2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Expenses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$285,200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$770,300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$1,191,875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$1,685,731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$2,635,925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Net</a:t>
                      </a:r>
                      <a:endParaRPr b="1" i="1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9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-$85,420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9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-$105,300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9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$776,875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9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$3,618,957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9F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$11,104,309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9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7"/>
          <p:cNvSpPr txBox="1"/>
          <p:nvPr>
            <p:ph type="title"/>
          </p:nvPr>
        </p:nvSpPr>
        <p:spPr>
          <a:xfrm>
            <a:off x="2483550" y="1065625"/>
            <a:ext cx="4176900" cy="26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to Know More?</a:t>
            </a:r>
            <a:endParaRPr/>
          </a:p>
        </p:txBody>
      </p:sp>
      <p:sp>
        <p:nvSpPr>
          <p:cNvPr id="308" name="Google Shape;308;p27"/>
          <p:cNvSpPr txBox="1"/>
          <p:nvPr>
            <p:ph idx="1" type="body"/>
          </p:nvPr>
        </p:nvSpPr>
        <p:spPr>
          <a:xfrm>
            <a:off x="2644050" y="1771200"/>
            <a:ext cx="3855900" cy="16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000">
                <a:solidFill>
                  <a:srgbClr val="42434D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</a:br>
            <a:r>
              <a:rPr lang="en" sz="2000">
                <a:solidFill>
                  <a:srgbClr val="42434D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Jenn Diesi </a:t>
            </a:r>
            <a:endParaRPr sz="2000">
              <a:solidFill>
                <a:srgbClr val="42434D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rgbClr val="1155CC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  <a:hlinkClick r:id="rId3"/>
              </a:rPr>
              <a:t>jenn@geekgirltech.com</a:t>
            </a:r>
            <a:r>
              <a:rPr lang="en" sz="2000">
                <a:solidFill>
                  <a:srgbClr val="42434D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   </a:t>
            </a:r>
            <a:endParaRPr sz="2000">
              <a:solidFill>
                <a:srgbClr val="42434D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2434D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510-205-5650</a:t>
            </a:r>
            <a:endParaRPr sz="2000">
              <a:solidFill>
                <a:srgbClr val="42434D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2434D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2434D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9" name="Google Shape;309;p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0" name="Google Shape;31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101" y="4725625"/>
            <a:ext cx="1714600" cy="3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