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710" r:id="rId3"/>
    <p:sldId id="724" r:id="rId4"/>
    <p:sldId id="728" r:id="rId5"/>
    <p:sldId id="713" r:id="rId6"/>
    <p:sldId id="709" r:id="rId7"/>
    <p:sldId id="714" r:id="rId8"/>
    <p:sldId id="715" r:id="rId9"/>
    <p:sldId id="716" r:id="rId10"/>
    <p:sldId id="717" r:id="rId11"/>
    <p:sldId id="718" r:id="rId12"/>
    <p:sldId id="719" r:id="rId13"/>
    <p:sldId id="720" r:id="rId14"/>
    <p:sldId id="721" r:id="rId15"/>
    <p:sldId id="722" r:id="rId16"/>
    <p:sldId id="570" r:id="rId17"/>
    <p:sldId id="571" r:id="rId18"/>
    <p:sldId id="572" r:id="rId19"/>
    <p:sldId id="573" r:id="rId20"/>
    <p:sldId id="72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1"/>
    <p:restoredTop sz="96327"/>
  </p:normalViewPr>
  <p:slideViewPr>
    <p:cSldViewPr snapToGrid="0" snapToObjects="1" showGuides="1">
      <p:cViewPr varScale="1">
        <p:scale>
          <a:sx n="128" d="100"/>
          <a:sy n="128" d="100"/>
        </p:scale>
        <p:origin x="624" y="2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518806-ED88-42C9-A1DF-700E9B4F966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E3C9DC3-F45F-4697-AE36-13A31CD449B8}">
      <dgm:prSet/>
      <dgm:spPr/>
      <dgm:t>
        <a:bodyPr/>
        <a:lstStyle/>
        <a:p>
          <a:r>
            <a:rPr lang="en-US"/>
            <a:t>Energy</a:t>
          </a:r>
        </a:p>
      </dgm:t>
    </dgm:pt>
    <dgm:pt modelId="{1E8A4AC2-773F-4F43-8E6D-4B7A3B13C262}" type="parTrans" cxnId="{C8D1A9B7-C76B-42F9-BFDB-EE63689A495D}">
      <dgm:prSet/>
      <dgm:spPr/>
      <dgm:t>
        <a:bodyPr/>
        <a:lstStyle/>
        <a:p>
          <a:endParaRPr lang="en-US"/>
        </a:p>
      </dgm:t>
    </dgm:pt>
    <dgm:pt modelId="{D09A4227-77D1-40E8-9E5F-077ECA47AAB7}" type="sibTrans" cxnId="{C8D1A9B7-C76B-42F9-BFDB-EE63689A495D}">
      <dgm:prSet/>
      <dgm:spPr/>
      <dgm:t>
        <a:bodyPr/>
        <a:lstStyle/>
        <a:p>
          <a:endParaRPr lang="en-US"/>
        </a:p>
      </dgm:t>
    </dgm:pt>
    <dgm:pt modelId="{23682EA8-B3F0-49B9-A8CD-10CEE5DDFF4B}">
      <dgm:prSet/>
      <dgm:spPr/>
      <dgm:t>
        <a:bodyPr/>
        <a:lstStyle/>
        <a:p>
          <a:r>
            <a:rPr lang="en-US"/>
            <a:t>Anesthesia</a:t>
          </a:r>
        </a:p>
      </dgm:t>
    </dgm:pt>
    <dgm:pt modelId="{DE4900E8-8A00-4A96-8890-D5747FEA123F}" type="parTrans" cxnId="{61A09F50-4127-4D66-980B-C7B830F4B781}">
      <dgm:prSet/>
      <dgm:spPr/>
      <dgm:t>
        <a:bodyPr/>
        <a:lstStyle/>
        <a:p>
          <a:endParaRPr lang="en-US"/>
        </a:p>
      </dgm:t>
    </dgm:pt>
    <dgm:pt modelId="{A8E8A1A8-D5C6-4D1F-8D38-1B1D986B8052}" type="sibTrans" cxnId="{61A09F50-4127-4D66-980B-C7B830F4B781}">
      <dgm:prSet/>
      <dgm:spPr/>
      <dgm:t>
        <a:bodyPr/>
        <a:lstStyle/>
        <a:p>
          <a:endParaRPr lang="en-US"/>
        </a:p>
      </dgm:t>
    </dgm:pt>
    <dgm:pt modelId="{39229154-364B-4947-BCFB-36C6B572FF1D}">
      <dgm:prSet/>
      <dgm:spPr/>
      <dgm:t>
        <a:bodyPr/>
        <a:lstStyle/>
        <a:p>
          <a:r>
            <a:rPr lang="en-US"/>
            <a:t>Physiology</a:t>
          </a:r>
        </a:p>
      </dgm:t>
    </dgm:pt>
    <dgm:pt modelId="{0CE9907F-25A3-41B0-AA3A-CA4E814F70E1}" type="parTrans" cxnId="{58F86E05-5437-4FF2-9408-777108A49E60}">
      <dgm:prSet/>
      <dgm:spPr/>
      <dgm:t>
        <a:bodyPr/>
        <a:lstStyle/>
        <a:p>
          <a:endParaRPr lang="en-US"/>
        </a:p>
      </dgm:t>
    </dgm:pt>
    <dgm:pt modelId="{8ACC2FD1-DE0F-451C-BFA9-36AB4CC5C1CD}" type="sibTrans" cxnId="{58F86E05-5437-4FF2-9408-777108A49E60}">
      <dgm:prSet/>
      <dgm:spPr/>
      <dgm:t>
        <a:bodyPr/>
        <a:lstStyle/>
        <a:p>
          <a:endParaRPr lang="en-US"/>
        </a:p>
      </dgm:t>
    </dgm:pt>
    <dgm:pt modelId="{4835E6F6-B32F-4E98-BA5B-D4D20F005AA5}">
      <dgm:prSet/>
      <dgm:spPr/>
      <dgm:t>
        <a:bodyPr/>
        <a:lstStyle/>
        <a:p>
          <a:r>
            <a:rPr lang="en-US"/>
            <a:t>Missed or short seizures</a:t>
          </a:r>
        </a:p>
      </dgm:t>
    </dgm:pt>
    <dgm:pt modelId="{0F38543D-8983-4893-8038-D0E713279F43}" type="parTrans" cxnId="{302436B4-0FD9-42DF-BD5E-43A91FF29EE3}">
      <dgm:prSet/>
      <dgm:spPr/>
      <dgm:t>
        <a:bodyPr/>
        <a:lstStyle/>
        <a:p>
          <a:endParaRPr lang="en-US"/>
        </a:p>
      </dgm:t>
    </dgm:pt>
    <dgm:pt modelId="{DDF78E64-6059-4428-9793-4BA13E5B0054}" type="sibTrans" cxnId="{302436B4-0FD9-42DF-BD5E-43A91FF29EE3}">
      <dgm:prSet/>
      <dgm:spPr/>
      <dgm:t>
        <a:bodyPr/>
        <a:lstStyle/>
        <a:p>
          <a:endParaRPr lang="en-US"/>
        </a:p>
      </dgm:t>
    </dgm:pt>
    <dgm:pt modelId="{0F9D1C15-5D26-4BC5-B0AB-AD1B53DC476D}">
      <dgm:prSet/>
      <dgm:spPr/>
      <dgm:t>
        <a:bodyPr/>
        <a:lstStyle/>
        <a:p>
          <a:r>
            <a:rPr lang="en-US"/>
            <a:t>Expected Response and Follow-up</a:t>
          </a:r>
        </a:p>
      </dgm:t>
    </dgm:pt>
    <dgm:pt modelId="{E510063D-39FC-4155-A3E2-1EC741E5C76F}" type="parTrans" cxnId="{3E97F139-9B53-44C4-B096-D4A1A57F574B}">
      <dgm:prSet/>
      <dgm:spPr/>
      <dgm:t>
        <a:bodyPr/>
        <a:lstStyle/>
        <a:p>
          <a:endParaRPr lang="en-US"/>
        </a:p>
      </dgm:t>
    </dgm:pt>
    <dgm:pt modelId="{01CD7724-6AD8-4CBE-8A6B-7721F16925A2}" type="sibTrans" cxnId="{3E97F139-9B53-44C4-B096-D4A1A57F574B}">
      <dgm:prSet/>
      <dgm:spPr/>
      <dgm:t>
        <a:bodyPr/>
        <a:lstStyle/>
        <a:p>
          <a:endParaRPr lang="en-US"/>
        </a:p>
      </dgm:t>
    </dgm:pt>
    <dgm:pt modelId="{080CF6A9-B66F-41D3-B48F-F08C4D9C32DA}">
      <dgm:prSet/>
      <dgm:spPr/>
      <dgm:t>
        <a:bodyPr/>
        <a:lstStyle/>
        <a:p>
          <a:r>
            <a:rPr lang="en-US"/>
            <a:t>Informed Consent &amp; Other Legal Considerations</a:t>
          </a:r>
        </a:p>
      </dgm:t>
    </dgm:pt>
    <dgm:pt modelId="{332EAA82-B4FF-48A0-A114-486CC2AE1D53}" type="parTrans" cxnId="{588BE0AF-E71F-4C41-9C95-77721B7BFEC7}">
      <dgm:prSet/>
      <dgm:spPr/>
      <dgm:t>
        <a:bodyPr/>
        <a:lstStyle/>
        <a:p>
          <a:endParaRPr lang="en-US"/>
        </a:p>
      </dgm:t>
    </dgm:pt>
    <dgm:pt modelId="{DAA6F418-6F60-4475-8DFD-22705B8A7ED0}" type="sibTrans" cxnId="{588BE0AF-E71F-4C41-9C95-77721B7BFEC7}">
      <dgm:prSet/>
      <dgm:spPr/>
      <dgm:t>
        <a:bodyPr/>
        <a:lstStyle/>
        <a:p>
          <a:endParaRPr lang="en-US"/>
        </a:p>
      </dgm:t>
    </dgm:pt>
    <dgm:pt modelId="{6966F894-9BC5-48E4-AAD0-20837745C2A4}">
      <dgm:prSet/>
      <dgm:spPr/>
      <dgm:t>
        <a:bodyPr/>
        <a:lstStyle/>
        <a:p>
          <a:r>
            <a:rPr lang="en-US"/>
            <a:t>Emergency guardianship</a:t>
          </a:r>
        </a:p>
      </dgm:t>
    </dgm:pt>
    <dgm:pt modelId="{D5600A4F-F4A7-4318-B400-10EB5F8D6020}" type="parTrans" cxnId="{5818442F-552B-4F6F-BAA3-075BCCDD8408}">
      <dgm:prSet/>
      <dgm:spPr/>
      <dgm:t>
        <a:bodyPr/>
        <a:lstStyle/>
        <a:p>
          <a:endParaRPr lang="en-US"/>
        </a:p>
      </dgm:t>
    </dgm:pt>
    <dgm:pt modelId="{B740D4CD-B77C-4E7F-809D-63052B9A2677}" type="sibTrans" cxnId="{5818442F-552B-4F6F-BAA3-075BCCDD8408}">
      <dgm:prSet/>
      <dgm:spPr/>
      <dgm:t>
        <a:bodyPr/>
        <a:lstStyle/>
        <a:p>
          <a:endParaRPr lang="en-US"/>
        </a:p>
      </dgm:t>
    </dgm:pt>
    <dgm:pt modelId="{04CD3EA8-C2DB-4A18-80EA-EC664FCAD72F}">
      <dgm:prSet/>
      <dgm:spPr/>
      <dgm:t>
        <a:bodyPr/>
        <a:lstStyle/>
        <a:p>
          <a:r>
            <a:rPr lang="en-US"/>
            <a:t>Right to refuse</a:t>
          </a:r>
        </a:p>
      </dgm:t>
    </dgm:pt>
    <dgm:pt modelId="{6F3B4FB7-FE1C-4594-A4BF-5B2D97C1C8F8}" type="parTrans" cxnId="{CC7939E7-E2F2-4FB1-B3B0-4EB534B358B3}">
      <dgm:prSet/>
      <dgm:spPr/>
      <dgm:t>
        <a:bodyPr/>
        <a:lstStyle/>
        <a:p>
          <a:endParaRPr lang="en-US"/>
        </a:p>
      </dgm:t>
    </dgm:pt>
    <dgm:pt modelId="{382A5DD5-2134-424D-A5C0-E99F63B9F80B}" type="sibTrans" cxnId="{CC7939E7-E2F2-4FB1-B3B0-4EB534B358B3}">
      <dgm:prSet/>
      <dgm:spPr/>
      <dgm:t>
        <a:bodyPr/>
        <a:lstStyle/>
        <a:p>
          <a:endParaRPr lang="en-US"/>
        </a:p>
      </dgm:t>
    </dgm:pt>
    <dgm:pt modelId="{D74DFF6B-E755-404D-A8A7-CFDACF0FAE4B}" type="pres">
      <dgm:prSet presAssocID="{93518806-ED88-42C9-A1DF-700E9B4F966C}" presName="diagram" presStyleCnt="0">
        <dgm:presLayoutVars>
          <dgm:dir/>
          <dgm:resizeHandles val="exact"/>
        </dgm:presLayoutVars>
      </dgm:prSet>
      <dgm:spPr/>
    </dgm:pt>
    <dgm:pt modelId="{596B7B2E-8EB7-9949-8D6F-B5E3DC314D8B}" type="pres">
      <dgm:prSet presAssocID="{5E3C9DC3-F45F-4697-AE36-13A31CD449B8}" presName="node" presStyleLbl="node1" presStyleIdx="0" presStyleCnt="6">
        <dgm:presLayoutVars>
          <dgm:bulletEnabled val="1"/>
        </dgm:presLayoutVars>
      </dgm:prSet>
      <dgm:spPr/>
    </dgm:pt>
    <dgm:pt modelId="{4AED2F56-64E9-F746-AB6F-E2E6CBBD8012}" type="pres">
      <dgm:prSet presAssocID="{D09A4227-77D1-40E8-9E5F-077ECA47AAB7}" presName="sibTrans" presStyleCnt="0"/>
      <dgm:spPr/>
    </dgm:pt>
    <dgm:pt modelId="{4C410CBF-B656-7443-9AB6-638DADEACFF0}" type="pres">
      <dgm:prSet presAssocID="{23682EA8-B3F0-49B9-A8CD-10CEE5DDFF4B}" presName="node" presStyleLbl="node1" presStyleIdx="1" presStyleCnt="6">
        <dgm:presLayoutVars>
          <dgm:bulletEnabled val="1"/>
        </dgm:presLayoutVars>
      </dgm:prSet>
      <dgm:spPr/>
    </dgm:pt>
    <dgm:pt modelId="{2212408B-B7E7-5943-B5C8-2FA2E57C9BD0}" type="pres">
      <dgm:prSet presAssocID="{A8E8A1A8-D5C6-4D1F-8D38-1B1D986B8052}" presName="sibTrans" presStyleCnt="0"/>
      <dgm:spPr/>
    </dgm:pt>
    <dgm:pt modelId="{98E856BC-88B9-144B-830B-072F7EB1B514}" type="pres">
      <dgm:prSet presAssocID="{39229154-364B-4947-BCFB-36C6B572FF1D}" presName="node" presStyleLbl="node1" presStyleIdx="2" presStyleCnt="6">
        <dgm:presLayoutVars>
          <dgm:bulletEnabled val="1"/>
        </dgm:presLayoutVars>
      </dgm:prSet>
      <dgm:spPr/>
    </dgm:pt>
    <dgm:pt modelId="{44328457-1C9B-B144-8AB1-00B8228AFE86}" type="pres">
      <dgm:prSet presAssocID="{8ACC2FD1-DE0F-451C-BFA9-36AB4CC5C1CD}" presName="sibTrans" presStyleCnt="0"/>
      <dgm:spPr/>
    </dgm:pt>
    <dgm:pt modelId="{71CA8C2D-EE46-574D-804C-773CF2C8DC0B}" type="pres">
      <dgm:prSet presAssocID="{4835E6F6-B32F-4E98-BA5B-D4D20F005AA5}" presName="node" presStyleLbl="node1" presStyleIdx="3" presStyleCnt="6">
        <dgm:presLayoutVars>
          <dgm:bulletEnabled val="1"/>
        </dgm:presLayoutVars>
      </dgm:prSet>
      <dgm:spPr/>
    </dgm:pt>
    <dgm:pt modelId="{3E205065-4428-3748-B2C4-C2D1C543D402}" type="pres">
      <dgm:prSet presAssocID="{DDF78E64-6059-4428-9793-4BA13E5B0054}" presName="sibTrans" presStyleCnt="0"/>
      <dgm:spPr/>
    </dgm:pt>
    <dgm:pt modelId="{C5EFDF75-7776-614D-BEA5-5A2284503C3B}" type="pres">
      <dgm:prSet presAssocID="{0F9D1C15-5D26-4BC5-B0AB-AD1B53DC476D}" presName="node" presStyleLbl="node1" presStyleIdx="4" presStyleCnt="6">
        <dgm:presLayoutVars>
          <dgm:bulletEnabled val="1"/>
        </dgm:presLayoutVars>
      </dgm:prSet>
      <dgm:spPr/>
    </dgm:pt>
    <dgm:pt modelId="{71F1AF4D-784B-FA46-BA33-6FAC4BF94FC6}" type="pres">
      <dgm:prSet presAssocID="{01CD7724-6AD8-4CBE-8A6B-7721F16925A2}" presName="sibTrans" presStyleCnt="0"/>
      <dgm:spPr/>
    </dgm:pt>
    <dgm:pt modelId="{A78B910B-2E20-7A45-9A38-321FA17288A1}" type="pres">
      <dgm:prSet presAssocID="{080CF6A9-B66F-41D3-B48F-F08C4D9C32DA}" presName="node" presStyleLbl="node1" presStyleIdx="5" presStyleCnt="6">
        <dgm:presLayoutVars>
          <dgm:bulletEnabled val="1"/>
        </dgm:presLayoutVars>
      </dgm:prSet>
      <dgm:spPr/>
    </dgm:pt>
  </dgm:ptLst>
  <dgm:cxnLst>
    <dgm:cxn modelId="{58F86E05-5437-4FF2-9408-777108A49E60}" srcId="{93518806-ED88-42C9-A1DF-700E9B4F966C}" destId="{39229154-364B-4947-BCFB-36C6B572FF1D}" srcOrd="2" destOrd="0" parTransId="{0CE9907F-25A3-41B0-AA3A-CA4E814F70E1}" sibTransId="{8ACC2FD1-DE0F-451C-BFA9-36AB4CC5C1CD}"/>
    <dgm:cxn modelId="{0DDB5A10-A0A1-9E42-9882-F9CB77B966FE}" type="presOf" srcId="{6966F894-9BC5-48E4-AAD0-20837745C2A4}" destId="{A78B910B-2E20-7A45-9A38-321FA17288A1}" srcOrd="0" destOrd="1" presId="urn:microsoft.com/office/officeart/2005/8/layout/default"/>
    <dgm:cxn modelId="{B2A1B113-138A-B841-AA9D-DD333F6AFA1C}" type="presOf" srcId="{4835E6F6-B32F-4E98-BA5B-D4D20F005AA5}" destId="{71CA8C2D-EE46-574D-804C-773CF2C8DC0B}" srcOrd="0" destOrd="0" presId="urn:microsoft.com/office/officeart/2005/8/layout/default"/>
    <dgm:cxn modelId="{34CAE51E-C41B-2642-95CB-D5B825320C47}" type="presOf" srcId="{39229154-364B-4947-BCFB-36C6B572FF1D}" destId="{98E856BC-88B9-144B-830B-072F7EB1B514}" srcOrd="0" destOrd="0" presId="urn:microsoft.com/office/officeart/2005/8/layout/default"/>
    <dgm:cxn modelId="{5818442F-552B-4F6F-BAA3-075BCCDD8408}" srcId="{080CF6A9-B66F-41D3-B48F-F08C4D9C32DA}" destId="{6966F894-9BC5-48E4-AAD0-20837745C2A4}" srcOrd="0" destOrd="0" parTransId="{D5600A4F-F4A7-4318-B400-10EB5F8D6020}" sibTransId="{B740D4CD-B77C-4E7F-809D-63052B9A2677}"/>
    <dgm:cxn modelId="{1D9C3B36-3C73-C746-8882-1884F20A4039}" type="presOf" srcId="{080CF6A9-B66F-41D3-B48F-F08C4D9C32DA}" destId="{A78B910B-2E20-7A45-9A38-321FA17288A1}" srcOrd="0" destOrd="0" presId="urn:microsoft.com/office/officeart/2005/8/layout/default"/>
    <dgm:cxn modelId="{3E97F139-9B53-44C4-B096-D4A1A57F574B}" srcId="{93518806-ED88-42C9-A1DF-700E9B4F966C}" destId="{0F9D1C15-5D26-4BC5-B0AB-AD1B53DC476D}" srcOrd="4" destOrd="0" parTransId="{E510063D-39FC-4155-A3E2-1EC741E5C76F}" sibTransId="{01CD7724-6AD8-4CBE-8A6B-7721F16925A2}"/>
    <dgm:cxn modelId="{4C1A873B-B6A5-B94B-AD78-E6E21D19AB13}" type="presOf" srcId="{93518806-ED88-42C9-A1DF-700E9B4F966C}" destId="{D74DFF6B-E755-404D-A8A7-CFDACF0FAE4B}" srcOrd="0" destOrd="0" presId="urn:microsoft.com/office/officeart/2005/8/layout/default"/>
    <dgm:cxn modelId="{61A09F50-4127-4D66-980B-C7B830F4B781}" srcId="{93518806-ED88-42C9-A1DF-700E9B4F966C}" destId="{23682EA8-B3F0-49B9-A8CD-10CEE5DDFF4B}" srcOrd="1" destOrd="0" parTransId="{DE4900E8-8A00-4A96-8890-D5747FEA123F}" sibTransId="{A8E8A1A8-D5C6-4D1F-8D38-1B1D986B8052}"/>
    <dgm:cxn modelId="{87470970-AE75-1B4B-B4D5-E185F4AF8366}" type="presOf" srcId="{23682EA8-B3F0-49B9-A8CD-10CEE5DDFF4B}" destId="{4C410CBF-B656-7443-9AB6-638DADEACFF0}" srcOrd="0" destOrd="0" presId="urn:microsoft.com/office/officeart/2005/8/layout/default"/>
    <dgm:cxn modelId="{67D3A997-E2A5-5C4D-9E4F-D7288362FBAF}" type="presOf" srcId="{5E3C9DC3-F45F-4697-AE36-13A31CD449B8}" destId="{596B7B2E-8EB7-9949-8D6F-B5E3DC314D8B}" srcOrd="0" destOrd="0" presId="urn:microsoft.com/office/officeart/2005/8/layout/default"/>
    <dgm:cxn modelId="{B768DBA6-2F15-B84A-8980-0243A44B508D}" type="presOf" srcId="{0F9D1C15-5D26-4BC5-B0AB-AD1B53DC476D}" destId="{C5EFDF75-7776-614D-BEA5-5A2284503C3B}" srcOrd="0" destOrd="0" presId="urn:microsoft.com/office/officeart/2005/8/layout/default"/>
    <dgm:cxn modelId="{588BE0AF-E71F-4C41-9C95-77721B7BFEC7}" srcId="{93518806-ED88-42C9-A1DF-700E9B4F966C}" destId="{080CF6A9-B66F-41D3-B48F-F08C4D9C32DA}" srcOrd="5" destOrd="0" parTransId="{332EAA82-B4FF-48A0-A114-486CC2AE1D53}" sibTransId="{DAA6F418-6F60-4475-8DFD-22705B8A7ED0}"/>
    <dgm:cxn modelId="{302436B4-0FD9-42DF-BD5E-43A91FF29EE3}" srcId="{93518806-ED88-42C9-A1DF-700E9B4F966C}" destId="{4835E6F6-B32F-4E98-BA5B-D4D20F005AA5}" srcOrd="3" destOrd="0" parTransId="{0F38543D-8983-4893-8038-D0E713279F43}" sibTransId="{DDF78E64-6059-4428-9793-4BA13E5B0054}"/>
    <dgm:cxn modelId="{C8D1A9B7-C76B-42F9-BFDB-EE63689A495D}" srcId="{93518806-ED88-42C9-A1DF-700E9B4F966C}" destId="{5E3C9DC3-F45F-4697-AE36-13A31CD449B8}" srcOrd="0" destOrd="0" parTransId="{1E8A4AC2-773F-4F43-8E6D-4B7A3B13C262}" sibTransId="{D09A4227-77D1-40E8-9E5F-077ECA47AAB7}"/>
    <dgm:cxn modelId="{CC7939E7-E2F2-4FB1-B3B0-4EB534B358B3}" srcId="{080CF6A9-B66F-41D3-B48F-F08C4D9C32DA}" destId="{04CD3EA8-C2DB-4A18-80EA-EC664FCAD72F}" srcOrd="1" destOrd="0" parTransId="{6F3B4FB7-FE1C-4594-A4BF-5B2D97C1C8F8}" sibTransId="{382A5DD5-2134-424D-A5C0-E99F63B9F80B}"/>
    <dgm:cxn modelId="{E2D122F4-6503-2945-A0F5-442FB04E4136}" type="presOf" srcId="{04CD3EA8-C2DB-4A18-80EA-EC664FCAD72F}" destId="{A78B910B-2E20-7A45-9A38-321FA17288A1}" srcOrd="0" destOrd="2" presId="urn:microsoft.com/office/officeart/2005/8/layout/default"/>
    <dgm:cxn modelId="{BDAE8D94-36F3-A44C-B09B-20C6F097AC46}" type="presParOf" srcId="{D74DFF6B-E755-404D-A8A7-CFDACF0FAE4B}" destId="{596B7B2E-8EB7-9949-8D6F-B5E3DC314D8B}" srcOrd="0" destOrd="0" presId="urn:microsoft.com/office/officeart/2005/8/layout/default"/>
    <dgm:cxn modelId="{512B6D2C-6E39-6F4A-ABDB-25EDA6D5C930}" type="presParOf" srcId="{D74DFF6B-E755-404D-A8A7-CFDACF0FAE4B}" destId="{4AED2F56-64E9-F746-AB6F-E2E6CBBD8012}" srcOrd="1" destOrd="0" presId="urn:microsoft.com/office/officeart/2005/8/layout/default"/>
    <dgm:cxn modelId="{546C14CB-1085-3B49-9346-683F531A731F}" type="presParOf" srcId="{D74DFF6B-E755-404D-A8A7-CFDACF0FAE4B}" destId="{4C410CBF-B656-7443-9AB6-638DADEACFF0}" srcOrd="2" destOrd="0" presId="urn:microsoft.com/office/officeart/2005/8/layout/default"/>
    <dgm:cxn modelId="{81249E02-CDA5-1B4B-BEFF-44491EE27DFD}" type="presParOf" srcId="{D74DFF6B-E755-404D-A8A7-CFDACF0FAE4B}" destId="{2212408B-B7E7-5943-B5C8-2FA2E57C9BD0}" srcOrd="3" destOrd="0" presId="urn:microsoft.com/office/officeart/2005/8/layout/default"/>
    <dgm:cxn modelId="{1D3D7472-BD40-E345-B44F-CFFF4D5A5E4C}" type="presParOf" srcId="{D74DFF6B-E755-404D-A8A7-CFDACF0FAE4B}" destId="{98E856BC-88B9-144B-830B-072F7EB1B514}" srcOrd="4" destOrd="0" presId="urn:microsoft.com/office/officeart/2005/8/layout/default"/>
    <dgm:cxn modelId="{C7DC7117-5682-3D44-AE4A-0700C592A811}" type="presParOf" srcId="{D74DFF6B-E755-404D-A8A7-CFDACF0FAE4B}" destId="{44328457-1C9B-B144-8AB1-00B8228AFE86}" srcOrd="5" destOrd="0" presId="urn:microsoft.com/office/officeart/2005/8/layout/default"/>
    <dgm:cxn modelId="{5198989B-E67B-3441-866D-62EEDA9912A0}" type="presParOf" srcId="{D74DFF6B-E755-404D-A8A7-CFDACF0FAE4B}" destId="{71CA8C2D-EE46-574D-804C-773CF2C8DC0B}" srcOrd="6" destOrd="0" presId="urn:microsoft.com/office/officeart/2005/8/layout/default"/>
    <dgm:cxn modelId="{CC901F8E-BAD5-514B-8509-F182CBF6F0F0}" type="presParOf" srcId="{D74DFF6B-E755-404D-A8A7-CFDACF0FAE4B}" destId="{3E205065-4428-3748-B2C4-C2D1C543D402}" srcOrd="7" destOrd="0" presId="urn:microsoft.com/office/officeart/2005/8/layout/default"/>
    <dgm:cxn modelId="{6F47F36A-4A2C-8B40-8933-DFF913D0F6FC}" type="presParOf" srcId="{D74DFF6B-E755-404D-A8A7-CFDACF0FAE4B}" destId="{C5EFDF75-7776-614D-BEA5-5A2284503C3B}" srcOrd="8" destOrd="0" presId="urn:microsoft.com/office/officeart/2005/8/layout/default"/>
    <dgm:cxn modelId="{0E052450-13B0-334B-8C55-38884E4459AA}" type="presParOf" srcId="{D74DFF6B-E755-404D-A8A7-CFDACF0FAE4B}" destId="{71F1AF4D-784B-FA46-BA33-6FAC4BF94FC6}" srcOrd="9" destOrd="0" presId="urn:microsoft.com/office/officeart/2005/8/layout/default"/>
    <dgm:cxn modelId="{809F1471-0385-4F46-89D1-2E3D586D5858}" type="presParOf" srcId="{D74DFF6B-E755-404D-A8A7-CFDACF0FAE4B}" destId="{A78B910B-2E20-7A45-9A38-321FA17288A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35763C-35F6-4398-B275-BAA8EE1B0E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254A0E-7D38-4F5B-8CC4-A50C8AD58105}">
      <dgm:prSet/>
      <dgm:spPr/>
      <dgm:t>
        <a:bodyPr/>
        <a:lstStyle/>
        <a:p>
          <a:r>
            <a:rPr lang="en-US"/>
            <a:t>1937: Ugo Cerletti &amp; Lucio Bini (Italy)</a:t>
          </a:r>
        </a:p>
      </dgm:t>
    </dgm:pt>
    <dgm:pt modelId="{7D328AE5-547B-41C7-B46A-B3BB172F0D67}" type="parTrans" cxnId="{85ADD1C6-93C3-4D66-8CBE-7E3B6A292AD3}">
      <dgm:prSet/>
      <dgm:spPr/>
      <dgm:t>
        <a:bodyPr/>
        <a:lstStyle/>
        <a:p>
          <a:endParaRPr lang="en-US"/>
        </a:p>
      </dgm:t>
    </dgm:pt>
    <dgm:pt modelId="{EBECE9B7-1C6D-4EF1-B704-40EDBC3E6D41}" type="sibTrans" cxnId="{85ADD1C6-93C3-4D66-8CBE-7E3B6A292AD3}">
      <dgm:prSet/>
      <dgm:spPr/>
      <dgm:t>
        <a:bodyPr/>
        <a:lstStyle/>
        <a:p>
          <a:endParaRPr lang="en-US"/>
        </a:p>
      </dgm:t>
    </dgm:pt>
    <dgm:pt modelId="{6E81E8C5-A3D6-46B5-9F84-7F0DBE9C3547}">
      <dgm:prSet/>
      <dgm:spPr/>
      <dgm:t>
        <a:bodyPr/>
        <a:lstStyle/>
        <a:p>
          <a:r>
            <a:rPr lang="en-US"/>
            <a:t>Electrically induced seizures</a:t>
          </a:r>
        </a:p>
      </dgm:t>
    </dgm:pt>
    <dgm:pt modelId="{45D7037C-9F67-4BB9-B92B-214A53D06B68}" type="parTrans" cxnId="{2E8DC4AB-1D0E-49EF-9FDE-2A2D35E545C5}">
      <dgm:prSet/>
      <dgm:spPr/>
      <dgm:t>
        <a:bodyPr/>
        <a:lstStyle/>
        <a:p>
          <a:endParaRPr lang="en-US"/>
        </a:p>
      </dgm:t>
    </dgm:pt>
    <dgm:pt modelId="{0E3067E9-EBDF-4E00-A27B-6437996A5F5C}" type="sibTrans" cxnId="{2E8DC4AB-1D0E-49EF-9FDE-2A2D35E545C5}">
      <dgm:prSet/>
      <dgm:spPr/>
      <dgm:t>
        <a:bodyPr/>
        <a:lstStyle/>
        <a:p>
          <a:endParaRPr lang="en-US"/>
        </a:p>
      </dgm:t>
    </dgm:pt>
    <dgm:pt modelId="{2C4BE835-C24D-4CDD-9D1E-80F425139F5D}">
      <dgm:prSet/>
      <dgm:spPr/>
      <dgm:t>
        <a:bodyPr/>
        <a:lstStyle/>
        <a:p>
          <a:r>
            <a:rPr lang="en-US"/>
            <a:t>More easily induced</a:t>
          </a:r>
        </a:p>
      </dgm:t>
    </dgm:pt>
    <dgm:pt modelId="{AC4AC6FD-7742-4948-9BCD-93F299F606A2}" type="parTrans" cxnId="{95AF43BB-1303-4793-9B96-E8CAB040A2E1}">
      <dgm:prSet/>
      <dgm:spPr/>
      <dgm:t>
        <a:bodyPr/>
        <a:lstStyle/>
        <a:p>
          <a:endParaRPr lang="en-US"/>
        </a:p>
      </dgm:t>
    </dgm:pt>
    <dgm:pt modelId="{9BA082B6-9551-481F-B37D-610FA905190F}" type="sibTrans" cxnId="{95AF43BB-1303-4793-9B96-E8CAB040A2E1}">
      <dgm:prSet/>
      <dgm:spPr/>
      <dgm:t>
        <a:bodyPr/>
        <a:lstStyle/>
        <a:p>
          <a:endParaRPr lang="en-US"/>
        </a:p>
      </dgm:t>
    </dgm:pt>
    <dgm:pt modelId="{1E33BC0F-EDAD-4F4B-A49D-C684C1EAA999}">
      <dgm:prSet/>
      <dgm:spPr/>
      <dgm:t>
        <a:bodyPr/>
        <a:lstStyle/>
        <a:p>
          <a:r>
            <a:rPr lang="en-US"/>
            <a:t>Better regulation</a:t>
          </a:r>
        </a:p>
      </dgm:t>
    </dgm:pt>
    <dgm:pt modelId="{5EC23CD3-D7A5-4B4A-8F31-87DAC5685335}" type="parTrans" cxnId="{B5622E84-43C9-44F6-BA2B-34F0EEDAE115}">
      <dgm:prSet/>
      <dgm:spPr/>
      <dgm:t>
        <a:bodyPr/>
        <a:lstStyle/>
        <a:p>
          <a:endParaRPr lang="en-US"/>
        </a:p>
      </dgm:t>
    </dgm:pt>
    <dgm:pt modelId="{8E806382-DA50-4CC6-9AE6-A1FCFEED8122}" type="sibTrans" cxnId="{B5622E84-43C9-44F6-BA2B-34F0EEDAE115}">
      <dgm:prSet/>
      <dgm:spPr/>
      <dgm:t>
        <a:bodyPr/>
        <a:lstStyle/>
        <a:p>
          <a:endParaRPr lang="en-US"/>
        </a:p>
      </dgm:t>
    </dgm:pt>
    <dgm:pt modelId="{46B97764-1031-4570-BB8E-2C2456FBA1CD}">
      <dgm:prSet/>
      <dgm:spPr/>
      <dgm:t>
        <a:bodyPr/>
        <a:lstStyle/>
        <a:p>
          <a:r>
            <a:rPr lang="en-US"/>
            <a:t>Quickly replaced chemically induced seizures as tx for schizophrenia and mood disorders</a:t>
          </a:r>
        </a:p>
      </dgm:t>
    </dgm:pt>
    <dgm:pt modelId="{903EC06F-01A5-4A6B-9B41-1141C1E0DF9B}" type="parTrans" cxnId="{9A342A9D-6D43-4595-A263-6AF80BC283B7}">
      <dgm:prSet/>
      <dgm:spPr/>
      <dgm:t>
        <a:bodyPr/>
        <a:lstStyle/>
        <a:p>
          <a:endParaRPr lang="en-US"/>
        </a:p>
      </dgm:t>
    </dgm:pt>
    <dgm:pt modelId="{8F1144FC-E337-4AF1-B054-A2FA237F1128}" type="sibTrans" cxnId="{9A342A9D-6D43-4595-A263-6AF80BC283B7}">
      <dgm:prSet/>
      <dgm:spPr/>
      <dgm:t>
        <a:bodyPr/>
        <a:lstStyle/>
        <a:p>
          <a:endParaRPr lang="en-US"/>
        </a:p>
      </dgm:t>
    </dgm:pt>
    <dgm:pt modelId="{FB597F39-23CB-45F5-AAA0-46A8A9BDF674}">
      <dgm:prSet/>
      <dgm:spPr/>
      <dgm:t>
        <a:bodyPr/>
        <a:lstStyle/>
        <a:p>
          <a:r>
            <a:rPr lang="en-US"/>
            <a:t>Meduna asserted that how the seizure was produced did not matter; therapeutic effect was the seizure, not the modality</a:t>
          </a:r>
        </a:p>
      </dgm:t>
    </dgm:pt>
    <dgm:pt modelId="{1D610A94-8B79-425F-9047-5C1F1DA1867E}" type="parTrans" cxnId="{85BF2F07-8D96-4F82-952F-CD6129B335E7}">
      <dgm:prSet/>
      <dgm:spPr/>
      <dgm:t>
        <a:bodyPr/>
        <a:lstStyle/>
        <a:p>
          <a:endParaRPr lang="en-US"/>
        </a:p>
      </dgm:t>
    </dgm:pt>
    <dgm:pt modelId="{74940699-95CA-4D26-9135-E413C4AB00EC}" type="sibTrans" cxnId="{85BF2F07-8D96-4F82-952F-CD6129B335E7}">
      <dgm:prSet/>
      <dgm:spPr/>
      <dgm:t>
        <a:bodyPr/>
        <a:lstStyle/>
        <a:p>
          <a:endParaRPr lang="en-US"/>
        </a:p>
      </dgm:t>
    </dgm:pt>
    <dgm:pt modelId="{CD5152A3-4A33-4959-AFC4-4CE6D0CE7DBA}">
      <dgm:prSet/>
      <dgm:spPr/>
      <dgm:t>
        <a:bodyPr/>
        <a:lstStyle/>
        <a:p>
          <a:r>
            <a:rPr lang="en-US"/>
            <a:t>Incomplete or poorly organized seizures less effective</a:t>
          </a:r>
        </a:p>
      </dgm:t>
    </dgm:pt>
    <dgm:pt modelId="{AB02A676-FBB4-4C0E-A220-E651CD10E7B5}" type="parTrans" cxnId="{AAEAAEC8-7E03-48C5-A811-7CF19B52C0DF}">
      <dgm:prSet/>
      <dgm:spPr/>
      <dgm:t>
        <a:bodyPr/>
        <a:lstStyle/>
        <a:p>
          <a:endParaRPr lang="en-US"/>
        </a:p>
      </dgm:t>
    </dgm:pt>
    <dgm:pt modelId="{24A2C0BE-4015-4715-9728-872803A5E83E}" type="sibTrans" cxnId="{AAEAAEC8-7E03-48C5-A811-7CF19B52C0DF}">
      <dgm:prSet/>
      <dgm:spPr/>
      <dgm:t>
        <a:bodyPr/>
        <a:lstStyle/>
        <a:p>
          <a:endParaRPr lang="en-US"/>
        </a:p>
      </dgm:t>
    </dgm:pt>
    <dgm:pt modelId="{9EEFE434-183B-4C9A-94B9-64EBDDF8CB2A}">
      <dgm:prSet/>
      <dgm:spPr/>
      <dgm:t>
        <a:bodyPr/>
        <a:lstStyle/>
        <a:p>
          <a:r>
            <a:rPr lang="en-US"/>
            <a:t>We still don’t know the exact mechanism(s) for the effect!</a:t>
          </a:r>
        </a:p>
      </dgm:t>
    </dgm:pt>
    <dgm:pt modelId="{3D0B36D9-9DAB-4CA0-80A4-56D9A560FA70}" type="parTrans" cxnId="{0CC59CB5-894F-4E0D-9411-11CA8037DDED}">
      <dgm:prSet/>
      <dgm:spPr/>
      <dgm:t>
        <a:bodyPr/>
        <a:lstStyle/>
        <a:p>
          <a:endParaRPr lang="en-US"/>
        </a:p>
      </dgm:t>
    </dgm:pt>
    <dgm:pt modelId="{34FC158F-3873-4E2E-BAC0-4B40E17B4F06}" type="sibTrans" cxnId="{0CC59CB5-894F-4E0D-9411-11CA8037DDED}">
      <dgm:prSet/>
      <dgm:spPr/>
      <dgm:t>
        <a:bodyPr/>
        <a:lstStyle/>
        <a:p>
          <a:endParaRPr lang="en-US"/>
        </a:p>
      </dgm:t>
    </dgm:pt>
    <dgm:pt modelId="{EBF9B3E0-9953-411C-87BE-C615B73823D2}">
      <dgm:prSet/>
      <dgm:spPr/>
      <dgm:t>
        <a:bodyPr/>
        <a:lstStyle/>
        <a:p>
          <a:r>
            <a:rPr lang="en-US"/>
            <a:t>But we have some ideas</a:t>
          </a:r>
        </a:p>
      </dgm:t>
    </dgm:pt>
    <dgm:pt modelId="{81FDEFA4-DC6F-44BB-AE7F-61EABD9AD165}" type="parTrans" cxnId="{CED8423A-27FE-4BD9-9C62-3309F7304A5A}">
      <dgm:prSet/>
      <dgm:spPr/>
      <dgm:t>
        <a:bodyPr/>
        <a:lstStyle/>
        <a:p>
          <a:endParaRPr lang="en-US"/>
        </a:p>
      </dgm:t>
    </dgm:pt>
    <dgm:pt modelId="{3806E190-873B-4224-8366-826B6D30CB0A}" type="sibTrans" cxnId="{CED8423A-27FE-4BD9-9C62-3309F7304A5A}">
      <dgm:prSet/>
      <dgm:spPr/>
      <dgm:t>
        <a:bodyPr/>
        <a:lstStyle/>
        <a:p>
          <a:endParaRPr lang="en-US"/>
        </a:p>
      </dgm:t>
    </dgm:pt>
    <dgm:pt modelId="{BB5F2273-CFA4-4BB1-899C-420A0E995729}">
      <dgm:prSet/>
      <dgm:spPr/>
      <dgm:t>
        <a:bodyPr/>
        <a:lstStyle/>
        <a:p>
          <a:r>
            <a:rPr lang="en-US"/>
            <a:t>Stay tuned for Dr. Lewicki!</a:t>
          </a:r>
        </a:p>
      </dgm:t>
    </dgm:pt>
    <dgm:pt modelId="{CF246167-0441-49CC-BD89-66737C9E76E3}" type="parTrans" cxnId="{0E8929E9-6E62-4425-8C24-56E77A73311D}">
      <dgm:prSet/>
      <dgm:spPr/>
      <dgm:t>
        <a:bodyPr/>
        <a:lstStyle/>
        <a:p>
          <a:endParaRPr lang="en-US"/>
        </a:p>
      </dgm:t>
    </dgm:pt>
    <dgm:pt modelId="{21C40088-1342-451E-BA59-8E03858A5AB7}" type="sibTrans" cxnId="{0E8929E9-6E62-4425-8C24-56E77A73311D}">
      <dgm:prSet/>
      <dgm:spPr/>
      <dgm:t>
        <a:bodyPr/>
        <a:lstStyle/>
        <a:p>
          <a:endParaRPr lang="en-US"/>
        </a:p>
      </dgm:t>
    </dgm:pt>
    <dgm:pt modelId="{6CBC97A3-1ADC-E441-89A0-0BA750E6A6A6}" type="pres">
      <dgm:prSet presAssocID="{EE35763C-35F6-4398-B275-BAA8EE1B0EA4}" presName="linear" presStyleCnt="0">
        <dgm:presLayoutVars>
          <dgm:animLvl val="lvl"/>
          <dgm:resizeHandles val="exact"/>
        </dgm:presLayoutVars>
      </dgm:prSet>
      <dgm:spPr/>
    </dgm:pt>
    <dgm:pt modelId="{F712BF9E-6685-3147-B6BB-E8651617AE2C}" type="pres">
      <dgm:prSet presAssocID="{48254A0E-7D38-4F5B-8CC4-A50C8AD5810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C35FEE9-9A84-4E40-80C6-039E823E2C1E}" type="pres">
      <dgm:prSet presAssocID="{48254A0E-7D38-4F5B-8CC4-A50C8AD58105}" presName="childText" presStyleLbl="revTx" presStyleIdx="0" presStyleCnt="3">
        <dgm:presLayoutVars>
          <dgm:bulletEnabled val="1"/>
        </dgm:presLayoutVars>
      </dgm:prSet>
      <dgm:spPr/>
    </dgm:pt>
    <dgm:pt modelId="{7566BC2A-87F7-2B4D-BFA9-54526881B72F}" type="pres">
      <dgm:prSet presAssocID="{FB597F39-23CB-45F5-AAA0-46A8A9BDF67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54EFF1F-C549-2643-B19E-CB86CE6EEB7C}" type="pres">
      <dgm:prSet presAssocID="{FB597F39-23CB-45F5-AAA0-46A8A9BDF674}" presName="childText" presStyleLbl="revTx" presStyleIdx="1" presStyleCnt="3">
        <dgm:presLayoutVars>
          <dgm:bulletEnabled val="1"/>
        </dgm:presLayoutVars>
      </dgm:prSet>
      <dgm:spPr/>
    </dgm:pt>
    <dgm:pt modelId="{07DEF661-0809-AE42-8521-E572654E3D47}" type="pres">
      <dgm:prSet presAssocID="{9EEFE434-183B-4C9A-94B9-64EBDDF8CB2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24A3EAA-713A-D94F-A99F-6293E22E6B2C}" type="pres">
      <dgm:prSet presAssocID="{9EEFE434-183B-4C9A-94B9-64EBDDF8CB2A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85BF2F07-8D96-4F82-952F-CD6129B335E7}" srcId="{EE35763C-35F6-4398-B275-BAA8EE1B0EA4}" destId="{FB597F39-23CB-45F5-AAA0-46A8A9BDF674}" srcOrd="1" destOrd="0" parTransId="{1D610A94-8B79-425F-9047-5C1F1DA1867E}" sibTransId="{74940699-95CA-4D26-9135-E413C4AB00EC}"/>
    <dgm:cxn modelId="{4E483612-F5DC-8D49-AF38-36648AD4BA4B}" type="presOf" srcId="{48254A0E-7D38-4F5B-8CC4-A50C8AD58105}" destId="{F712BF9E-6685-3147-B6BB-E8651617AE2C}" srcOrd="0" destOrd="0" presId="urn:microsoft.com/office/officeart/2005/8/layout/vList2"/>
    <dgm:cxn modelId="{40283C35-3347-544D-9B47-8FBFE633AEAA}" type="presOf" srcId="{9EEFE434-183B-4C9A-94B9-64EBDDF8CB2A}" destId="{07DEF661-0809-AE42-8521-E572654E3D47}" srcOrd="0" destOrd="0" presId="urn:microsoft.com/office/officeart/2005/8/layout/vList2"/>
    <dgm:cxn modelId="{CED8423A-27FE-4BD9-9C62-3309F7304A5A}" srcId="{9EEFE434-183B-4C9A-94B9-64EBDDF8CB2A}" destId="{EBF9B3E0-9953-411C-87BE-C615B73823D2}" srcOrd="0" destOrd="0" parTransId="{81FDEFA4-DC6F-44BB-AE7F-61EABD9AD165}" sibTransId="{3806E190-873B-4224-8366-826B6D30CB0A}"/>
    <dgm:cxn modelId="{FB9F9D3E-44F6-F34E-9ED9-2CEB43ECC151}" type="presOf" srcId="{EBF9B3E0-9953-411C-87BE-C615B73823D2}" destId="{524A3EAA-713A-D94F-A99F-6293E22E6B2C}" srcOrd="0" destOrd="0" presId="urn:microsoft.com/office/officeart/2005/8/layout/vList2"/>
    <dgm:cxn modelId="{FF9A3E46-C876-204A-A1C8-AB372226EA6C}" type="presOf" srcId="{46B97764-1031-4570-BB8E-2C2456FBA1CD}" destId="{AC35FEE9-9A84-4E40-80C6-039E823E2C1E}" srcOrd="0" destOrd="3" presId="urn:microsoft.com/office/officeart/2005/8/layout/vList2"/>
    <dgm:cxn modelId="{9D08CD5B-19BE-6D46-A7E0-93396297C9E8}" type="presOf" srcId="{1E33BC0F-EDAD-4F4B-A49D-C684C1EAA999}" destId="{AC35FEE9-9A84-4E40-80C6-039E823E2C1E}" srcOrd="0" destOrd="2" presId="urn:microsoft.com/office/officeart/2005/8/layout/vList2"/>
    <dgm:cxn modelId="{D230397C-2455-BA4D-9EA2-17FBE55F2F84}" type="presOf" srcId="{6E81E8C5-A3D6-46B5-9F84-7F0DBE9C3547}" destId="{AC35FEE9-9A84-4E40-80C6-039E823E2C1E}" srcOrd="0" destOrd="0" presId="urn:microsoft.com/office/officeart/2005/8/layout/vList2"/>
    <dgm:cxn modelId="{B5622E84-43C9-44F6-BA2B-34F0EEDAE115}" srcId="{6E81E8C5-A3D6-46B5-9F84-7F0DBE9C3547}" destId="{1E33BC0F-EDAD-4F4B-A49D-C684C1EAA999}" srcOrd="1" destOrd="0" parTransId="{5EC23CD3-D7A5-4B4A-8F31-87DAC5685335}" sibTransId="{8E806382-DA50-4CC6-9AE6-A1FCFEED8122}"/>
    <dgm:cxn modelId="{9A342A9D-6D43-4595-A263-6AF80BC283B7}" srcId="{1E33BC0F-EDAD-4F4B-A49D-C684C1EAA999}" destId="{46B97764-1031-4570-BB8E-2C2456FBA1CD}" srcOrd="0" destOrd="0" parTransId="{903EC06F-01A5-4A6B-9B41-1141C1E0DF9B}" sibTransId="{8F1144FC-E337-4AF1-B054-A2FA237F1128}"/>
    <dgm:cxn modelId="{4F3B2AA0-672F-AE46-848F-016BCD9ED2B8}" type="presOf" srcId="{FB597F39-23CB-45F5-AAA0-46A8A9BDF674}" destId="{7566BC2A-87F7-2B4D-BFA9-54526881B72F}" srcOrd="0" destOrd="0" presId="urn:microsoft.com/office/officeart/2005/8/layout/vList2"/>
    <dgm:cxn modelId="{2E8DC4AB-1D0E-49EF-9FDE-2A2D35E545C5}" srcId="{48254A0E-7D38-4F5B-8CC4-A50C8AD58105}" destId="{6E81E8C5-A3D6-46B5-9F84-7F0DBE9C3547}" srcOrd="0" destOrd="0" parTransId="{45D7037C-9F67-4BB9-B92B-214A53D06B68}" sibTransId="{0E3067E9-EBDF-4E00-A27B-6437996A5F5C}"/>
    <dgm:cxn modelId="{60F351B0-4E20-8047-A14E-90F88914477E}" type="presOf" srcId="{2C4BE835-C24D-4CDD-9D1E-80F425139F5D}" destId="{AC35FEE9-9A84-4E40-80C6-039E823E2C1E}" srcOrd="0" destOrd="1" presId="urn:microsoft.com/office/officeart/2005/8/layout/vList2"/>
    <dgm:cxn modelId="{0CC59CB5-894F-4E0D-9411-11CA8037DDED}" srcId="{EE35763C-35F6-4398-B275-BAA8EE1B0EA4}" destId="{9EEFE434-183B-4C9A-94B9-64EBDDF8CB2A}" srcOrd="2" destOrd="0" parTransId="{3D0B36D9-9DAB-4CA0-80A4-56D9A560FA70}" sibTransId="{34FC158F-3873-4E2E-BAC0-4B40E17B4F06}"/>
    <dgm:cxn modelId="{95AF43BB-1303-4793-9B96-E8CAB040A2E1}" srcId="{6E81E8C5-A3D6-46B5-9F84-7F0DBE9C3547}" destId="{2C4BE835-C24D-4CDD-9D1E-80F425139F5D}" srcOrd="0" destOrd="0" parTransId="{AC4AC6FD-7742-4948-9BCD-93F299F606A2}" sibTransId="{9BA082B6-9551-481F-B37D-610FA905190F}"/>
    <dgm:cxn modelId="{48746EC1-DFD9-8F42-B09E-192A9530BB0F}" type="presOf" srcId="{CD5152A3-4A33-4959-AFC4-4CE6D0CE7DBA}" destId="{E54EFF1F-C549-2643-B19E-CB86CE6EEB7C}" srcOrd="0" destOrd="0" presId="urn:microsoft.com/office/officeart/2005/8/layout/vList2"/>
    <dgm:cxn modelId="{85ADD1C6-93C3-4D66-8CBE-7E3B6A292AD3}" srcId="{EE35763C-35F6-4398-B275-BAA8EE1B0EA4}" destId="{48254A0E-7D38-4F5B-8CC4-A50C8AD58105}" srcOrd="0" destOrd="0" parTransId="{7D328AE5-547B-41C7-B46A-B3BB172F0D67}" sibTransId="{EBECE9B7-1C6D-4EF1-B704-40EDBC3E6D41}"/>
    <dgm:cxn modelId="{AAEAAEC8-7E03-48C5-A811-7CF19B52C0DF}" srcId="{FB597F39-23CB-45F5-AAA0-46A8A9BDF674}" destId="{CD5152A3-4A33-4959-AFC4-4CE6D0CE7DBA}" srcOrd="0" destOrd="0" parTransId="{AB02A676-FBB4-4C0E-A220-E651CD10E7B5}" sibTransId="{24A2C0BE-4015-4715-9728-872803A5E83E}"/>
    <dgm:cxn modelId="{7DA375D1-3264-914A-95AF-0DCD26AB5E39}" type="presOf" srcId="{BB5F2273-CFA4-4BB1-899C-420A0E995729}" destId="{524A3EAA-713A-D94F-A99F-6293E22E6B2C}" srcOrd="0" destOrd="1" presId="urn:microsoft.com/office/officeart/2005/8/layout/vList2"/>
    <dgm:cxn modelId="{0E8929E9-6E62-4425-8C24-56E77A73311D}" srcId="{EBF9B3E0-9953-411C-87BE-C615B73823D2}" destId="{BB5F2273-CFA4-4BB1-899C-420A0E995729}" srcOrd="0" destOrd="0" parTransId="{CF246167-0441-49CC-BD89-66737C9E76E3}" sibTransId="{21C40088-1342-451E-BA59-8E03858A5AB7}"/>
    <dgm:cxn modelId="{739603F9-ADBD-1A49-B2DC-D42B70AFC25B}" type="presOf" srcId="{EE35763C-35F6-4398-B275-BAA8EE1B0EA4}" destId="{6CBC97A3-1ADC-E441-89A0-0BA750E6A6A6}" srcOrd="0" destOrd="0" presId="urn:microsoft.com/office/officeart/2005/8/layout/vList2"/>
    <dgm:cxn modelId="{436FCF17-5F46-964F-A3AF-F7F8E1C34681}" type="presParOf" srcId="{6CBC97A3-1ADC-E441-89A0-0BA750E6A6A6}" destId="{F712BF9E-6685-3147-B6BB-E8651617AE2C}" srcOrd="0" destOrd="0" presId="urn:microsoft.com/office/officeart/2005/8/layout/vList2"/>
    <dgm:cxn modelId="{BFA30EAB-56CE-F043-81CB-209E8E88D1E0}" type="presParOf" srcId="{6CBC97A3-1ADC-E441-89A0-0BA750E6A6A6}" destId="{AC35FEE9-9A84-4E40-80C6-039E823E2C1E}" srcOrd="1" destOrd="0" presId="urn:microsoft.com/office/officeart/2005/8/layout/vList2"/>
    <dgm:cxn modelId="{0F19262E-4E21-C042-B102-B99B8979EC80}" type="presParOf" srcId="{6CBC97A3-1ADC-E441-89A0-0BA750E6A6A6}" destId="{7566BC2A-87F7-2B4D-BFA9-54526881B72F}" srcOrd="2" destOrd="0" presId="urn:microsoft.com/office/officeart/2005/8/layout/vList2"/>
    <dgm:cxn modelId="{BB6EB5AB-7173-A943-9EC8-934FC4D56D11}" type="presParOf" srcId="{6CBC97A3-1ADC-E441-89A0-0BA750E6A6A6}" destId="{E54EFF1F-C549-2643-B19E-CB86CE6EEB7C}" srcOrd="3" destOrd="0" presId="urn:microsoft.com/office/officeart/2005/8/layout/vList2"/>
    <dgm:cxn modelId="{430D6C5F-3470-7A48-BADA-43FA05DE5D65}" type="presParOf" srcId="{6CBC97A3-1ADC-E441-89A0-0BA750E6A6A6}" destId="{07DEF661-0809-AE42-8521-E572654E3D47}" srcOrd="4" destOrd="0" presId="urn:microsoft.com/office/officeart/2005/8/layout/vList2"/>
    <dgm:cxn modelId="{623902CA-442E-1247-8AEF-EA7341424B8B}" type="presParOf" srcId="{6CBC97A3-1ADC-E441-89A0-0BA750E6A6A6}" destId="{524A3EAA-713A-D94F-A99F-6293E22E6B2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B7B2E-8EB7-9949-8D6F-B5E3DC314D8B}">
      <dsp:nvSpPr>
        <dsp:cNvPr id="0" name=""/>
        <dsp:cNvSpPr/>
      </dsp:nvSpPr>
      <dsp:spPr>
        <a:xfrm>
          <a:off x="0" y="431616"/>
          <a:ext cx="2561209" cy="153672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Energy</a:t>
          </a:r>
        </a:p>
      </dsp:txBody>
      <dsp:txXfrm>
        <a:off x="0" y="431616"/>
        <a:ext cx="2561209" cy="1536725"/>
      </dsp:txXfrm>
    </dsp:sp>
    <dsp:sp modelId="{4C410CBF-B656-7443-9AB6-638DADEACFF0}">
      <dsp:nvSpPr>
        <dsp:cNvPr id="0" name=""/>
        <dsp:cNvSpPr/>
      </dsp:nvSpPr>
      <dsp:spPr>
        <a:xfrm>
          <a:off x="2817330" y="431616"/>
          <a:ext cx="2561209" cy="1536725"/>
        </a:xfrm>
        <a:prstGeom prst="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Anesthesia</a:t>
          </a:r>
        </a:p>
      </dsp:txBody>
      <dsp:txXfrm>
        <a:off x="2817330" y="431616"/>
        <a:ext cx="2561209" cy="1536725"/>
      </dsp:txXfrm>
    </dsp:sp>
    <dsp:sp modelId="{98E856BC-88B9-144B-830B-072F7EB1B514}">
      <dsp:nvSpPr>
        <dsp:cNvPr id="0" name=""/>
        <dsp:cNvSpPr/>
      </dsp:nvSpPr>
      <dsp:spPr>
        <a:xfrm>
          <a:off x="5634661" y="431616"/>
          <a:ext cx="2561209" cy="1536725"/>
        </a:xfrm>
        <a:prstGeom prst="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Physiology</a:t>
          </a:r>
        </a:p>
      </dsp:txBody>
      <dsp:txXfrm>
        <a:off x="5634661" y="431616"/>
        <a:ext cx="2561209" cy="1536725"/>
      </dsp:txXfrm>
    </dsp:sp>
    <dsp:sp modelId="{71CA8C2D-EE46-574D-804C-773CF2C8DC0B}">
      <dsp:nvSpPr>
        <dsp:cNvPr id="0" name=""/>
        <dsp:cNvSpPr/>
      </dsp:nvSpPr>
      <dsp:spPr>
        <a:xfrm>
          <a:off x="0" y="2224462"/>
          <a:ext cx="2561209" cy="1536725"/>
        </a:xfrm>
        <a:prstGeom prst="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Missed or short seizures</a:t>
          </a:r>
        </a:p>
      </dsp:txBody>
      <dsp:txXfrm>
        <a:off x="0" y="2224462"/>
        <a:ext cx="2561209" cy="1536725"/>
      </dsp:txXfrm>
    </dsp:sp>
    <dsp:sp modelId="{C5EFDF75-7776-614D-BEA5-5A2284503C3B}">
      <dsp:nvSpPr>
        <dsp:cNvPr id="0" name=""/>
        <dsp:cNvSpPr/>
      </dsp:nvSpPr>
      <dsp:spPr>
        <a:xfrm>
          <a:off x="2817330" y="2224462"/>
          <a:ext cx="2561209" cy="1536725"/>
        </a:xfrm>
        <a:prstGeom prst="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Expected Response and Follow-up</a:t>
          </a:r>
        </a:p>
      </dsp:txBody>
      <dsp:txXfrm>
        <a:off x="2817330" y="2224462"/>
        <a:ext cx="2561209" cy="1536725"/>
      </dsp:txXfrm>
    </dsp:sp>
    <dsp:sp modelId="{A78B910B-2E20-7A45-9A38-321FA17288A1}">
      <dsp:nvSpPr>
        <dsp:cNvPr id="0" name=""/>
        <dsp:cNvSpPr/>
      </dsp:nvSpPr>
      <dsp:spPr>
        <a:xfrm>
          <a:off x="5634661" y="2224462"/>
          <a:ext cx="2561209" cy="1536725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Informed Consent &amp; Other Legal Considerations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Emergency guardianship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Right to refuse</a:t>
          </a:r>
        </a:p>
      </dsp:txBody>
      <dsp:txXfrm>
        <a:off x="5634661" y="2224462"/>
        <a:ext cx="2561209" cy="15367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2BF9E-6685-3147-B6BB-E8651617AE2C}">
      <dsp:nvSpPr>
        <dsp:cNvPr id="0" name=""/>
        <dsp:cNvSpPr/>
      </dsp:nvSpPr>
      <dsp:spPr>
        <a:xfrm>
          <a:off x="0" y="61761"/>
          <a:ext cx="4690291" cy="9983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1937: Ugo Cerletti &amp; Lucio Bini (Italy)</a:t>
          </a:r>
        </a:p>
      </dsp:txBody>
      <dsp:txXfrm>
        <a:off x="48737" y="110498"/>
        <a:ext cx="4592817" cy="900901"/>
      </dsp:txXfrm>
    </dsp:sp>
    <dsp:sp modelId="{AC35FEE9-9A84-4E40-80C6-039E823E2C1E}">
      <dsp:nvSpPr>
        <dsp:cNvPr id="0" name=""/>
        <dsp:cNvSpPr/>
      </dsp:nvSpPr>
      <dsp:spPr>
        <a:xfrm>
          <a:off x="0" y="1060137"/>
          <a:ext cx="4690291" cy="1155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17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Electrically induced seizures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More easily induced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Better regulation</a:t>
          </a:r>
        </a:p>
        <a:p>
          <a:pPr marL="342900" lvl="3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Quickly replaced chemically induced seizures as tx for schizophrenia and mood disorders</a:t>
          </a:r>
        </a:p>
      </dsp:txBody>
      <dsp:txXfrm>
        <a:off x="0" y="1060137"/>
        <a:ext cx="4690291" cy="1155060"/>
      </dsp:txXfrm>
    </dsp:sp>
    <dsp:sp modelId="{7566BC2A-87F7-2B4D-BFA9-54526881B72F}">
      <dsp:nvSpPr>
        <dsp:cNvPr id="0" name=""/>
        <dsp:cNvSpPr/>
      </dsp:nvSpPr>
      <dsp:spPr>
        <a:xfrm>
          <a:off x="0" y="2215197"/>
          <a:ext cx="4690291" cy="99837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Meduna asserted that how the seizure was produced did not matter; therapeutic effect was the seizure, not the modality</a:t>
          </a:r>
        </a:p>
      </dsp:txBody>
      <dsp:txXfrm>
        <a:off x="48737" y="2263934"/>
        <a:ext cx="4592817" cy="900901"/>
      </dsp:txXfrm>
    </dsp:sp>
    <dsp:sp modelId="{E54EFF1F-C549-2643-B19E-CB86CE6EEB7C}">
      <dsp:nvSpPr>
        <dsp:cNvPr id="0" name=""/>
        <dsp:cNvSpPr/>
      </dsp:nvSpPr>
      <dsp:spPr>
        <a:xfrm>
          <a:off x="0" y="3213572"/>
          <a:ext cx="4690291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17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Incomplete or poorly organized seizures less effective</a:t>
          </a:r>
        </a:p>
      </dsp:txBody>
      <dsp:txXfrm>
        <a:off x="0" y="3213572"/>
        <a:ext cx="4690291" cy="298080"/>
      </dsp:txXfrm>
    </dsp:sp>
    <dsp:sp modelId="{07DEF661-0809-AE42-8521-E572654E3D47}">
      <dsp:nvSpPr>
        <dsp:cNvPr id="0" name=""/>
        <dsp:cNvSpPr/>
      </dsp:nvSpPr>
      <dsp:spPr>
        <a:xfrm>
          <a:off x="0" y="3511652"/>
          <a:ext cx="4690291" cy="99837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We still don’t know the exact mechanism(s) for the effect!</a:t>
          </a:r>
        </a:p>
      </dsp:txBody>
      <dsp:txXfrm>
        <a:off x="48737" y="3560389"/>
        <a:ext cx="4592817" cy="900901"/>
      </dsp:txXfrm>
    </dsp:sp>
    <dsp:sp modelId="{524A3EAA-713A-D94F-A99F-6293E22E6B2C}">
      <dsp:nvSpPr>
        <dsp:cNvPr id="0" name=""/>
        <dsp:cNvSpPr/>
      </dsp:nvSpPr>
      <dsp:spPr>
        <a:xfrm>
          <a:off x="0" y="4510028"/>
          <a:ext cx="4690291" cy="484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17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But we have some ideas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Stay tuned for Dr. Lewicki!</a:t>
          </a:r>
        </a:p>
      </dsp:txBody>
      <dsp:txXfrm>
        <a:off x="0" y="4510028"/>
        <a:ext cx="4690291" cy="484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8128-1FC7-4C3E-886A-0B0FCB4F9E25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9007-8931-475F-B3E3-B898F9F13D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7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8128-1FC7-4C3E-886A-0B0FCB4F9E25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9007-8931-475F-B3E3-B898F9F13D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0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8128-1FC7-4C3E-886A-0B0FCB4F9E25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9007-8931-475F-B3E3-B898F9F13D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87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66A677">
                <a:alpha val="35000"/>
              </a:srgbClr>
            </a:gs>
            <a:gs pos="50000">
              <a:srgbClr val="FFFFFF">
                <a:alpha val="48000"/>
              </a:srgbClr>
            </a:gs>
            <a:gs pos="100000">
              <a:srgbClr val="389155">
                <a:alpha val="20000"/>
              </a:srgbClr>
            </a:gs>
          </a:gsLst>
          <a:lin ang="34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hite bands.psd"/>
          <p:cNvPicPr>
            <a:picLocks noChangeAspect="1"/>
          </p:cNvPicPr>
          <p:nvPr/>
        </p:nvPicPr>
        <p:blipFill>
          <a:blip r:embed="rId2">
            <a:alphaModFix amt="4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9" y="1221184"/>
            <a:ext cx="9282993" cy="5467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5718" y="2553747"/>
            <a:ext cx="8844801" cy="1019176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177D38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26516" y="3581910"/>
            <a:ext cx="8743203" cy="6953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23" name="Picture 22" descr="APM logo [300dpi], lar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625" y="862447"/>
            <a:ext cx="2044984" cy="1528822"/>
          </a:xfrm>
          <a:prstGeom prst="rect">
            <a:avLst/>
          </a:prstGeom>
          <a:ln w="25400" cap="sq" cmpd="sng">
            <a:noFill/>
            <a:miter lim="800000"/>
          </a:ln>
        </p:spPr>
      </p:pic>
      <p:sp>
        <p:nvSpPr>
          <p:cNvPr id="25" name="TextBox 24"/>
          <p:cNvSpPr txBox="1"/>
          <p:nvPr/>
        </p:nvSpPr>
        <p:spPr>
          <a:xfrm>
            <a:off x="1870428" y="5927934"/>
            <a:ext cx="8455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PSYCHOSOMATIC MEDICINE</a:t>
            </a:r>
            <a:endParaRPr lang="en-US" sz="2400" b="0" dirty="0">
              <a:solidFill>
                <a:srgbClr val="105A25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37584" y="6336268"/>
            <a:ext cx="1161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dirty="0">
                <a:solidFill>
                  <a:srgbClr val="389155"/>
                </a:solidFill>
                <a:latin typeface="+mn-lt"/>
                <a:ea typeface="+mn-ea"/>
                <a:cs typeface="+mn-cs"/>
              </a:rPr>
              <a:t>Psychiatrists Providing Collaborative Care for Physical and Mental Health</a:t>
            </a:r>
            <a:endParaRPr lang="en-US" sz="1800" dirty="0">
              <a:solidFill>
                <a:srgbClr val="389155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447" y="67731"/>
            <a:ext cx="12074591" cy="6722533"/>
          </a:xfrm>
          <a:prstGeom prst="rect">
            <a:avLst/>
          </a:prstGeom>
          <a:noFill/>
          <a:ln w="152400" cap="sq" cmpd="sng">
            <a:solidFill>
              <a:srgbClr val="66A677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8" name="Rectangle 27"/>
          <p:cNvSpPr/>
          <p:nvPr/>
        </p:nvSpPr>
        <p:spPr>
          <a:xfrm>
            <a:off x="146756" y="177799"/>
            <a:ext cx="11898488" cy="6561667"/>
          </a:xfrm>
          <a:prstGeom prst="rect">
            <a:avLst/>
          </a:prstGeom>
          <a:noFill/>
          <a:ln w="76200" cap="sq" cmpd="sng">
            <a:solidFill>
              <a:srgbClr val="105A25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3235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bg1"/>
            </a:gs>
            <a:gs pos="100000">
              <a:srgbClr val="81D297">
                <a:alpha val="10000"/>
              </a:srgbClr>
            </a:gs>
          </a:gsLst>
          <a:lin ang="3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05A2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600" indent="-228600">
              <a:buClr>
                <a:srgbClr val="177D38"/>
              </a:buClr>
              <a:defRPr/>
            </a:lvl1pPr>
            <a:lvl2pPr marL="627063" indent="-228600">
              <a:buClr>
                <a:srgbClr val="177D38"/>
              </a:buClr>
              <a:buFont typeface="Lucida Grande"/>
              <a:buChar char="–"/>
              <a:defRPr/>
            </a:lvl2pPr>
            <a:lvl3pPr>
              <a:buClr>
                <a:srgbClr val="177D38"/>
              </a:buClr>
              <a:defRPr/>
            </a:lvl3pPr>
            <a:lvl4pPr>
              <a:buClr>
                <a:srgbClr val="177D38"/>
              </a:buClr>
              <a:defRPr/>
            </a:lvl4pPr>
            <a:lvl5pPr>
              <a:buClr>
                <a:srgbClr val="177D38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06389" y="6474884"/>
            <a:ext cx="483616" cy="365125"/>
          </a:xfrm>
          <a:noFill/>
          <a:ln>
            <a:noFill/>
          </a:ln>
        </p:spPr>
        <p:txBody>
          <a:bodyPr/>
          <a:lstStyle>
            <a:lvl1pPr algn="r">
              <a:defRPr sz="1000">
                <a:solidFill>
                  <a:srgbClr val="177D38"/>
                </a:solidFill>
              </a:defRPr>
            </a:lvl1pPr>
          </a:lstStyle>
          <a:p>
            <a:fld id="{270EE174-FAF3-E141-98E6-CD6A8689521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643477" y="1"/>
            <a:ext cx="11571103" cy="457199"/>
            <a:chOff x="0" y="0"/>
            <a:chExt cx="9153144" cy="2658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53144" cy="59267"/>
            </a:xfrm>
            <a:prstGeom prst="rect">
              <a:avLst/>
            </a:prstGeom>
            <a:solidFill>
              <a:srgbClr val="177D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54343"/>
              <a:ext cx="9153144" cy="68411"/>
            </a:xfrm>
            <a:prstGeom prst="rect">
              <a:avLst/>
            </a:prstGeom>
            <a:solidFill>
              <a:srgbClr val="66A67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118532"/>
              <a:ext cx="9153144" cy="50123"/>
            </a:xfrm>
            <a:prstGeom prst="rect">
              <a:avLst/>
            </a:prstGeom>
            <a:solidFill>
              <a:srgbClr val="105A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160866"/>
              <a:ext cx="9153144" cy="104985"/>
            </a:xfrm>
            <a:prstGeom prst="rect">
              <a:avLst/>
            </a:prstGeom>
            <a:solidFill>
              <a:srgbClr val="3891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39" name="Picture 38" descr="APM logo [300dpi], lar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70"/>
            <a:ext cx="612455" cy="457869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20651" y="6534094"/>
            <a:ext cx="8455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Psychosomatic Medicine</a:t>
            </a:r>
            <a:endParaRPr lang="en-US" sz="1000" b="0" dirty="0">
              <a:solidFill>
                <a:srgbClr val="105A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491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1331-0D2E-F04B-9BEA-B68BD78341A0}" type="datetimeFigureOut">
              <a:rPr lang="en-US" smtClean="0"/>
              <a:pPr/>
              <a:t>10/31/21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174-FAF3-E141-98E6-CD6A868952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25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1331-0D2E-F04B-9BEA-B68BD78341A0}" type="datetimeFigureOut">
              <a:rPr lang="en-US" smtClean="0"/>
              <a:pPr/>
              <a:t>10/31/21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174-FAF3-E141-98E6-CD6A868952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19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1331-0D2E-F04B-9BEA-B68BD78341A0}" type="datetimeFigureOut">
              <a:rPr lang="en-US" smtClean="0"/>
              <a:pPr/>
              <a:t>10/31/21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174-FAF3-E141-98E6-CD6A868952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13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1331-0D2E-F04B-9BEA-B68BD78341A0}" type="datetimeFigureOut">
              <a:rPr lang="en-US" smtClean="0"/>
              <a:pPr/>
              <a:t>10/31/21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174-FAF3-E141-98E6-CD6A868952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5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1331-0D2E-F04B-9BEA-B68BD78341A0}" type="datetimeFigureOut">
              <a:rPr lang="en-US" smtClean="0"/>
              <a:pPr/>
              <a:t>10/31/21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174-FAF3-E141-98E6-CD6A868952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6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8128-1FC7-4C3E-886A-0B0FCB4F9E25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9007-8931-475F-B3E3-B898F9F13D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8128-1FC7-4C3E-886A-0B0FCB4F9E25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9007-8931-475F-B3E3-B898F9F13D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7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8128-1FC7-4C3E-886A-0B0FCB4F9E25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9007-8931-475F-B3E3-B898F9F13D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26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8128-1FC7-4C3E-886A-0B0FCB4F9E25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9007-8931-475F-B3E3-B898F9F13D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6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8128-1FC7-4C3E-886A-0B0FCB4F9E25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9007-8931-475F-B3E3-B898F9F13D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9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8128-1FC7-4C3E-886A-0B0FCB4F9E25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9007-8931-475F-B3E3-B898F9F13D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6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8128-1FC7-4C3E-886A-0B0FCB4F9E25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9007-8931-475F-B3E3-B898F9F13D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0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8128-1FC7-4C3E-886A-0B0FCB4F9E25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E9007-8931-475F-B3E3-B898F9F13D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3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98128-1FC7-4C3E-886A-0B0FCB4F9E25}" type="datetimeFigureOut">
              <a:rPr lang="en-US" smtClean="0"/>
              <a:t>10/31/21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E9007-8931-475F-B3E3-B898F9F13D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90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51331-0D2E-F04B-9BEA-B68BD78341A0}" type="datetimeFigureOut">
              <a:rPr lang="en-US" smtClean="0"/>
              <a:pPr/>
              <a:t>10/31/21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EE174-FAF3-E141-98E6-CD6A8689521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43477" y="1"/>
            <a:ext cx="11571103" cy="457199"/>
            <a:chOff x="0" y="0"/>
            <a:chExt cx="9153144" cy="265851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53144" cy="59267"/>
            </a:xfrm>
            <a:prstGeom prst="rect">
              <a:avLst/>
            </a:prstGeom>
            <a:solidFill>
              <a:srgbClr val="177D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54343"/>
              <a:ext cx="9153144" cy="68411"/>
            </a:xfrm>
            <a:prstGeom prst="rect">
              <a:avLst/>
            </a:prstGeom>
            <a:solidFill>
              <a:srgbClr val="66A67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118532"/>
              <a:ext cx="9153144" cy="50123"/>
            </a:xfrm>
            <a:prstGeom prst="rect">
              <a:avLst/>
            </a:prstGeom>
            <a:solidFill>
              <a:srgbClr val="105A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160866"/>
              <a:ext cx="9153144" cy="104985"/>
            </a:xfrm>
            <a:prstGeom prst="rect">
              <a:avLst/>
            </a:prstGeom>
            <a:solidFill>
              <a:srgbClr val="3891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12" name="Picture 11" descr="APM logo [300dpi], large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70"/>
            <a:ext cx="612455" cy="45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5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ymatron.com/main_home.asp" TargetMode="External"/><Relationship Id="rId2" Type="http://schemas.openxmlformats.org/officeDocument/2006/relationships/hyperlink" Target="http://www.mectacorp.com/home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70543" y="450221"/>
            <a:ext cx="6745768" cy="434340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F00B5E-26B9-9245-B050-B1469E932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9501" y="1031354"/>
            <a:ext cx="5802192" cy="3181135"/>
          </a:xfrm>
        </p:spPr>
        <p:txBody>
          <a:bodyPr anchor="ctr">
            <a:normAutofit/>
          </a:bodyPr>
          <a:lstStyle/>
          <a:p>
            <a:pPr algn="l"/>
            <a:r>
              <a:rPr lang="en-US" sz="4400" i="1" dirty="0">
                <a:solidFill>
                  <a:srgbClr val="FFFFFF"/>
                </a:solidFill>
              </a:rPr>
              <a:t>ECT for C-L Psychiatrists: </a:t>
            </a:r>
            <a:br>
              <a:rPr lang="en-US" sz="4400" i="1" dirty="0">
                <a:solidFill>
                  <a:srgbClr val="FFFFFF"/>
                </a:solidFill>
              </a:rPr>
            </a:br>
            <a:r>
              <a:rPr lang="en-US" sz="4400" i="1" dirty="0">
                <a:solidFill>
                  <a:srgbClr val="FFFFFF"/>
                </a:solidFill>
              </a:rPr>
              <a:t>An Effective Intervention That Might Save a Life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8508" y="450222"/>
            <a:ext cx="1586592" cy="2102827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6900" y="4932940"/>
            <a:ext cx="8458201" cy="146614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38252-5C03-1E4D-B4D2-B1814319E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9501" y="5184139"/>
            <a:ext cx="7506648" cy="963741"/>
          </a:xfrm>
        </p:spPr>
        <p:txBody>
          <a:bodyPr anchor="ctr">
            <a:normAutofit/>
          </a:bodyPr>
          <a:lstStyle/>
          <a:p>
            <a:pPr algn="l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ACLP Skills Course</a:t>
            </a:r>
          </a:p>
          <a:p>
            <a:pPr algn="l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2021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2280AB2-77A5-4CB7-AF7D-1795CA8D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8508" y="2728167"/>
            <a:ext cx="1586592" cy="206545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0E8E4F-4FAE-3044-A3E8-2148B1041D55}"/>
              </a:ext>
            </a:extLst>
          </p:cNvPr>
          <p:cNvSpPr txBox="1"/>
          <p:nvPr/>
        </p:nvSpPr>
        <p:spPr>
          <a:xfrm>
            <a:off x="3859428" y="61536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79553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87864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35820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357934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47999" y="1496846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1598278" y="1668286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E0DC12-920B-2A4A-98EA-FC9232A04530}"/>
              </a:ext>
            </a:extLst>
          </p:cNvPr>
          <p:cNvSpPr txBox="1">
            <a:spLocks/>
          </p:cNvSpPr>
          <p:nvPr/>
        </p:nvSpPr>
        <p:spPr>
          <a:xfrm>
            <a:off x="2143798" y="586856"/>
            <a:ext cx="3172575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914400">
              <a:spcAft>
                <a:spcPts val="600"/>
              </a:spcAft>
            </a:pPr>
            <a:r>
              <a:rPr lang="en-US" sz="3500">
                <a:solidFill>
                  <a:srgbClr val="FFFFFF"/>
                </a:solidFill>
                <a:latin typeface="Calibri Light" panose="020F0302020204030204"/>
              </a:rPr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C9865-8E9C-9E43-A5C3-EC8B5FB84B61}"/>
              </a:ext>
            </a:extLst>
          </p:cNvPr>
          <p:cNvSpPr txBox="1">
            <a:spLocks/>
          </p:cNvSpPr>
          <p:nvPr/>
        </p:nvSpPr>
        <p:spPr>
          <a:xfrm>
            <a:off x="6401369" y="649481"/>
            <a:ext cx="3646835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defTabSz="914400"/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Pre-1930s limited options for psychiatric treatment</a:t>
            </a:r>
          </a:p>
          <a:p>
            <a:pPr lvl="1" indent="-228600" defTabSz="914400"/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Psychotherapy, mostly</a:t>
            </a:r>
          </a:p>
          <a:p>
            <a:pPr lvl="1" indent="-228600" defTabSz="914400"/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Little more than custodial care for more severe conditions</a:t>
            </a:r>
          </a:p>
          <a:p>
            <a:pPr lvl="1" indent="-228600" defTabSz="914400"/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Other therapies included hydrotherapy, insulin coma, prolonged sleep therapy, and sedatives including barbiturates and chloral hydrate</a:t>
            </a:r>
          </a:p>
          <a:p>
            <a:pPr lvl="2" indent="-228600" defTabSz="914400"/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No major changes until 1950s when antipsychotics and antidepressants became available</a:t>
            </a:r>
          </a:p>
          <a:p>
            <a:pPr indent="-228600" defTabSz="914400"/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1934: Ladislas Joseph von Meduna (Hungary)</a:t>
            </a:r>
          </a:p>
          <a:p>
            <a:pPr lvl="1" indent="-228600" defTabSz="914400"/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Tx’d schizophrenia with repeated, pharmacologically (e.g., IM camphor) induced seizures</a:t>
            </a:r>
          </a:p>
          <a:p>
            <a:pPr lvl="2" indent="-228600" defTabSz="914400"/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Led to decrease in psychotic symptoms, esp. in patients with catatonia</a:t>
            </a:r>
          </a:p>
          <a:p>
            <a:pPr lvl="3" indent="-228600" defTabSz="914400"/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Caught on in Europe and US</a:t>
            </a:r>
          </a:p>
          <a:p>
            <a:pPr lvl="4" indent="-228600" defTabSz="914400"/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However, seizures were unpredictable</a:t>
            </a:r>
          </a:p>
          <a:p>
            <a:pPr lvl="1" indent="-228600" defTabSz="914400"/>
            <a:endParaRPr lang="en-US" sz="1400">
              <a:solidFill>
                <a:prstClr val="black"/>
              </a:solidFill>
              <a:latin typeface="Calibri" panose="020F0502020204030204"/>
            </a:endParaRPr>
          </a:p>
          <a:p>
            <a:pPr indent="-228600" defTabSz="914400"/>
            <a:endParaRPr lang="en-US" sz="14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07648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6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143" y="0"/>
            <a:ext cx="9141714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573911" y="828635"/>
            <a:ext cx="304800" cy="322326"/>
            <a:chOff x="215328" y="-46937"/>
            <a:chExt cx="304800" cy="2773841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000" y="2075420"/>
            <a:ext cx="9036544" cy="4093306"/>
            <a:chOff x="1" y="2075420"/>
            <a:chExt cx="12048729" cy="40933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03053" y="1131513"/>
            <a:ext cx="2796461" cy="5334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8654" y="317579"/>
            <a:ext cx="411480" cy="549007"/>
            <a:chOff x="7029447" y="3514725"/>
            <a:chExt cx="1285875" cy="549007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524001" y="6140785"/>
            <a:ext cx="4571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878216" y="5940561"/>
            <a:ext cx="1285875" cy="549007"/>
            <a:chOff x="7029447" y="3514725"/>
            <a:chExt cx="1285875" cy="549007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B80F3C31-6320-41A4-8E2B-499C437CB6F0}"/>
              </a:ext>
            </a:extLst>
          </p:cNvPr>
          <p:cNvGraphicFramePr/>
          <p:nvPr/>
        </p:nvGraphicFramePr>
        <p:xfrm>
          <a:off x="5210961" y="866585"/>
          <a:ext cx="4690291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2215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24001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523999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10475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8513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E407FA5-EE49-7B4C-BCB0-AAAAEEE466EE}"/>
              </a:ext>
            </a:extLst>
          </p:cNvPr>
          <p:cNvSpPr txBox="1">
            <a:spLocks/>
          </p:cNvSpPr>
          <p:nvPr/>
        </p:nvSpPr>
        <p:spPr>
          <a:xfrm>
            <a:off x="2552700" y="2318197"/>
            <a:ext cx="7293023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Mid 1950s saw decline in use</a:t>
            </a:r>
          </a:p>
          <a:p>
            <a:pPr lvl="1"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In part due to availability of medications</a:t>
            </a:r>
          </a:p>
          <a:p>
            <a:pPr lvl="1"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Negative portrayals in the media</a:t>
            </a:r>
          </a:p>
          <a:p>
            <a:pPr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Increase in use some decades later and now recognized as a proven, safe, effective, and sometimes life-saving intervention</a:t>
            </a:r>
          </a:p>
          <a:p>
            <a:pPr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Major innovations have led to safer, more comfortable, and more predictable outcomes</a:t>
            </a:r>
          </a:p>
          <a:p>
            <a:pPr lvl="1"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Anesthesia</a:t>
            </a:r>
          </a:p>
          <a:p>
            <a:pPr lvl="1"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Oxygenation</a:t>
            </a:r>
          </a:p>
          <a:p>
            <a:pPr lvl="1"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Muscle relaxation</a:t>
            </a:r>
          </a:p>
          <a:p>
            <a:pPr lvl="1"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Seizure and VS monitoring</a:t>
            </a:r>
          </a:p>
        </p:txBody>
      </p:sp>
    </p:spTree>
    <p:extLst>
      <p:ext uri="{BB962C8B-B14F-4D97-AF65-F5344CB8AC3E}">
        <p14:creationId xmlns:p14="http://schemas.microsoft.com/office/powerpoint/2010/main" val="3746745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8191" y="453982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81825" y="461738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4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8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5B01D7-F875-F941-96B4-81F5EF9D7709}"/>
              </a:ext>
            </a:extLst>
          </p:cNvPr>
          <p:cNvSpPr txBox="1">
            <a:spLocks/>
          </p:cNvSpPr>
          <p:nvPr/>
        </p:nvSpPr>
        <p:spPr>
          <a:xfrm>
            <a:off x="2116092" y="2798385"/>
            <a:ext cx="7948296" cy="3283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defTabSz="914400"/>
            <a:r>
              <a:rPr lang="en-US" sz="2300">
                <a:solidFill>
                  <a:prstClr val="black"/>
                </a:solidFill>
                <a:latin typeface="Calibri" panose="020F0502020204030204"/>
              </a:rPr>
              <a:t>Increase in use</a:t>
            </a:r>
          </a:p>
          <a:p>
            <a:pPr lvl="1" indent="-228600" defTabSz="914400"/>
            <a:r>
              <a:rPr lang="en-US" sz="2300">
                <a:solidFill>
                  <a:prstClr val="black"/>
                </a:solidFill>
                <a:latin typeface="Calibri" panose="020F0502020204030204"/>
              </a:rPr>
              <a:t>Maybe secondary to</a:t>
            </a:r>
            <a:r>
              <a:rPr lang="en-US" sz="2300" baseline="3000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300">
                <a:solidFill>
                  <a:prstClr val="black"/>
                </a:solidFill>
                <a:latin typeface="Calibri" panose="020F0502020204030204"/>
              </a:rPr>
              <a:t>medication intolerance or </a:t>
            </a:r>
            <a:br>
              <a:rPr lang="en-US" sz="230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2300">
                <a:solidFill>
                  <a:prstClr val="black"/>
                </a:solidFill>
                <a:latin typeface="Calibri" panose="020F0502020204030204"/>
              </a:rPr>
              <a:t>drug refractoriness</a:t>
            </a:r>
            <a:endParaRPr lang="en-US" sz="2300" baseline="30000">
              <a:solidFill>
                <a:prstClr val="black"/>
              </a:solidFill>
              <a:latin typeface="Calibri" panose="020F0502020204030204"/>
            </a:endParaRPr>
          </a:p>
          <a:p>
            <a:pPr lvl="1" indent="-228600" defTabSz="914400"/>
            <a:r>
              <a:rPr lang="en-US" sz="2300">
                <a:solidFill>
                  <a:prstClr val="black"/>
                </a:solidFill>
                <a:latin typeface="Calibri" panose="020F0502020204030204"/>
              </a:rPr>
              <a:t>Very rapid response</a:t>
            </a:r>
          </a:p>
          <a:p>
            <a:pPr lvl="1" indent="-228600" defTabSz="914400"/>
            <a:r>
              <a:rPr lang="en-US" sz="2300">
                <a:solidFill>
                  <a:prstClr val="black"/>
                </a:solidFill>
                <a:latin typeface="Calibri" panose="020F0502020204030204"/>
              </a:rPr>
              <a:t>Abrams (2002) estimated 100,000 people treated in the US each year</a:t>
            </a:r>
          </a:p>
          <a:p>
            <a:pPr lvl="2" indent="-228600" defTabSz="914400"/>
            <a:r>
              <a:rPr lang="en-US" sz="2300">
                <a:solidFill>
                  <a:prstClr val="black"/>
                </a:solidFill>
                <a:latin typeface="Calibri" panose="020F0502020204030204"/>
              </a:rPr>
              <a:t>Likely many more now</a:t>
            </a:r>
          </a:p>
          <a:p>
            <a:pPr lvl="3" indent="-228600" defTabSz="914400"/>
            <a:r>
              <a:rPr lang="en-US" sz="2300">
                <a:solidFill>
                  <a:prstClr val="black"/>
                </a:solidFill>
                <a:latin typeface="Calibri" panose="020F0502020204030204"/>
              </a:rPr>
              <a:t>? COVID stress-related</a:t>
            </a:r>
          </a:p>
        </p:txBody>
      </p:sp>
    </p:spTree>
    <p:extLst>
      <p:ext uri="{BB962C8B-B14F-4D97-AF65-F5344CB8AC3E}">
        <p14:creationId xmlns:p14="http://schemas.microsoft.com/office/powerpoint/2010/main" val="4279888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8191" y="453982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DB6BF6-145B-4545-9D6E-0465915EAD23}"/>
              </a:ext>
            </a:extLst>
          </p:cNvPr>
          <p:cNvSpPr txBox="1">
            <a:spLocks/>
          </p:cNvSpPr>
          <p:nvPr/>
        </p:nvSpPr>
        <p:spPr>
          <a:xfrm>
            <a:off x="2072640" y="731520"/>
            <a:ext cx="4567428" cy="142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spcAft>
                <a:spcPts val="600"/>
              </a:spcAft>
            </a:pPr>
            <a:r>
              <a:rPr lang="en-US" sz="4400">
                <a:solidFill>
                  <a:srgbClr val="FFFFFF"/>
                </a:solidFill>
                <a:latin typeface="Calibri Light" panose="020F0302020204030204"/>
              </a:rPr>
              <a:t>Instrumentation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81825" y="461738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4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8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D9B75-71C9-8541-94DB-A25AEFAA9A03}"/>
              </a:ext>
            </a:extLst>
          </p:cNvPr>
          <p:cNvSpPr txBox="1">
            <a:spLocks/>
          </p:cNvSpPr>
          <p:nvPr/>
        </p:nvSpPr>
        <p:spPr>
          <a:xfrm>
            <a:off x="2116092" y="2798385"/>
            <a:ext cx="7948296" cy="3283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defTabSz="914400"/>
            <a:r>
              <a:rPr lang="en-US" sz="2300" dirty="0">
                <a:solidFill>
                  <a:prstClr val="black"/>
                </a:solidFill>
                <a:latin typeface="Calibri" panose="020F0502020204030204"/>
              </a:rPr>
              <a:t>Two US suppliers</a:t>
            </a:r>
          </a:p>
          <a:p>
            <a:pPr lvl="1" indent="-228600" defTabSz="914400"/>
            <a:r>
              <a:rPr lang="en-US" sz="2300" dirty="0">
                <a:solidFill>
                  <a:prstClr val="black"/>
                </a:solidFill>
                <a:latin typeface="Calibri" panose="020F0502020204030204"/>
              </a:rPr>
              <a:t>MECTA corp.</a:t>
            </a:r>
          </a:p>
          <a:p>
            <a:pPr lvl="2" indent="-228600" defTabSz="914400"/>
            <a:r>
              <a:rPr lang="en-US" sz="2300" dirty="0">
                <a:solidFill>
                  <a:prstClr val="black"/>
                </a:solidFill>
                <a:latin typeface="Calibri" panose="020F0502020204030204"/>
              </a:rPr>
              <a:t>Produces spECTrum devices</a:t>
            </a:r>
          </a:p>
          <a:p>
            <a:pPr lvl="2" indent="-228600" defTabSz="914400"/>
            <a:r>
              <a:rPr lang="en-US" sz="2300" dirty="0">
                <a:solidFill>
                  <a:prstClr val="black"/>
                </a:solidFill>
                <a:latin typeface="Calibri" panose="020F0502020204030204"/>
                <a:hlinkClick r:id="rId2"/>
              </a:rPr>
              <a:t>www.mectacorp.com/home.html</a:t>
            </a:r>
            <a:endParaRPr lang="en-US" sz="2300" dirty="0">
              <a:solidFill>
                <a:prstClr val="black"/>
              </a:solidFill>
              <a:latin typeface="Calibri" panose="020F0502020204030204"/>
            </a:endParaRPr>
          </a:p>
          <a:p>
            <a:pPr lvl="2" indent="-228600" defTabSz="914400"/>
            <a:endParaRPr lang="en-US" sz="2300" dirty="0">
              <a:solidFill>
                <a:prstClr val="black"/>
              </a:solidFill>
              <a:latin typeface="Calibri" panose="020F0502020204030204"/>
            </a:endParaRPr>
          </a:p>
          <a:p>
            <a:pPr lvl="1" indent="-228600" defTabSz="914400"/>
            <a:r>
              <a:rPr lang="en-US" sz="2300" dirty="0" err="1">
                <a:solidFill>
                  <a:prstClr val="black"/>
                </a:solidFill>
                <a:latin typeface="Calibri" panose="020F0502020204030204"/>
              </a:rPr>
              <a:t>Somatics</a:t>
            </a:r>
            <a:r>
              <a:rPr lang="en-US" sz="2300" dirty="0">
                <a:solidFill>
                  <a:prstClr val="black"/>
                </a:solidFill>
                <a:latin typeface="Calibri" panose="020F0502020204030204"/>
              </a:rPr>
              <a:t>, LLC</a:t>
            </a:r>
          </a:p>
          <a:p>
            <a:pPr lvl="2" indent="-228600" defTabSz="914400"/>
            <a:r>
              <a:rPr lang="en-US" sz="2300" dirty="0">
                <a:solidFill>
                  <a:prstClr val="black"/>
                </a:solidFill>
                <a:latin typeface="Calibri" panose="020F0502020204030204"/>
              </a:rPr>
              <a:t>Produces Thymatron devices</a:t>
            </a:r>
          </a:p>
          <a:p>
            <a:pPr lvl="2" indent="-228600" defTabSz="914400"/>
            <a:r>
              <a:rPr lang="en-US" sz="2300" dirty="0">
                <a:solidFill>
                  <a:prstClr val="black"/>
                </a:solidFill>
                <a:latin typeface="Calibri" panose="020F0502020204030204"/>
                <a:hlinkClick r:id="rId3"/>
              </a:rPr>
              <a:t>http://www.thymatron.com/main_home.asp</a:t>
            </a:r>
            <a:endParaRPr lang="en-US" sz="2300" dirty="0">
              <a:solidFill>
                <a:prstClr val="black"/>
              </a:solidFill>
              <a:latin typeface="Calibri" panose="020F0502020204030204"/>
            </a:endParaRPr>
          </a:p>
          <a:p>
            <a:pPr lvl="2" indent="-228600" defTabSz="914400"/>
            <a:endParaRPr lang="en-US" sz="2300" dirty="0">
              <a:solidFill>
                <a:prstClr val="black"/>
              </a:solidFill>
              <a:latin typeface="Calibri" panose="020F0502020204030204"/>
            </a:endParaRPr>
          </a:p>
          <a:p>
            <a:pPr lvl="2" indent="-228600" defTabSz="914400"/>
            <a:endParaRPr lang="en-US" sz="2300" dirty="0">
              <a:solidFill>
                <a:prstClr val="black"/>
              </a:solidFill>
              <a:latin typeface="Calibri" panose="020F0502020204030204"/>
            </a:endParaRPr>
          </a:p>
          <a:p>
            <a:pPr lvl="1" indent="-228600" defTabSz="914400"/>
            <a:endParaRPr lang="en-US" sz="23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3528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417639"/>
            <a:ext cx="6066668" cy="4191793"/>
          </a:xfrm>
        </p:spPr>
      </p:pic>
    </p:spTree>
    <p:extLst>
      <p:ext uri="{BB962C8B-B14F-4D97-AF65-F5344CB8AC3E}">
        <p14:creationId xmlns:p14="http://schemas.microsoft.com/office/powerpoint/2010/main" val="523123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Thymatron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22" y="1524000"/>
            <a:ext cx="6430378" cy="3810000"/>
          </a:xfrm>
        </p:spPr>
      </p:pic>
    </p:spTree>
    <p:extLst>
      <p:ext uri="{BB962C8B-B14F-4D97-AF65-F5344CB8AC3E}">
        <p14:creationId xmlns:p14="http://schemas.microsoft.com/office/powerpoint/2010/main" val="663769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Nerve Stimulator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1828800"/>
            <a:ext cx="4106333" cy="2732578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0" y="3695700"/>
            <a:ext cx="36068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633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Thymatron vs. spECTrum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Both work!</a:t>
            </a:r>
          </a:p>
          <a:p>
            <a:r>
              <a:rPr lang="en-US" dirty="0"/>
              <a:t>Similar costs</a:t>
            </a:r>
          </a:p>
          <a:p>
            <a:pPr lvl="1"/>
            <a:r>
              <a:rPr lang="en-US" dirty="0"/>
              <a:t>∼$20K-$25K</a:t>
            </a:r>
          </a:p>
          <a:p>
            <a:r>
              <a:rPr lang="en-US" dirty="0"/>
              <a:t>Pretty easy to use</a:t>
            </a:r>
          </a:p>
          <a:p>
            <a:pPr lvl="1"/>
            <a:r>
              <a:rPr lang="en-US" dirty="0"/>
              <a:t>1 knob Thymatron vs. 4 knobs spECTrum</a:t>
            </a:r>
          </a:p>
          <a:p>
            <a:pPr lvl="1"/>
            <a:r>
              <a:rPr lang="en-US" dirty="0"/>
              <a:t>Easy dosing protocols</a:t>
            </a:r>
          </a:p>
          <a:p>
            <a:r>
              <a:rPr lang="en-US" dirty="0"/>
              <a:t>Pretty much maintenance free</a:t>
            </a:r>
          </a:p>
          <a:p>
            <a:pPr lvl="1"/>
            <a:r>
              <a:rPr lang="en-US" dirty="0"/>
              <a:t>Make sure you send back to company for service and upgrades</a:t>
            </a:r>
          </a:p>
          <a:p>
            <a:r>
              <a:rPr lang="en-US" dirty="0"/>
              <a:t>Not much to wear out</a:t>
            </a:r>
          </a:p>
          <a:p>
            <a:r>
              <a:rPr lang="en-US" dirty="0"/>
              <a:t>Consumable supplies</a:t>
            </a:r>
          </a:p>
          <a:p>
            <a:pPr lvl="1"/>
            <a:r>
              <a:rPr lang="en-US" dirty="0"/>
              <a:t>Chart recorder paper, EEG/EKG stickies, electrode gel</a:t>
            </a:r>
          </a:p>
          <a:p>
            <a:r>
              <a:rPr lang="en-US" dirty="0"/>
              <a:t>Non-consumable supplies</a:t>
            </a:r>
          </a:p>
          <a:p>
            <a:pPr lvl="1"/>
            <a:r>
              <a:rPr lang="en-US" dirty="0"/>
              <a:t>Bite blocks</a:t>
            </a:r>
          </a:p>
          <a:p>
            <a:pPr lvl="2"/>
            <a:r>
              <a:rPr lang="en-US" dirty="0"/>
              <a:t>Can be sterilized</a:t>
            </a:r>
          </a:p>
        </p:txBody>
      </p:sp>
    </p:spTree>
    <p:extLst>
      <p:ext uri="{BB962C8B-B14F-4D97-AF65-F5344CB8AC3E}">
        <p14:creationId xmlns:p14="http://schemas.microsoft.com/office/powerpoint/2010/main" val="434481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8191" y="453982"/>
            <a:ext cx="500634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9BDD0F38-BD4D-D849-BE40-C13E9E282D3C}"/>
              </a:ext>
            </a:extLst>
          </p:cNvPr>
          <p:cNvSpPr txBox="1">
            <a:spLocks/>
          </p:cNvSpPr>
          <p:nvPr/>
        </p:nvSpPr>
        <p:spPr>
          <a:xfrm>
            <a:off x="2072640" y="731520"/>
            <a:ext cx="4567428" cy="142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spcAft>
                <a:spcPts val="600"/>
              </a:spcAft>
            </a:pPr>
            <a:r>
              <a:rPr lang="en-US" sz="4400" dirty="0">
                <a:solidFill>
                  <a:srgbClr val="FFFFFF"/>
                </a:solidFill>
                <a:latin typeface="Calibri Light" panose="020F0302020204030204"/>
              </a:rPr>
              <a:t>Thymatron vs. spECTrum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81825" y="461738"/>
            <a:ext cx="1612020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4326" y="453155"/>
            <a:ext cx="161201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8190" y="2480956"/>
            <a:ext cx="8448154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1F5DE0A0-9883-F64B-AE77-EF9368E2A780}"/>
              </a:ext>
            </a:extLst>
          </p:cNvPr>
          <p:cNvSpPr txBox="1">
            <a:spLocks/>
          </p:cNvSpPr>
          <p:nvPr/>
        </p:nvSpPr>
        <p:spPr>
          <a:xfrm>
            <a:off x="2116092" y="2798385"/>
            <a:ext cx="7948296" cy="3283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defTabSz="914400"/>
            <a:r>
              <a:rPr lang="en-US" sz="1100" dirty="0">
                <a:solidFill>
                  <a:prstClr val="black"/>
                </a:solidFill>
                <a:latin typeface="Calibri" panose="020F0502020204030204"/>
              </a:rPr>
              <a:t>Both work!</a:t>
            </a:r>
          </a:p>
          <a:p>
            <a:pPr indent="-228600" defTabSz="914400"/>
            <a:r>
              <a:rPr lang="en-US" sz="1100" dirty="0">
                <a:solidFill>
                  <a:prstClr val="black"/>
                </a:solidFill>
                <a:latin typeface="Calibri" panose="020F0502020204030204"/>
              </a:rPr>
              <a:t>Similar costs</a:t>
            </a:r>
          </a:p>
          <a:p>
            <a:pPr lvl="1" indent="-228600" defTabSz="914400"/>
            <a:r>
              <a:rPr lang="en-US" sz="1100" dirty="0">
                <a:solidFill>
                  <a:prstClr val="black"/>
                </a:solidFill>
                <a:latin typeface="Calibri" panose="020F0502020204030204"/>
              </a:rPr>
              <a:t>∼$20K-$25K</a:t>
            </a:r>
          </a:p>
          <a:p>
            <a:pPr indent="-228600" defTabSz="914400"/>
            <a:r>
              <a:rPr lang="en-US" sz="1100" dirty="0">
                <a:solidFill>
                  <a:prstClr val="black"/>
                </a:solidFill>
                <a:latin typeface="Calibri" panose="020F0502020204030204"/>
              </a:rPr>
              <a:t>Pretty easy to use</a:t>
            </a:r>
          </a:p>
          <a:p>
            <a:pPr lvl="1" indent="-228600" defTabSz="914400"/>
            <a:r>
              <a:rPr lang="en-US" sz="1100" dirty="0">
                <a:solidFill>
                  <a:prstClr val="black"/>
                </a:solidFill>
                <a:latin typeface="Calibri" panose="020F0502020204030204"/>
              </a:rPr>
              <a:t>1 knob Thymatron vs. 4 knobs spECTrum</a:t>
            </a:r>
          </a:p>
          <a:p>
            <a:pPr lvl="1" indent="-228600" defTabSz="914400"/>
            <a:r>
              <a:rPr lang="en-US" sz="1100" dirty="0">
                <a:solidFill>
                  <a:prstClr val="black"/>
                </a:solidFill>
                <a:latin typeface="Calibri" panose="020F0502020204030204"/>
              </a:rPr>
              <a:t>Easy dosing protocols</a:t>
            </a:r>
          </a:p>
          <a:p>
            <a:pPr indent="-228600" defTabSz="914400"/>
            <a:r>
              <a:rPr lang="en-US" sz="1100" dirty="0">
                <a:solidFill>
                  <a:prstClr val="black"/>
                </a:solidFill>
                <a:latin typeface="Calibri" panose="020F0502020204030204"/>
              </a:rPr>
              <a:t>Pretty much maintenance free</a:t>
            </a:r>
          </a:p>
          <a:p>
            <a:pPr lvl="1" indent="-228600" defTabSz="914400"/>
            <a:r>
              <a:rPr lang="en-US" sz="1100" dirty="0">
                <a:solidFill>
                  <a:prstClr val="black"/>
                </a:solidFill>
                <a:latin typeface="Calibri" panose="020F0502020204030204"/>
              </a:rPr>
              <a:t>Make sure you send back to company for service and upgrades</a:t>
            </a:r>
          </a:p>
          <a:p>
            <a:pPr indent="-228600" defTabSz="914400"/>
            <a:r>
              <a:rPr lang="en-US" sz="1100" dirty="0">
                <a:solidFill>
                  <a:prstClr val="black"/>
                </a:solidFill>
                <a:latin typeface="Calibri" panose="020F0502020204030204"/>
              </a:rPr>
              <a:t>Not much to wear out</a:t>
            </a:r>
          </a:p>
          <a:p>
            <a:pPr indent="-228600" defTabSz="914400"/>
            <a:r>
              <a:rPr lang="en-US" sz="1100" dirty="0">
                <a:solidFill>
                  <a:prstClr val="black"/>
                </a:solidFill>
                <a:latin typeface="Calibri" panose="020F0502020204030204"/>
              </a:rPr>
              <a:t>Consumable supplies</a:t>
            </a:r>
          </a:p>
          <a:p>
            <a:pPr lvl="1" indent="-228600" defTabSz="914400"/>
            <a:r>
              <a:rPr lang="en-US" sz="1100" dirty="0">
                <a:solidFill>
                  <a:prstClr val="black"/>
                </a:solidFill>
                <a:latin typeface="Calibri" panose="020F0502020204030204"/>
              </a:rPr>
              <a:t>Chart recorder paper, EEG/EKG stickies, electrode gel</a:t>
            </a:r>
          </a:p>
          <a:p>
            <a:pPr indent="-228600" defTabSz="914400"/>
            <a:r>
              <a:rPr lang="en-US" sz="1100" dirty="0">
                <a:solidFill>
                  <a:prstClr val="black"/>
                </a:solidFill>
                <a:latin typeface="Calibri" panose="020F0502020204030204"/>
              </a:rPr>
              <a:t>Non-consumable supplies</a:t>
            </a:r>
          </a:p>
          <a:p>
            <a:pPr lvl="1" indent="-228600" defTabSz="914400"/>
            <a:r>
              <a:rPr lang="en-US" sz="1100" dirty="0">
                <a:solidFill>
                  <a:prstClr val="black"/>
                </a:solidFill>
                <a:latin typeface="Calibri" panose="020F0502020204030204"/>
              </a:rPr>
              <a:t>Bite blocks</a:t>
            </a:r>
          </a:p>
          <a:p>
            <a:pPr lvl="2" indent="-228600" defTabSz="914400"/>
            <a:r>
              <a:rPr lang="en-US" sz="1100" dirty="0">
                <a:solidFill>
                  <a:prstClr val="black"/>
                </a:solidFill>
                <a:latin typeface="Calibri" panose="020F0502020204030204"/>
              </a:rPr>
              <a:t>Can be sterilized</a:t>
            </a:r>
          </a:p>
        </p:txBody>
      </p:sp>
    </p:spTree>
    <p:extLst>
      <p:ext uri="{BB962C8B-B14F-4D97-AF65-F5344CB8AC3E}">
        <p14:creationId xmlns:p14="http://schemas.microsoft.com/office/powerpoint/2010/main" val="402150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3999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CLP 2021</a:t>
            </a:r>
            <a:br>
              <a:rPr lang="en-US" dirty="0"/>
            </a:br>
            <a:r>
              <a:rPr lang="en-US" sz="3600" dirty="0"/>
              <a:t>Disclosure: </a:t>
            </a:r>
            <a:r>
              <a:rPr lang="en-US" dirty="0"/>
              <a:t>A Evan Eyler, MD, Jules Knight, MD, PhD, Karin Lewicki, MD, Amy Odefey, MD, </a:t>
            </a:r>
            <a:br>
              <a:rPr lang="en-US" dirty="0"/>
            </a:br>
            <a:r>
              <a:rPr lang="en-US" dirty="0"/>
              <a:t>Terry Rabinowitz, MD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3854" y="3094038"/>
            <a:ext cx="8229600" cy="3763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With respect to the following presentation, there has been no relevant (direct or indirect) financial relationship between the party listed above (and/or spouse/partner) and any for-profit company which could be considered a conflict of interest.</a:t>
            </a:r>
          </a:p>
        </p:txBody>
      </p:sp>
    </p:spTree>
    <p:extLst>
      <p:ext uri="{BB962C8B-B14F-4D97-AF65-F5344CB8AC3E}">
        <p14:creationId xmlns:p14="http://schemas.microsoft.com/office/powerpoint/2010/main" val="40812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0813" y="1914813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0814" y="1924950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787196" y="4092816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147699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0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B4AD9F-1FD4-1542-B925-651CD4276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4042" y="586856"/>
            <a:ext cx="2401025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defTabSz="914400"/>
            <a:r>
              <a:rPr lang="en-US" sz="6000" dirty="0">
                <a:solidFill>
                  <a:srgbClr val="FFFFFF"/>
                </a:solidFill>
              </a:rPr>
              <a:t>Faculty</a:t>
            </a: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D392E3-31F8-6247-81FC-A58D44233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1694" y="649481"/>
            <a:ext cx="4916510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/>
            <a:r>
              <a:rPr lang="en-US" sz="4000" dirty="0"/>
              <a:t>EE</a:t>
            </a:r>
          </a:p>
          <a:p>
            <a:pPr algn="l" defTabSz="914400"/>
            <a:r>
              <a:rPr lang="en-US" sz="4000" dirty="0"/>
              <a:t>JK</a:t>
            </a:r>
          </a:p>
          <a:p>
            <a:pPr algn="l" defTabSz="914400"/>
            <a:r>
              <a:rPr lang="en-US" sz="4000" dirty="0"/>
              <a:t>KL</a:t>
            </a:r>
          </a:p>
          <a:p>
            <a:pPr algn="l" defTabSz="914400"/>
            <a:r>
              <a:rPr lang="en-US" sz="4000" dirty="0"/>
              <a:t>AO</a:t>
            </a:r>
          </a:p>
          <a:p>
            <a:pPr algn="l" defTabSz="914400"/>
            <a:r>
              <a:rPr lang="en-US" sz="4000" dirty="0"/>
              <a:t>TR</a:t>
            </a:r>
          </a:p>
        </p:txBody>
      </p:sp>
    </p:spTree>
    <p:extLst>
      <p:ext uri="{BB962C8B-B14F-4D97-AF65-F5344CB8AC3E}">
        <p14:creationId xmlns:p14="http://schemas.microsoft.com/office/powerpoint/2010/main" val="28183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33575" y="349250"/>
            <a:ext cx="8324850" cy="1803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3C79AB-E556-2F4A-9EB0-033C66856656}"/>
              </a:ext>
            </a:extLst>
          </p:cNvPr>
          <p:cNvSpPr txBox="1">
            <a:spLocks/>
          </p:cNvSpPr>
          <p:nvPr/>
        </p:nvSpPr>
        <p:spPr>
          <a:xfrm>
            <a:off x="2152650" y="58816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spcAft>
                <a:spcPts val="600"/>
              </a:spcAft>
            </a:pPr>
            <a:r>
              <a:rPr lang="en-US" sz="4000">
                <a:solidFill>
                  <a:srgbClr val="FFFFFF"/>
                </a:solidFill>
                <a:latin typeface="Calibri Light" panose="020F0302020204030204"/>
              </a:rPr>
              <a:t>Why Learn About 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C1D9C-598A-4945-B63A-530E0B9A00B9}"/>
              </a:ext>
            </a:extLst>
          </p:cNvPr>
          <p:cNvSpPr txBox="1">
            <a:spLocks/>
          </p:cNvSpPr>
          <p:nvPr/>
        </p:nvSpPr>
        <p:spPr>
          <a:xfrm>
            <a:off x="2152650" y="2391568"/>
            <a:ext cx="7886700" cy="3785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defTabSz="914400"/>
            <a:r>
              <a:rPr lang="en-US" sz="1900">
                <a:solidFill>
                  <a:prstClr val="black"/>
                </a:solidFill>
                <a:latin typeface="Calibri" panose="020F0502020204030204"/>
              </a:rPr>
              <a:t>Academy of Psychosomatic Medicine (now ACLP) Practice Guidelines for Psychiatric Consultation in the General Medical Setting</a:t>
            </a:r>
          </a:p>
          <a:p>
            <a:pPr lvl="1" indent="-228600" defTabSz="914400"/>
            <a:r>
              <a:rPr lang="en-US" sz="1900">
                <a:solidFill>
                  <a:prstClr val="black"/>
                </a:solidFill>
                <a:latin typeface="Calibri" panose="020F0502020204030204"/>
              </a:rPr>
              <a:t>The C-L psychiatrist must be knowledgeable about electroconvulsive therapy (ECT) and recognize when to introduce it in depressed, catatonic, or critically ill patients”(Bronheim, Fulop, Kunkel, et al; 1998)</a:t>
            </a:r>
          </a:p>
          <a:p>
            <a:pPr indent="-228600" defTabSz="914400"/>
            <a:r>
              <a:rPr lang="en-US" sz="1900">
                <a:solidFill>
                  <a:prstClr val="black"/>
                </a:solidFill>
                <a:latin typeface="Calibri" panose="020F0502020204030204"/>
              </a:rPr>
              <a:t>The more you know, the more likely you are to:</a:t>
            </a:r>
          </a:p>
          <a:p>
            <a:pPr lvl="1" indent="-228600" defTabSz="914400"/>
            <a:r>
              <a:rPr lang="en-US" sz="1900">
                <a:solidFill>
                  <a:prstClr val="black"/>
                </a:solidFill>
                <a:latin typeface="Calibri" panose="020F0502020204030204"/>
              </a:rPr>
              <a:t>Consider it</a:t>
            </a:r>
          </a:p>
          <a:p>
            <a:pPr lvl="1" indent="-228600" defTabSz="914400"/>
            <a:r>
              <a:rPr lang="en-US" sz="1900">
                <a:solidFill>
                  <a:prstClr val="black"/>
                </a:solidFill>
                <a:latin typeface="Calibri" panose="020F0502020204030204"/>
              </a:rPr>
              <a:t>Not be afraid of it</a:t>
            </a:r>
          </a:p>
          <a:p>
            <a:pPr lvl="1" indent="-228600" defTabSz="914400"/>
            <a:r>
              <a:rPr lang="en-US" sz="1900">
                <a:solidFill>
                  <a:prstClr val="black"/>
                </a:solidFill>
                <a:latin typeface="Calibri" panose="020F0502020204030204"/>
              </a:rPr>
              <a:t>Feel comfortable with it</a:t>
            </a:r>
          </a:p>
          <a:p>
            <a:pPr lvl="1" indent="-228600" defTabSz="914400"/>
            <a:r>
              <a:rPr lang="en-US" sz="1900">
                <a:solidFill>
                  <a:prstClr val="black"/>
                </a:solidFill>
                <a:latin typeface="Calibri" panose="020F0502020204030204"/>
              </a:rPr>
              <a:t>Be able to identify where it should be used</a:t>
            </a:r>
          </a:p>
          <a:p>
            <a:pPr indent="-228600" defTabSz="914400"/>
            <a:r>
              <a:rPr lang="en-US" sz="1900">
                <a:solidFill>
                  <a:prstClr val="black"/>
                </a:solidFill>
                <a:latin typeface="Calibri" panose="020F0502020204030204"/>
              </a:rPr>
              <a:t>It works!</a:t>
            </a:r>
          </a:p>
          <a:p>
            <a:pPr indent="-228600" defTabSz="914400"/>
            <a:endParaRPr lang="en-US" sz="1900">
              <a:solidFill>
                <a:prstClr val="black"/>
              </a:solidFill>
              <a:latin typeface="Calibri" panose="020F0502020204030204"/>
            </a:endParaRPr>
          </a:p>
          <a:p>
            <a:pPr indent="-228600" defTabSz="914400"/>
            <a:endParaRPr lang="en-US" sz="19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688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291090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4700" dirty="0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5000" y="1981200"/>
          <a:ext cx="8362950" cy="436710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52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0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What </a:t>
                      </a:r>
                      <a:endParaRPr lang="en-US" sz="13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983" marR="3398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Who</a:t>
                      </a:r>
                      <a:endParaRPr lang="en-US" sz="13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983" marR="3398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Introductions,</a:t>
                      </a:r>
                      <a:r>
                        <a:rPr lang="en-US" sz="1300" baseline="0">
                          <a:effectLst/>
                        </a:rPr>
                        <a:t> </a:t>
                      </a:r>
                      <a:r>
                        <a:rPr lang="en-US" sz="1300">
                          <a:effectLst/>
                        </a:rPr>
                        <a:t>Background,</a:t>
                      </a:r>
                      <a:r>
                        <a:rPr lang="en-US" sz="1300" baseline="0">
                          <a:effectLst/>
                        </a:rPr>
                        <a:t> Instrumentation, Technique</a:t>
                      </a:r>
                      <a:endParaRPr lang="en-US" sz="13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983" marR="3398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Rabinowitz</a:t>
                      </a:r>
                      <a:endParaRPr lang="en-US" sz="13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983" marR="3398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8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effectLst/>
                        </a:rPr>
                        <a:t>Basic Science of ECT &amp; Hypothesized Mechanisms of Action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983" marR="33983" marT="0" marB="0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Lewicki</a:t>
                      </a:r>
                      <a:endParaRPr lang="en-US" sz="1300">
                        <a:effectLst/>
                        <a:latin typeface="Calibri" charset="0"/>
                      </a:endParaRPr>
                    </a:p>
                  </a:txBody>
                  <a:tcPr marL="33983" marR="3398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8618"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</a:rPr>
                        <a:t>Work-up of the medical/surgical patient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</a:rPr>
                        <a:t>Anesthesia technique &amp; physiological response to electrically induced seizures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</a:rPr>
                        <a:t>Role of the anesthesia provider in optimizing treatment success and preventing complications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</a:rPr>
                        <a:t>Protecting patients and treatment team from viral exposure during the COVID-19 pandemic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</a:rPr>
                        <a:t>Special considerations for evaluating candidates for ECT via telemedicine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983" marR="33983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effectLst/>
                        </a:rPr>
                        <a:t>Eyler &amp; Odefey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983" marR="3398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Special Populations and Cases</a:t>
                      </a:r>
                      <a:endParaRPr lang="en-US" sz="13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983" marR="3398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Knight &amp; Lewicki</a:t>
                      </a:r>
                      <a:endParaRPr lang="en-US" sz="13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983" marR="3398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88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Other topics as time allows: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effectLst/>
                        </a:rPr>
                        <a:t>Ethical considerations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effectLst/>
                        </a:rPr>
                        <a:t>Research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>
                          <a:effectLst/>
                        </a:rPr>
                        <a:t>Informed consent</a:t>
                      </a:r>
                      <a:endParaRPr lang="en-US" sz="13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983" marR="3398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All faculty &amp; learners</a:t>
                      </a:r>
                      <a:endParaRPr lang="en-US" sz="13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983" marR="33983" marT="0" marB="0"/>
                </a:tc>
                <a:extLst>
                  <a:ext uri="{0D108BD9-81ED-4DB2-BD59-A6C34878D82A}">
                    <a16:rowId xmlns:a16="http://schemas.microsoft.com/office/drawing/2014/main" val="1002078"/>
                  </a:ext>
                </a:extLst>
              </a:tr>
              <a:tr h="266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Q &amp; A</a:t>
                      </a:r>
                      <a:endParaRPr lang="en-US" sz="13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983" marR="3398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All faculty &amp; learners</a:t>
                      </a:r>
                      <a:endParaRPr lang="en-US" sz="13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983" marR="3398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66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87864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35820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357934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47999" y="1496846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1598278" y="1668286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B37B96-B4FA-714D-8D65-279F2ABB9C4E}"/>
              </a:ext>
            </a:extLst>
          </p:cNvPr>
          <p:cNvSpPr txBox="1">
            <a:spLocks/>
          </p:cNvSpPr>
          <p:nvPr/>
        </p:nvSpPr>
        <p:spPr>
          <a:xfrm>
            <a:off x="2143798" y="586856"/>
            <a:ext cx="3172575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914400">
              <a:spcAft>
                <a:spcPts val="600"/>
              </a:spcAft>
            </a:pPr>
            <a:r>
              <a:rPr lang="en-US" sz="3500">
                <a:solidFill>
                  <a:srgbClr val="FFFFFF"/>
                </a:solidFill>
                <a:latin typeface="Calibri Light" panose="020F0302020204030204"/>
              </a:rPr>
              <a:t>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D57E2-61EC-2F45-AA98-37388323063C}"/>
              </a:ext>
            </a:extLst>
          </p:cNvPr>
          <p:cNvSpPr txBox="1">
            <a:spLocks/>
          </p:cNvSpPr>
          <p:nvPr/>
        </p:nvSpPr>
        <p:spPr>
          <a:xfrm>
            <a:off x="6401369" y="649481"/>
            <a:ext cx="3646835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History of ECT</a:t>
            </a:r>
          </a:p>
          <a:p>
            <a:pPr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Indications &amp; Contraindications</a:t>
            </a:r>
          </a:p>
          <a:p>
            <a:pPr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Work-up of the patient pre-ECT</a:t>
            </a:r>
          </a:p>
          <a:p>
            <a:pPr lvl="1"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Different diagnoses/conditions in the general hospital that might benefit from ECT e.g.,</a:t>
            </a:r>
          </a:p>
          <a:p>
            <a:pPr lvl="2"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Expectant mother with life-threatening psychosis</a:t>
            </a:r>
          </a:p>
          <a:p>
            <a:pPr lvl="2"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Catatonia</a:t>
            </a:r>
          </a:p>
          <a:p>
            <a:pPr lvl="2"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Mania</a:t>
            </a:r>
          </a:p>
          <a:p>
            <a:pPr lvl="2"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Delirium</a:t>
            </a:r>
          </a:p>
          <a:p>
            <a:pPr lvl="2"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Depression with psychotic features</a:t>
            </a:r>
          </a:p>
          <a:p>
            <a:pPr lvl="2"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ECT Technique, Apparatus, and Interpretation of Seizure Morphology</a:t>
            </a:r>
          </a:p>
          <a:p>
            <a:pPr lvl="3"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Electrode placement</a:t>
            </a:r>
          </a:p>
          <a:p>
            <a:pPr lvl="4" indent="-228600" defTabSz="914400"/>
            <a:r>
              <a:rPr lang="en-US" sz="1700">
                <a:solidFill>
                  <a:prstClr val="black"/>
                </a:solidFill>
                <a:latin typeface="Calibri" panose="020F0502020204030204"/>
              </a:rPr>
              <a:t>Where, why, how?</a:t>
            </a:r>
          </a:p>
        </p:txBody>
      </p:sp>
    </p:spTree>
    <p:extLst>
      <p:ext uri="{BB962C8B-B14F-4D97-AF65-F5344CB8AC3E}">
        <p14:creationId xmlns:p14="http://schemas.microsoft.com/office/powerpoint/2010/main" val="285534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24002" y="1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620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B695991C-1DD2-472D-8D61-874314373E8D}"/>
              </a:ext>
            </a:extLst>
          </p:cNvPr>
          <p:cNvGraphicFramePr/>
          <p:nvPr/>
        </p:nvGraphicFramePr>
        <p:xfrm>
          <a:off x="2007043" y="2112580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708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24001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523999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10475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8513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A8F4F9-F832-CF47-88C1-C56F723FB341}"/>
              </a:ext>
            </a:extLst>
          </p:cNvPr>
          <p:cNvSpPr txBox="1">
            <a:spLocks/>
          </p:cNvSpPr>
          <p:nvPr/>
        </p:nvSpPr>
        <p:spPr>
          <a:xfrm>
            <a:off x="2552700" y="294539"/>
            <a:ext cx="7421963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spcAft>
                <a:spcPts val="600"/>
              </a:spcAft>
            </a:pPr>
            <a:r>
              <a:rPr lang="en-US" sz="3500">
                <a:solidFill>
                  <a:srgbClr val="FFFFFF"/>
                </a:solidFill>
                <a:latin typeface="Calibri Light" panose="020F0302020204030204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D8547-CA67-524C-BAC6-47500814215B}"/>
              </a:ext>
            </a:extLst>
          </p:cNvPr>
          <p:cNvSpPr txBox="1">
            <a:spLocks/>
          </p:cNvSpPr>
          <p:nvPr/>
        </p:nvSpPr>
        <p:spPr>
          <a:xfrm>
            <a:off x="2552700" y="2318197"/>
            <a:ext cx="7293023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28600" defTabSz="914400"/>
            <a:r>
              <a:rPr lang="en-US" sz="900">
                <a:solidFill>
                  <a:prstClr val="black"/>
                </a:solidFill>
                <a:latin typeface="Calibri" panose="020F0502020204030204"/>
              </a:rPr>
              <a:t> </a:t>
            </a:r>
          </a:p>
          <a:p>
            <a:pPr marL="457200" indent="-228600" defTabSz="914400"/>
            <a:r>
              <a:rPr lang="en-US" sz="900">
                <a:solidFill>
                  <a:prstClr val="black"/>
                </a:solidFill>
                <a:latin typeface="Calibri" panose="020F0502020204030204"/>
              </a:rPr>
              <a:t>Practice of Electroconvulsive Therapy: Recommendations for Treatment, Training, and Privileging. (A Task Force Report of the American Psychiatric Association) 2nd ed. American Psychiatric Press Inc. 2001.</a:t>
            </a:r>
          </a:p>
          <a:p>
            <a:pPr marL="457200" indent="-228600" defTabSz="914400"/>
            <a:r>
              <a:rPr lang="en-US" sz="900">
                <a:solidFill>
                  <a:prstClr val="black"/>
                </a:solidFill>
                <a:latin typeface="Calibri" panose="020F0502020204030204"/>
              </a:rPr>
              <a:t>Mueller PS, Albin, SM, Barnes RD, Rasmussen, KG.  Safety of Electroconvulsive Therapy in Patients with Unrepaired Abdominal Aortic Aneurysm: Report of 8 Patients.  J ECT, 2009.</a:t>
            </a:r>
          </a:p>
          <a:p>
            <a:pPr marL="457200" indent="-228600" defTabSz="914400"/>
            <a:r>
              <a:rPr lang="en-US" sz="900">
                <a:solidFill>
                  <a:prstClr val="black"/>
                </a:solidFill>
                <a:latin typeface="Calibri" panose="020F0502020204030204"/>
              </a:rPr>
              <a:t>Mankad MV, Beyer JL, Weiner RD, Krystal AD.  Clinical Manual of Electroconvulsive Therapy.  American Psychiatric Publishing, Inc.  2010.</a:t>
            </a:r>
          </a:p>
          <a:p>
            <a:pPr marL="457200" indent="-228600" defTabSz="914400"/>
            <a:r>
              <a:rPr lang="en-US" sz="900">
                <a:solidFill>
                  <a:prstClr val="black"/>
                </a:solidFill>
                <a:latin typeface="Calibri" panose="020F0502020204030204"/>
              </a:rPr>
              <a:t>Rasmussen KG.  Electroconvulsive Therapy.  In Levenson JL (ed.) Textbook of Psychosomatic Medicine.  Psychiatric Care of the Medically Ill.  Arlington, VA, American Psychiatric Publishing, Inc., 2011; 1043-1052.</a:t>
            </a:r>
          </a:p>
          <a:p>
            <a:pPr marL="457200" indent="-228600" defTabSz="914400"/>
            <a:r>
              <a:rPr lang="en-US" sz="900">
                <a:solidFill>
                  <a:prstClr val="black"/>
                </a:solidFill>
                <a:latin typeface="Calibri" panose="020F0502020204030204"/>
              </a:rPr>
              <a:t>Fazzino T, Rabinowitz T, Althoff RR, Helzer JE.  Monitoring Daily Affective Symptoms and Memory Function Using Interactive Voice Response in Outpatients Receiving Electroconvulsive Therapy.  J ECT 2013; 29:318-324.</a:t>
            </a:r>
          </a:p>
          <a:p>
            <a:pPr marL="457200" indent="-228600" defTabSz="914400"/>
            <a:r>
              <a:rPr lang="en-US" sz="900">
                <a:solidFill>
                  <a:prstClr val="black"/>
                </a:solidFill>
                <a:latin typeface="Calibri" panose="020F0502020204030204"/>
              </a:rPr>
              <a:t>Sutor B, Rasmussen, KG.  Clinical Challenges in Maintenance Electroconvulsive Therapy for Older Patients with Medical Comorbidity.  J ECT, 2015.</a:t>
            </a:r>
          </a:p>
          <a:p>
            <a:pPr marL="457200" indent="-228600" defTabSz="914400"/>
            <a:r>
              <a:rPr lang="en-US" sz="900">
                <a:solidFill>
                  <a:prstClr val="black"/>
                </a:solidFill>
                <a:latin typeface="Calibri" panose="020F0502020204030204"/>
              </a:rPr>
              <a:t>Rasmussen KG.   What Type of Cognitive Testing Should Be Part of Routine Electroconvulsive Therapy Practice?  J ECT.  2015.</a:t>
            </a:r>
          </a:p>
          <a:p>
            <a:pPr marL="457200" indent="-228600" defTabSz="914400"/>
            <a:r>
              <a:rPr lang="en-US" sz="900">
                <a:solidFill>
                  <a:prstClr val="black"/>
                </a:solidFill>
                <a:latin typeface="Calibri" panose="020F0502020204030204"/>
              </a:rPr>
              <a:t>Do Patients with Personality Disorders Respond Differently to Electroconvulsive Therapy? A Review of the Literature and Consideration of Conceptual Issues.  J ECT 2015; 31:6-12.</a:t>
            </a:r>
          </a:p>
          <a:p>
            <a:pPr marL="457200" indent="-228600" defTabSz="914400"/>
            <a:r>
              <a:rPr lang="en-US" sz="900">
                <a:solidFill>
                  <a:prstClr val="black"/>
                </a:solidFill>
                <a:latin typeface="Calibri" panose="020F0502020204030204"/>
              </a:rPr>
              <a:t>Graff V, Wingfield P, Adams D, Rabinowitz T.  An Investigation of Patient Preferences for Music Played Before Electroconvulsive Therapy. J ECT, 2016.  </a:t>
            </a:r>
          </a:p>
        </p:txBody>
      </p:sp>
    </p:spTree>
    <p:extLst>
      <p:ext uri="{BB962C8B-B14F-4D97-AF65-F5344CB8AC3E}">
        <p14:creationId xmlns:p14="http://schemas.microsoft.com/office/powerpoint/2010/main" val="1464371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07CD57-4CCE-C140-B6B3-53762FD86E33}"/>
              </a:ext>
            </a:extLst>
          </p:cNvPr>
          <p:cNvSpPr txBox="1">
            <a:spLocks/>
          </p:cNvSpPr>
          <p:nvPr/>
        </p:nvSpPr>
        <p:spPr>
          <a:xfrm>
            <a:off x="2152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spcAft>
                <a:spcPts val="600"/>
              </a:spcAft>
            </a:pPr>
            <a:r>
              <a:rPr lang="en-US" sz="4000">
                <a:solidFill>
                  <a:srgbClr val="FFFFFF"/>
                </a:solidFill>
                <a:latin typeface="Calibri Light" panose="020F0302020204030204"/>
              </a:rPr>
              <a:t>Before We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70875-0F91-274A-A323-F2F7622B7E52}"/>
              </a:ext>
            </a:extLst>
          </p:cNvPr>
          <p:cNvSpPr txBox="1">
            <a:spLocks/>
          </p:cNvSpPr>
          <p:nvPr/>
        </p:nvSpPr>
        <p:spPr>
          <a:xfrm>
            <a:off x="2152650" y="2438400"/>
            <a:ext cx="7886700" cy="3738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defTabSz="914400"/>
            <a:r>
              <a:rPr lang="en-US" sz="2300">
                <a:solidFill>
                  <a:prstClr val="black"/>
                </a:solidFill>
                <a:latin typeface="Calibri" panose="020F0502020204030204"/>
              </a:rPr>
              <a:t>Who learned ECT in residency training?</a:t>
            </a:r>
          </a:p>
          <a:p>
            <a:pPr indent="-228600" defTabSz="914400"/>
            <a:r>
              <a:rPr lang="en-US" sz="2300">
                <a:solidFill>
                  <a:prstClr val="black"/>
                </a:solidFill>
                <a:latin typeface="Calibri" panose="020F0502020204030204"/>
              </a:rPr>
              <a:t>Who delivered ECT in residency training?</a:t>
            </a:r>
          </a:p>
          <a:p>
            <a:pPr indent="-228600" defTabSz="914400"/>
            <a:r>
              <a:rPr lang="en-US" sz="2300">
                <a:solidFill>
                  <a:prstClr val="black"/>
                </a:solidFill>
                <a:latin typeface="Calibri" panose="020F0502020204030204"/>
              </a:rPr>
              <a:t>Who used it in fellowship training?</a:t>
            </a:r>
          </a:p>
          <a:p>
            <a:pPr indent="-228600" defTabSz="914400"/>
            <a:r>
              <a:rPr lang="en-US" sz="2300">
                <a:solidFill>
                  <a:prstClr val="black"/>
                </a:solidFill>
                <a:latin typeface="Calibri" panose="020F0502020204030204"/>
              </a:rPr>
              <a:t>Who uses or recommends it now?</a:t>
            </a:r>
          </a:p>
          <a:p>
            <a:pPr indent="-228600" defTabSz="914400"/>
            <a:endParaRPr lang="en-US" sz="2300">
              <a:solidFill>
                <a:prstClr val="black"/>
              </a:solidFill>
              <a:latin typeface="Calibri" panose="020F0502020204030204"/>
            </a:endParaRPr>
          </a:p>
          <a:p>
            <a:pPr indent="-228600" defTabSz="914400"/>
            <a:endParaRPr lang="en-US" sz="2300">
              <a:solidFill>
                <a:prstClr val="black"/>
              </a:solidFill>
              <a:latin typeface="Calibri" panose="020F0502020204030204"/>
            </a:endParaRPr>
          </a:p>
          <a:p>
            <a:pPr indent="-228600" defTabSz="914400"/>
            <a:endParaRPr lang="en-US" sz="23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3693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PM slides psychosomatic medicin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33"/>
      </a:accent1>
      <a:accent2>
        <a:srgbClr val="0066CC"/>
      </a:accent2>
      <a:accent3>
        <a:srgbClr val="3399CC"/>
      </a:accent3>
      <a:accent4>
        <a:srgbClr val="99CC66"/>
      </a:accent4>
      <a:accent5>
        <a:srgbClr val="666666"/>
      </a:accent5>
      <a:accent6>
        <a:srgbClr val="3185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1147</Words>
  <Application>Microsoft Macintosh PowerPoint</Application>
  <PresentationFormat>Widescreen</PresentationFormat>
  <Paragraphs>159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Lucida Grande</vt:lpstr>
      <vt:lpstr>Wingdings</vt:lpstr>
      <vt:lpstr>1_Office Theme</vt:lpstr>
      <vt:lpstr>APM slides psychosomatic medicine</vt:lpstr>
      <vt:lpstr>ECT for C-L Psychiatrists:  An Effective Intervention That Might Save a Life </vt:lpstr>
      <vt:lpstr>CLP 2021 Disclosure: A Evan Eyler, MD, Jules Knight, MD, PhD, Karin Lewicki, MD, Amy Odefey, MD,  Terry Rabinowitz, MD</vt:lpstr>
      <vt:lpstr>Faculty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spECTrum</vt:lpstr>
      <vt:lpstr>Thymatron</vt:lpstr>
      <vt:lpstr>Nerve Stimulator</vt:lpstr>
      <vt:lpstr>Thymatron vs. spECTrum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ECT for C-L Psychiatrists:  An Effective Intervention That Might Save a Life </dc:title>
  <dc:creator>Terry Rabinowitz</dc:creator>
  <cp:lastModifiedBy>Terry Rabinowitz</cp:lastModifiedBy>
  <cp:revision>1</cp:revision>
  <dcterms:created xsi:type="dcterms:W3CDTF">2021-10-31T15:11:44Z</dcterms:created>
  <dcterms:modified xsi:type="dcterms:W3CDTF">2021-10-31T15:12:41Z</dcterms:modified>
</cp:coreProperties>
</file>