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9144000" cy="5143500" type="screen16x9"/>
  <p:notesSz cx="6858000" cy="9926638"/>
  <p:embeddedFontLst>
    <p:embeddedFont>
      <p:font typeface="Arial Black" panose="020B0A04020102020204" pitchFamily="34" charset="0"/>
      <p:regular r:id="rId7"/>
      <p:bold r:id="rId8"/>
    </p:embeddedFont>
    <p:embeddedFont>
      <p:font typeface="Noto Sans" panose="020B0502040504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33">
          <p15:clr>
            <a:srgbClr val="A4A3A4"/>
          </p15:clr>
        </p15:guide>
        <p15:guide id="2" pos="158">
          <p15:clr>
            <a:srgbClr val="F26B43"/>
          </p15:clr>
        </p15:guide>
        <p15:guide id="3" orient="horz" pos="781">
          <p15:clr>
            <a:srgbClr val="F26B43"/>
          </p15:clr>
        </p15:guide>
        <p15:guide id="4" pos="2778">
          <p15:clr>
            <a:srgbClr val="A4A3A4"/>
          </p15:clr>
        </p15:guide>
        <p15:guide id="5" pos="5296">
          <p15:clr>
            <a:srgbClr val="A4A3A4"/>
          </p15:clr>
        </p15:guide>
        <p15:guide id="6" orient="horz" pos="2913">
          <p15:clr>
            <a:srgbClr val="A4A3A4"/>
          </p15:clr>
        </p15:guide>
        <p15:guide id="7" orient="horz" pos="2726">
          <p15:clr>
            <a:srgbClr val="A4A3A4"/>
          </p15:clr>
        </p15:guide>
        <p15:guide id="8" orient="horz" pos="1977">
          <p15:clr>
            <a:srgbClr val="A4A3A4"/>
          </p15:clr>
        </p15:guide>
        <p15:guide id="9" orient="horz" pos="1654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94UKncyPC8BoA3fWMo2knlClo9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249" autoAdjust="0"/>
  </p:normalViewPr>
  <p:slideViewPr>
    <p:cSldViewPr snapToGrid="0">
      <p:cViewPr varScale="1">
        <p:scale>
          <a:sx n="143" d="100"/>
          <a:sy n="143" d="100"/>
        </p:scale>
        <p:origin x="606" y="138"/>
      </p:cViewPr>
      <p:guideLst>
        <p:guide orient="horz" pos="933"/>
        <p:guide pos="158"/>
        <p:guide orient="horz" pos="781"/>
        <p:guide pos="2778"/>
        <p:guide pos="5296"/>
        <p:guide orient="horz" pos="2913"/>
        <p:guide orient="horz" pos="2726"/>
        <p:guide orient="horz" pos="1977"/>
        <p:guide orient="horz" pos="16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23" Type="http://customschemas.google.com/relationships/presentationmetadata" Target="metadata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900" tIns="47950" rIns="95900" bIns="479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900" tIns="47950" rIns="95900" bIns="479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900" tIns="47950" rIns="95900" bIns="479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6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900" tIns="47950" rIns="95900" bIns="479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9428586"/>
            <a:ext cx="2971800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900" tIns="47950" rIns="95900" bIns="479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fr-FR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5900" tIns="47950" rIns="95900" bIns="479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" name="Google Shape;5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e de titre">
  <p:cSld name="1_Diapositive de titr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135214" y="4604135"/>
            <a:ext cx="8901281" cy="502214"/>
          </a:xfrm>
          <a:prstGeom prst="rect">
            <a:avLst/>
          </a:prstGeom>
          <a:gradFill>
            <a:gsLst>
              <a:gs pos="0">
                <a:srgbClr val="000001"/>
              </a:gs>
              <a:gs pos="16000">
                <a:srgbClr val="000001"/>
              </a:gs>
              <a:gs pos="90000">
                <a:srgbClr val="004773"/>
              </a:gs>
              <a:gs pos="100000">
                <a:srgbClr val="004773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Google Shape;15;p3" descr="Une image contenant dessin&#10;&#10;Description générée automatiquement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456400" y="4604400"/>
            <a:ext cx="493200" cy="545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/>
          <p:cNvPicPr preferRelativeResize="0"/>
          <p:nvPr/>
        </p:nvPicPr>
        <p:blipFill rotWithShape="1">
          <a:blip r:embed="rId3">
            <a:alphaModFix/>
          </a:blip>
          <a:srcRect l="-1" r="52631" b="30193"/>
          <a:stretch/>
        </p:blipFill>
        <p:spPr>
          <a:xfrm>
            <a:off x="135215" y="231490"/>
            <a:ext cx="296325" cy="501365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/>
          <p:nvPr/>
        </p:nvSpPr>
        <p:spPr>
          <a:xfrm>
            <a:off x="421825" y="102759"/>
            <a:ext cx="18000" cy="695928"/>
          </a:xfrm>
          <a:prstGeom prst="rect">
            <a:avLst/>
          </a:prstGeom>
          <a:solidFill>
            <a:srgbClr val="00477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268853" y="987574"/>
            <a:ext cx="8606295" cy="351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108000" rIns="108000" bIns="108000" anchor="t" anchorCtr="0">
            <a:noAutofit/>
          </a:bodyPr>
          <a:lstStyle>
            <a:lvl1pPr marL="457200" marR="0" lvl="0" indent="-30861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260"/>
              <a:buFont typeface="Noto San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080"/>
              <a:buFont typeface="Noto San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1464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F7F7F"/>
              </a:buClr>
              <a:buSzPts val="990"/>
              <a:buFont typeface="Noto Sans"/>
              <a:buChar char="▪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8607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945"/>
              <a:buFont typeface="Noto Sans"/>
              <a:buChar char="▪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8607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945"/>
              <a:buFont typeface="Noto Sans"/>
              <a:buChar char="▪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39825" y="98426"/>
            <a:ext cx="8435322" cy="695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sz="14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/>
          <p:nvPr/>
        </p:nvSpPr>
        <p:spPr>
          <a:xfrm>
            <a:off x="158215" y="4933843"/>
            <a:ext cx="2835357" cy="13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"/>
              <a:buFont typeface="Arial"/>
              <a:buNone/>
            </a:pPr>
            <a:r>
              <a:rPr lang="fr-FR" sz="38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ALTICE FRANCE - CONFIDENTIEL PROPRIÉTÉ DU GROUPE</a:t>
            </a:r>
            <a:endParaRPr sz="38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ontenu_Rouge">
  <p:cSld name="4_Contenu_Roug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135214" y="4604135"/>
            <a:ext cx="8901281" cy="502214"/>
          </a:xfrm>
          <a:prstGeom prst="rect">
            <a:avLst/>
          </a:prstGeom>
          <a:gradFill>
            <a:gsLst>
              <a:gs pos="0">
                <a:srgbClr val="000001"/>
              </a:gs>
              <a:gs pos="16000">
                <a:srgbClr val="000001"/>
              </a:gs>
              <a:gs pos="90000">
                <a:srgbClr val="C00000"/>
              </a:gs>
              <a:gs pos="100000">
                <a:srgbClr val="C00000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l="-1" r="52631" b="30193"/>
          <a:stretch/>
        </p:blipFill>
        <p:spPr>
          <a:xfrm>
            <a:off x="135215" y="231490"/>
            <a:ext cx="296325" cy="50136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/>
          <p:nvPr/>
        </p:nvSpPr>
        <p:spPr>
          <a:xfrm>
            <a:off x="421825" y="98425"/>
            <a:ext cx="18000" cy="695928"/>
          </a:xfrm>
          <a:prstGeom prst="rect">
            <a:avLst/>
          </a:prstGeom>
          <a:solidFill>
            <a:srgbClr val="D6001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268853" y="987574"/>
            <a:ext cx="8606295" cy="351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108000" rIns="108000" bIns="108000" anchor="t" anchorCtr="0">
            <a:noAutofit/>
          </a:bodyPr>
          <a:lstStyle>
            <a:lvl1pPr marL="457200" marR="0" lvl="0" indent="-30861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260"/>
              <a:buFont typeface="Noto San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080"/>
              <a:buFont typeface="Noto San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1464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F7F7F"/>
              </a:buClr>
              <a:buSzPts val="990"/>
              <a:buFont typeface="Noto Sans"/>
              <a:buChar char="▪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8607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945"/>
              <a:buFont typeface="Noto Sans"/>
              <a:buChar char="▪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8607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945"/>
              <a:buFont typeface="Noto Sans"/>
              <a:buChar char="▪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439825" y="98426"/>
            <a:ext cx="8435322" cy="695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sz="14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65600" y="4931999"/>
            <a:ext cx="4532400" cy="1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75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/>
          <p:nvPr/>
        </p:nvSpPr>
        <p:spPr>
          <a:xfrm>
            <a:off x="7045200" y="4928400"/>
            <a:ext cx="1000967" cy="13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"/>
              <a:buFont typeface="Arial"/>
              <a:buNone/>
            </a:pPr>
            <a:r>
              <a:rPr lang="fr-FR" sz="38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11 mai 2022</a:t>
            </a:r>
            <a:endParaRPr sz="38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29" name="Google Shape;29;p4"/>
          <p:cNvSpPr txBox="1"/>
          <p:nvPr/>
        </p:nvSpPr>
        <p:spPr>
          <a:xfrm>
            <a:off x="8071201" y="4932000"/>
            <a:ext cx="330383" cy="137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"/>
              <a:buFont typeface="Arial"/>
              <a:buNone/>
            </a:pPr>
            <a:fld id="{00000000-1234-1234-1234-123412341234}" type="slidenum">
              <a:rPr lang="fr-FR" sz="38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‹N°›</a:t>
            </a:fld>
            <a:endParaRPr sz="38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30" name="Google Shape;30;p4" descr="Une image contenant dessin&#10;&#10;Description générée automatiqu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6400" y="4604400"/>
            <a:ext cx="493200" cy="5458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  <p15:guide id="2" pos="7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u_vert">
  <p:cSld name="3_Contenu_ver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135214" y="4604135"/>
            <a:ext cx="8901281" cy="502214"/>
          </a:xfrm>
          <a:prstGeom prst="rect">
            <a:avLst/>
          </a:prstGeom>
          <a:gradFill>
            <a:gsLst>
              <a:gs pos="0">
                <a:srgbClr val="000001"/>
              </a:gs>
              <a:gs pos="16000">
                <a:srgbClr val="000001"/>
              </a:gs>
              <a:gs pos="90000">
                <a:srgbClr val="05AA14"/>
              </a:gs>
              <a:gs pos="100000">
                <a:srgbClr val="05AA14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5"/>
          <p:cNvPicPr preferRelativeResize="0"/>
          <p:nvPr/>
        </p:nvPicPr>
        <p:blipFill rotWithShape="1">
          <a:blip r:embed="rId2">
            <a:alphaModFix/>
          </a:blip>
          <a:srcRect l="-1" r="52631" b="30193"/>
          <a:stretch/>
        </p:blipFill>
        <p:spPr>
          <a:xfrm>
            <a:off x="135215" y="231490"/>
            <a:ext cx="296325" cy="501365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5"/>
          <p:cNvSpPr/>
          <p:nvPr/>
        </p:nvSpPr>
        <p:spPr>
          <a:xfrm>
            <a:off x="421825" y="98425"/>
            <a:ext cx="18000" cy="695928"/>
          </a:xfrm>
          <a:prstGeom prst="rect">
            <a:avLst/>
          </a:prstGeom>
          <a:solidFill>
            <a:srgbClr val="05AA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268853" y="987574"/>
            <a:ext cx="8606295" cy="351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108000" rIns="108000" bIns="108000" anchor="t" anchorCtr="0">
            <a:noAutofit/>
          </a:bodyPr>
          <a:lstStyle>
            <a:lvl1pPr marL="457200" marR="0" lvl="0" indent="-30861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260"/>
              <a:buFont typeface="Noto San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080"/>
              <a:buFont typeface="Noto San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1464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F7F7F"/>
              </a:buClr>
              <a:buSzPts val="990"/>
              <a:buFont typeface="Noto Sans"/>
              <a:buChar char="▪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8607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945"/>
              <a:buFont typeface="Noto Sans"/>
              <a:buChar char="▪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8607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945"/>
              <a:buFont typeface="Noto Sans"/>
              <a:buChar char="▪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439825" y="98426"/>
            <a:ext cx="8435322" cy="695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sz="14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165600" y="4931999"/>
            <a:ext cx="4532400" cy="1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75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/>
          <p:nvPr/>
        </p:nvSpPr>
        <p:spPr>
          <a:xfrm>
            <a:off x="7045200" y="4928400"/>
            <a:ext cx="1000967" cy="13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"/>
              <a:buFont typeface="Arial"/>
              <a:buNone/>
            </a:pPr>
            <a:r>
              <a:rPr lang="fr-FR" sz="38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11 mai 2022</a:t>
            </a:r>
            <a:endParaRPr sz="38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39" name="Google Shape;39;p5"/>
          <p:cNvSpPr txBox="1"/>
          <p:nvPr/>
        </p:nvSpPr>
        <p:spPr>
          <a:xfrm>
            <a:off x="8071201" y="4932000"/>
            <a:ext cx="330383" cy="137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"/>
              <a:buFont typeface="Arial"/>
              <a:buNone/>
            </a:pPr>
            <a:fld id="{00000000-1234-1234-1234-123412341234}" type="slidenum">
              <a:rPr lang="fr-FR" sz="38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‹N°›</a:t>
            </a:fld>
            <a:endParaRPr sz="38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40" name="Google Shape;40;p5" descr="Une image contenant dessin&#10;&#10;Description générée automatiqu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6400" y="4604400"/>
            <a:ext cx="493200" cy="5458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  <p15:guide id="2" pos="7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ontenu_aqua">
  <p:cSld name="4_Contenu_aqua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>
            <a:off x="135214" y="4604135"/>
            <a:ext cx="8901281" cy="502214"/>
          </a:xfrm>
          <a:prstGeom prst="rect">
            <a:avLst/>
          </a:prstGeom>
          <a:gradFill>
            <a:gsLst>
              <a:gs pos="0">
                <a:srgbClr val="000001"/>
              </a:gs>
              <a:gs pos="16000">
                <a:srgbClr val="000001"/>
              </a:gs>
              <a:gs pos="90000">
                <a:srgbClr val="24D9C3"/>
              </a:gs>
              <a:gs pos="100000">
                <a:srgbClr val="24D9C3"/>
              </a:gs>
            </a:gsLst>
            <a:lin ang="27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43;p6"/>
          <p:cNvPicPr preferRelativeResize="0"/>
          <p:nvPr/>
        </p:nvPicPr>
        <p:blipFill rotWithShape="1">
          <a:blip r:embed="rId2">
            <a:alphaModFix/>
          </a:blip>
          <a:srcRect l="-1" r="52631" b="30193"/>
          <a:stretch/>
        </p:blipFill>
        <p:spPr>
          <a:xfrm>
            <a:off x="135215" y="231490"/>
            <a:ext cx="296325" cy="50136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6"/>
          <p:cNvSpPr/>
          <p:nvPr/>
        </p:nvSpPr>
        <p:spPr>
          <a:xfrm>
            <a:off x="421825" y="98425"/>
            <a:ext cx="18000" cy="695928"/>
          </a:xfrm>
          <a:prstGeom prst="rect">
            <a:avLst/>
          </a:prstGeom>
          <a:solidFill>
            <a:srgbClr val="24D9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endParaRPr sz="135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1"/>
          </p:nvPr>
        </p:nvSpPr>
        <p:spPr>
          <a:xfrm>
            <a:off x="268853" y="987574"/>
            <a:ext cx="8606295" cy="3511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108000" rIns="108000" bIns="108000" anchor="t" anchorCtr="0">
            <a:noAutofit/>
          </a:bodyPr>
          <a:lstStyle>
            <a:lvl1pPr marL="457200" marR="0" lvl="0" indent="-30861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7F7F7F"/>
              </a:buClr>
              <a:buSzPts val="1260"/>
              <a:buFont typeface="Noto Sans"/>
              <a:buChar char="▪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718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080"/>
              <a:buFont typeface="Noto Sans"/>
              <a:buChar char="▪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1464" algn="l" rtl="0">
              <a:lnSpc>
                <a:spcPct val="100000"/>
              </a:lnSpc>
              <a:spcBef>
                <a:spcPts val="220"/>
              </a:spcBef>
              <a:spcAft>
                <a:spcPts val="0"/>
              </a:spcAft>
              <a:buClr>
                <a:srgbClr val="7F7F7F"/>
              </a:buClr>
              <a:buSzPts val="990"/>
              <a:buFont typeface="Noto Sans"/>
              <a:buChar char="▪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88607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945"/>
              <a:buFont typeface="Noto Sans"/>
              <a:buChar char="▪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88607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rgbClr val="7F7F7F"/>
              </a:buClr>
              <a:buSzPts val="945"/>
              <a:buFont typeface="Noto Sans"/>
              <a:buChar char="▪"/>
              <a:defRPr sz="10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39825" y="98426"/>
            <a:ext cx="8435322" cy="695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  <a:defRPr sz="140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165600" y="4931999"/>
            <a:ext cx="4532400" cy="1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75" b="0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/>
          <p:nvPr/>
        </p:nvSpPr>
        <p:spPr>
          <a:xfrm>
            <a:off x="7045200" y="4928400"/>
            <a:ext cx="1000967" cy="135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"/>
              <a:buFont typeface="Arial"/>
              <a:buNone/>
            </a:pPr>
            <a:r>
              <a:rPr lang="fr-FR" sz="38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11 mai 2022</a:t>
            </a:r>
            <a:endParaRPr sz="38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sp>
        <p:nvSpPr>
          <p:cNvPr id="49" name="Google Shape;49;p6"/>
          <p:cNvSpPr txBox="1"/>
          <p:nvPr/>
        </p:nvSpPr>
        <p:spPr>
          <a:xfrm>
            <a:off x="8071201" y="4932000"/>
            <a:ext cx="330383" cy="137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"/>
              <a:buFont typeface="Arial"/>
              <a:buNone/>
            </a:pPr>
            <a:fld id="{00000000-1234-1234-1234-123412341234}" type="slidenum">
              <a:rPr lang="fr-FR" sz="380" b="1" i="0" u="none" strike="noStrike" cap="none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‹N°›</a:t>
            </a:fld>
            <a:endParaRPr sz="380" b="1" i="0" u="none" strike="noStrike" cap="none">
              <a:solidFill>
                <a:schemeClr val="lt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  <p:pic>
        <p:nvPicPr>
          <p:cNvPr id="50" name="Google Shape;50;p6" descr="Une image contenant dessin&#10;&#10;Description générée automatiquemen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6400" y="4604400"/>
            <a:ext cx="493200" cy="5458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5">
          <p15:clr>
            <a:srgbClr val="FBAE40"/>
          </p15:clr>
        </p15:guide>
        <p15:guide id="2" pos="7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/>
        </p:nvSpPr>
        <p:spPr>
          <a:xfrm>
            <a:off x="8071201" y="4932000"/>
            <a:ext cx="330383" cy="1377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"/>
              <a:buFont typeface="Arial"/>
              <a:buNone/>
            </a:pPr>
            <a:fld id="{00000000-1234-1234-1234-123412341234}" type="slidenum">
              <a:rPr lang="fr-FR" sz="380" b="1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‹N°›</a:t>
            </a:fld>
            <a:endParaRPr sz="380" b="1" i="0" u="none" strike="noStrike" cap="none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389406" y="48525"/>
            <a:ext cx="8435322" cy="695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 Black"/>
              <a:buNone/>
            </a:pPr>
            <a:r>
              <a:rPr lang="fr-FR" dirty="0" err="1">
                <a:solidFill>
                  <a:srgbClr val="002060"/>
                </a:solidFill>
                <a:latin typeface="SFR" panose="020B0403040504020204" pitchFamily="34" charset="0"/>
              </a:rPr>
              <a:t>SADIRAH</a:t>
            </a:r>
            <a:r>
              <a:rPr lang="fr-FR" dirty="0">
                <a:solidFill>
                  <a:srgbClr val="002060"/>
                </a:solidFill>
                <a:latin typeface="SFR" panose="020B0403040504020204" pitchFamily="34" charset="0"/>
              </a:rPr>
              <a:t> Consultation</a:t>
            </a:r>
            <a:r>
              <a:rPr lang="fr-FR" dirty="0">
                <a:solidFill>
                  <a:schemeClr val="tx1"/>
                </a:solidFill>
                <a:latin typeface="SFR" panose="020B0403040504020204" pitchFamily="34" charset="0"/>
              </a:rPr>
              <a:t>	</a:t>
            </a:r>
            <a:r>
              <a:rPr lang="fr-FR" sz="850" b="0" dirty="0">
                <a:latin typeface="SFR" panose="020B0403040504020204" pitchFamily="34" charset="0"/>
              </a:rPr>
              <a:t>                                     		       </a:t>
            </a:r>
            <a:r>
              <a:rPr lang="fr-FR" sz="3600" dirty="0">
                <a:solidFill>
                  <a:srgbClr val="002060"/>
                </a:solidFill>
                <a:latin typeface="SFR Black" panose="020B0903040504020204" pitchFamily="34" charset="0"/>
              </a:rPr>
              <a:t>0,5</a:t>
            </a:r>
            <a:r>
              <a:rPr lang="fr-FR" sz="3600" b="0" dirty="0">
                <a:solidFill>
                  <a:srgbClr val="002060"/>
                </a:solidFill>
                <a:latin typeface="SFR Black" panose="020B0903040504020204" pitchFamily="34" charset="0"/>
              </a:rPr>
              <a:t> </a:t>
            </a:r>
            <a:r>
              <a:rPr lang="fr-FR" sz="900" b="0" dirty="0">
                <a:solidFill>
                  <a:srgbClr val="002060"/>
                </a:solidFill>
                <a:latin typeface="SFR Black" panose="020B0903040504020204" pitchFamily="34" charset="0"/>
              </a:rPr>
              <a:t>JOURS </a:t>
            </a:r>
            <a:r>
              <a:rPr lang="fr-FR" sz="850" dirty="0">
                <a:solidFill>
                  <a:schemeClr val="tx1"/>
                </a:solidFill>
                <a:latin typeface="SFR" panose="020B0403040504020204" pitchFamily="34" charset="0"/>
              </a:rPr>
              <a:t>		 	</a:t>
            </a:r>
            <a:r>
              <a:rPr lang="fr-FR" sz="850" dirty="0">
                <a:latin typeface="SFR" panose="020B0403040504020204" pitchFamily="34" charset="0"/>
              </a:rPr>
              <a:t>	       	  		</a:t>
            </a:r>
            <a:endParaRPr sz="850" b="0" dirty="0">
              <a:latin typeface="SFR" panose="020B0403040504020204" pitchFamily="34" charset="0"/>
            </a:endParaRPr>
          </a:p>
        </p:txBody>
      </p:sp>
      <p:sp>
        <p:nvSpPr>
          <p:cNvPr id="57" name="Google Shape;57;p1"/>
          <p:cNvSpPr txBox="1">
            <a:spLocks noGrp="1"/>
          </p:cNvSpPr>
          <p:nvPr>
            <p:ph type="body" idx="1"/>
          </p:nvPr>
        </p:nvSpPr>
        <p:spPr>
          <a:xfrm>
            <a:off x="497781" y="870108"/>
            <a:ext cx="3803060" cy="34032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8000" rIns="108000" bIns="108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90"/>
              <a:buNone/>
              <a:tabLst>
                <a:tab pos="85725" algn="l"/>
              </a:tabLst>
            </a:pPr>
            <a:r>
              <a:rPr lang="fr-FR" sz="850" b="1" i="0" u="none" strike="noStrike" cap="none" dirty="0">
                <a:solidFill>
                  <a:srgbClr val="002060"/>
                </a:solidFill>
                <a:latin typeface="SFR" panose="020B0403040504020204" pitchFamily="34" charset="0"/>
                <a:ea typeface="Arial Black"/>
                <a:cs typeface="Arial Black"/>
                <a:sym typeface="Arial Black"/>
              </a:rPr>
              <a:t>A QUI S’ADRESSE CETTE FORMATION</a:t>
            </a:r>
            <a:endParaRPr lang="fr-FR" sz="850" b="1" i="0" u="none" strike="noStrike" cap="none" dirty="0">
              <a:solidFill>
                <a:srgbClr val="002060"/>
              </a:solidFill>
              <a:latin typeface="SFR" panose="020B0403040504020204" pitchFamily="34" charset="0"/>
              <a:ea typeface="Arial Black"/>
              <a:cs typeface="Calibri"/>
              <a:sym typeface="Calibri"/>
            </a:endParaRPr>
          </a:p>
          <a:p>
            <a:pPr marL="0" marR="0" lvl="2" indent="0" algn="l" defTabSz="914400" rtl="0" eaLnBrk="1" fontAlgn="base" latinLnBrk="0" hangingPunct="1">
              <a:lnSpc>
                <a:spcPct val="92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80000"/>
              <a:buNone/>
              <a:tabLst/>
              <a:defRPr/>
            </a:pPr>
            <a:r>
              <a:rPr kumimoji="0" lang="fr-FR" sz="8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FR" panose="020B0403040504020204" pitchFamily="34" charset="0"/>
                <a:ea typeface="+mn-ea"/>
                <a:cs typeface="+mn-cs"/>
              </a:rPr>
              <a:t>Cette formation s’adresse à toute personne désireuse</a:t>
            </a: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 d’utiliser le logiciel </a:t>
            </a:r>
            <a:r>
              <a:rPr lang="fr-FR" sz="850" kern="1200" dirty="0" err="1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SADIRAH</a:t>
            </a: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 dans un but de consultation</a:t>
            </a:r>
            <a:r>
              <a:rPr kumimoji="0" lang="fr-FR" sz="8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FR" panose="020B0403040504020204" pitchFamily="34" charset="0"/>
                <a:ea typeface="+mn-ea"/>
                <a:cs typeface="+mn-cs"/>
              </a:rPr>
              <a:t>.</a:t>
            </a:r>
          </a:p>
          <a:p>
            <a:pPr marL="0" marR="0" lvl="2" indent="0" algn="l" defTabSz="914400" rtl="0" eaLnBrk="1" fontAlgn="base" latinLnBrk="0" hangingPunct="1">
              <a:lnSpc>
                <a:spcPct val="92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80000"/>
              <a:buNone/>
              <a:tabLst/>
              <a:defRPr/>
            </a:pPr>
            <a:endParaRPr lang="fr-FR" sz="850" b="1" i="0" u="none" strike="noStrike" cap="none" dirty="0">
              <a:solidFill>
                <a:srgbClr val="002060"/>
              </a:solidFill>
              <a:latin typeface="SFR" panose="020B0403040504020204" pitchFamily="34" charset="0"/>
              <a:ea typeface="Arial Black"/>
              <a:cs typeface="Arial Black"/>
              <a:sym typeface="Arial Black"/>
            </a:endParaRPr>
          </a:p>
          <a:p>
            <a:pPr marL="0" marR="0" lvl="2" indent="0" algn="l" defTabSz="914400" rtl="0" eaLnBrk="1" fontAlgn="base" latinLnBrk="0" hangingPunct="1">
              <a:lnSpc>
                <a:spcPct val="92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80000"/>
              <a:buNone/>
              <a:tabLst/>
              <a:defRPr/>
            </a:pPr>
            <a:r>
              <a:rPr lang="fr-FR" sz="850" b="1" i="0" u="none" strike="noStrike" cap="none" dirty="0">
                <a:solidFill>
                  <a:srgbClr val="002060"/>
                </a:solidFill>
                <a:latin typeface="SFR" panose="020B0403040504020204" pitchFamily="34" charset="0"/>
                <a:ea typeface="Arial Black"/>
                <a:cs typeface="Arial Black"/>
                <a:sym typeface="Arial Black"/>
              </a:rPr>
              <a:t>LES OBJECTIFS DE CETTE FORMATION </a:t>
            </a:r>
          </a:p>
          <a:p>
            <a:pPr marL="0" marR="0" lvl="2" indent="0" algn="l" defTabSz="914400" rtl="0" eaLnBrk="1" fontAlgn="base" latinLnBrk="0" hangingPunct="1">
              <a:lnSpc>
                <a:spcPct val="92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80000"/>
              <a:buNone/>
              <a:tabLst/>
              <a:defRPr/>
            </a:pPr>
            <a:r>
              <a:rPr lang="fr-FR" sz="850" dirty="0">
                <a:solidFill>
                  <a:srgbClr val="002060"/>
                </a:solidFill>
                <a:latin typeface="SFR" panose="020B0403040504020204" pitchFamily="34" charset="0"/>
                <a:sym typeface="Arial Black"/>
              </a:rPr>
              <a:t>A</a:t>
            </a:r>
            <a:r>
              <a:rPr lang="fr-FR" sz="850" dirty="0">
                <a:solidFill>
                  <a:schemeClr val="tx1"/>
                </a:solidFill>
                <a:latin typeface="SFR" panose="020B0403040504020204" pitchFamily="34" charset="0"/>
              </a:rPr>
              <a:t> la fin de la formation, vous serez capables de naviguer efficacement dans l'outil </a:t>
            </a:r>
            <a:r>
              <a:rPr lang="fr-FR" sz="850" dirty="0" err="1">
                <a:solidFill>
                  <a:schemeClr val="tx1"/>
                </a:solidFill>
                <a:latin typeface="SFR" panose="020B0403040504020204" pitchFamily="34" charset="0"/>
              </a:rPr>
              <a:t>SADIRAH</a:t>
            </a:r>
            <a:r>
              <a:rPr lang="fr-FR" sz="850" dirty="0">
                <a:solidFill>
                  <a:schemeClr val="tx1"/>
                </a:solidFill>
                <a:latin typeface="SFR" panose="020B0403040504020204" pitchFamily="34" charset="0"/>
              </a:rPr>
              <a:t> pour consulter les informations relatives au déploiement FTTH de bout en bout.</a:t>
            </a:r>
          </a:p>
          <a:p>
            <a:pPr marL="0" marR="0" lvl="2" indent="0" algn="l" defTabSz="914400" rtl="0" eaLnBrk="1" fontAlgn="base" latinLnBrk="0" hangingPunct="1">
              <a:lnSpc>
                <a:spcPct val="92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80000"/>
              <a:buNone/>
              <a:tabLst/>
              <a:defRPr/>
            </a:pPr>
            <a:endParaRPr lang="fr-FR" sz="850" dirty="0">
              <a:solidFill>
                <a:schemeClr val="tx1"/>
              </a:solidFill>
              <a:latin typeface="SFR" panose="020B0403040504020204" pitchFamily="34" charset="0"/>
            </a:endParaRPr>
          </a:p>
          <a:p>
            <a:pPr marL="0" marR="0" lvl="2" indent="0" algn="l" defTabSz="914400" rtl="0" eaLnBrk="1" fontAlgn="base" latinLnBrk="0" hangingPunct="1">
              <a:lnSpc>
                <a:spcPct val="92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80000"/>
              <a:buNone/>
              <a:tabLst/>
              <a:defRPr/>
            </a:pPr>
            <a:endParaRPr lang="fr-FR" sz="850" dirty="0">
              <a:solidFill>
                <a:schemeClr val="tx1"/>
              </a:solidFill>
              <a:latin typeface="SFR" panose="020B0403040504020204" pitchFamily="34" charset="0"/>
            </a:endParaRPr>
          </a:p>
          <a:p>
            <a:pPr marL="88900" marR="0" lvl="5" indent="0" algn="l" defTabSz="914400" rtl="0" eaLnBrk="1" fontAlgn="auto" latinLnBrk="0" hangingPunct="1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4773"/>
              </a:buClr>
              <a:buSzPts val="1100"/>
              <a:buFont typeface="Arial"/>
              <a:buNone/>
              <a:tabLst/>
              <a:defRPr/>
            </a:pPr>
            <a:endParaRPr kumimoji="0" lang="fr-FR" sz="85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FR" panose="020B0403040504020204" pitchFamily="34" charset="0"/>
              <a:ea typeface="Arial"/>
              <a:cs typeface="Arial"/>
              <a:sym typeface="Arial"/>
            </a:endParaRP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r>
              <a:rPr lang="fr-FR" sz="850" b="1" dirty="0">
                <a:solidFill>
                  <a:srgbClr val="002060"/>
                </a:solidFill>
                <a:latin typeface="SFR" panose="020B0403040504020204" pitchFamily="34" charset="0"/>
              </a:rPr>
              <a:t>PRÉREQUIS :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Pas de prérequis concernant le FTTH ou l’utilisation de l’outil </a:t>
            </a:r>
            <a:r>
              <a:rPr lang="fr-FR" sz="850" kern="1200" dirty="0" err="1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SADIRAH</a:t>
            </a: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</a:endParaRP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Un accès à l’outil </a:t>
            </a:r>
            <a:r>
              <a:rPr lang="fr-FR" sz="850" kern="1200" dirty="0" err="1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SADIRAH</a:t>
            </a: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 est obligatoire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Un accès à Team’s est obligatoire</a:t>
            </a: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endParaRPr lang="fr-FR" sz="850" b="1" dirty="0">
              <a:solidFill>
                <a:srgbClr val="002060"/>
              </a:solidFill>
              <a:latin typeface="SFR" panose="020B0403040504020204" pitchFamily="34" charset="0"/>
            </a:endParaRPr>
          </a:p>
          <a:p>
            <a:pPr marL="0" marR="0" lvl="2" indent="0" algn="l" defTabSz="914400" rtl="0" eaLnBrk="1" fontAlgn="base" latinLnBrk="0" hangingPunct="1">
              <a:lnSpc>
                <a:spcPct val="92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80000"/>
              <a:buNone/>
              <a:tabLst/>
              <a:defRPr/>
            </a:pP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  <a:sym typeface="Wingdings" pitchFamily="2" charset="2"/>
            </a:endParaRPr>
          </a:p>
          <a:p>
            <a:pPr marL="0" marR="0" lvl="2" indent="0" algn="l" defTabSz="914400" rtl="0" eaLnBrk="1" fontAlgn="base" latinLnBrk="0" hangingPunct="1">
              <a:lnSpc>
                <a:spcPct val="92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80000"/>
              <a:buNone/>
              <a:tabLst/>
              <a:defRPr/>
            </a:pPr>
            <a:endParaRPr kumimoji="0" lang="fr-FR" sz="8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FR" panose="020B0403040504020204" pitchFamily="34" charset="0"/>
              <a:ea typeface="+mn-ea"/>
              <a:cs typeface="+mn-cs"/>
              <a:sym typeface="Wingdings" pitchFamily="2" charset="2"/>
            </a:endParaRPr>
          </a:p>
          <a:p>
            <a:pPr marL="111125" marR="0" lvl="3" indent="0" algn="l" rtl="0">
              <a:lnSpc>
                <a:spcPct val="92000"/>
              </a:lnSpc>
              <a:spcBef>
                <a:spcPts val="800"/>
              </a:spcBef>
              <a:spcAft>
                <a:spcPts val="0"/>
              </a:spcAft>
              <a:buClr>
                <a:srgbClr val="004773"/>
              </a:buClr>
              <a:buSzPts val="1100"/>
              <a:buFont typeface="Arial"/>
              <a:buNone/>
            </a:pPr>
            <a:endParaRPr sz="850" dirty="0">
              <a:latin typeface="SFR" panose="020B0403040504020204" pitchFamily="34" charset="0"/>
            </a:endParaRPr>
          </a:p>
          <a:p>
            <a:pPr marL="88900" marR="0" lvl="5" indent="0" algn="l" rtl="0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rgbClr val="004773"/>
              </a:buClr>
              <a:buSzPts val="1100"/>
              <a:buFont typeface="Arial"/>
              <a:buNone/>
            </a:pPr>
            <a:endParaRPr lang="fr-FR" sz="850" b="1" i="0" u="none" strike="noStrike" cap="none" dirty="0">
              <a:solidFill>
                <a:schemeClr val="dk1"/>
              </a:solidFill>
              <a:latin typeface="SFR" panose="020B0403040504020204" pitchFamily="34" charset="0"/>
              <a:ea typeface="Arial Black"/>
              <a:cs typeface="Arial Black"/>
              <a:sym typeface="Arial Black"/>
            </a:endParaRPr>
          </a:p>
          <a:p>
            <a:pPr marL="0" marR="0" lvl="2" indent="0" algn="l" rtl="0">
              <a:lnSpc>
                <a:spcPct val="92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880"/>
              <a:buFont typeface="Noto Sans"/>
              <a:buNone/>
            </a:pPr>
            <a:endParaRPr sz="850" b="0" i="0" u="none" strike="noStrike" cap="none" dirty="0">
              <a:solidFill>
                <a:schemeClr val="dk1"/>
              </a:solidFill>
              <a:latin typeface="SFR" panose="020B0403040504020204" pitchFamily="34" charset="0"/>
              <a:sym typeface="Arial"/>
            </a:endParaRPr>
          </a:p>
          <a:p>
            <a:pPr marL="168275" marR="0" lvl="2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1507"/>
              <a:buFont typeface="Noto Sans"/>
              <a:buNone/>
            </a:pPr>
            <a:endParaRPr sz="850" b="0" i="0" u="none" strike="noStrike" cap="none" dirty="0">
              <a:solidFill>
                <a:srgbClr val="1A171B"/>
              </a:solidFill>
              <a:latin typeface="SFR" panose="020B0403040504020204" pitchFamily="34" charset="0"/>
              <a:sym typeface="Arial"/>
            </a:endParaRPr>
          </a:p>
        </p:txBody>
      </p:sp>
      <p:pic>
        <p:nvPicPr>
          <p:cNvPr id="58" name="Google Shape;58;p1"/>
          <p:cNvPicPr preferRelativeResize="0"/>
          <p:nvPr/>
        </p:nvPicPr>
        <p:blipFill rotWithShape="1">
          <a:blip r:embed="rId3">
            <a:alphaModFix/>
          </a:blip>
          <a:srcRect t="28310" b="28322"/>
          <a:stretch/>
        </p:blipFill>
        <p:spPr>
          <a:xfrm rot="-5400000">
            <a:off x="-435587" y="3717172"/>
            <a:ext cx="1386080" cy="318082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4693405" y="663549"/>
            <a:ext cx="4303148" cy="223098"/>
          </a:xfrm>
          <a:prstGeom prst="rect">
            <a:avLst/>
          </a:prstGeom>
          <a:gradFill>
            <a:gsLst>
              <a:gs pos="0">
                <a:srgbClr val="335988"/>
              </a:gs>
              <a:gs pos="45000">
                <a:srgbClr val="335988"/>
              </a:gs>
              <a:gs pos="99000">
                <a:srgbClr val="000306"/>
              </a:gs>
              <a:gs pos="100000">
                <a:srgbClr val="36609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850" b="0" i="0" u="none" strike="noStrike" cap="none">
                <a:solidFill>
                  <a:schemeClr val="lt1"/>
                </a:solidFill>
                <a:latin typeface="SFR" panose="020B0403040504020204" pitchFamily="34" charset="0"/>
                <a:ea typeface="Arial Black"/>
                <a:cs typeface="Arial Black"/>
                <a:sym typeface="Arial Black"/>
              </a:rPr>
              <a:t>Programme</a:t>
            </a:r>
            <a:endParaRPr sz="850" b="0" i="0" u="none" strike="noStrike" cap="none">
              <a:solidFill>
                <a:schemeClr val="lt1"/>
              </a:solidFill>
              <a:latin typeface="SFR" panose="020B0403040504020204" pitchFamily="34" charset="0"/>
              <a:ea typeface="Arial Black"/>
              <a:cs typeface="Arial Black"/>
              <a:sym typeface="Arial Black"/>
            </a:endParaRPr>
          </a:p>
        </p:txBody>
      </p:sp>
      <p:grpSp>
        <p:nvGrpSpPr>
          <p:cNvPr id="60" name="Google Shape;60;p1"/>
          <p:cNvGrpSpPr/>
          <p:nvPr/>
        </p:nvGrpSpPr>
        <p:grpSpPr>
          <a:xfrm>
            <a:off x="5592719" y="4773622"/>
            <a:ext cx="1593322" cy="180668"/>
            <a:chOff x="9388752" y="657775"/>
            <a:chExt cx="2506379" cy="304136"/>
          </a:xfrm>
        </p:grpSpPr>
        <p:pic>
          <p:nvPicPr>
            <p:cNvPr id="61" name="Google Shape;61;p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1177594" y="681171"/>
              <a:ext cx="717537" cy="25742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" name="Google Shape;62;p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0205642" y="657775"/>
              <a:ext cx="807220" cy="3041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" name="Google Shape;63;p1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9388752" y="671821"/>
              <a:ext cx="652158" cy="29009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4" name="Google Shape;64;p1"/>
          <p:cNvSpPr txBox="1"/>
          <p:nvPr/>
        </p:nvSpPr>
        <p:spPr>
          <a:xfrm>
            <a:off x="3228603" y="4318496"/>
            <a:ext cx="1984865" cy="223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100"/>
            </a:pPr>
            <a:r>
              <a:rPr lang="fr-FR" sz="850" dirty="0">
                <a:latin typeface="SFR" panose="020B0403040504020204" pitchFamily="34" charset="0"/>
              </a:rPr>
              <a:t>Rhôn’Telecom – </a:t>
            </a:r>
            <a:r>
              <a:rPr lang="fr-FR" sz="850" dirty="0" err="1">
                <a:latin typeface="SFR" panose="020B0403040504020204" pitchFamily="34" charset="0"/>
              </a:rPr>
              <a:t>RT</a:t>
            </a:r>
            <a:r>
              <a:rPr lang="fr-FR" sz="850" dirty="0">
                <a:latin typeface="SFR" panose="020B0403040504020204" pitchFamily="34" charset="0"/>
              </a:rPr>
              <a:t> Formation</a:t>
            </a:r>
            <a:endParaRPr sz="850" b="1" i="0" u="none" strike="noStrike" cap="none" dirty="0">
              <a:solidFill>
                <a:schemeClr val="lt1"/>
              </a:solidFill>
              <a:latin typeface="SFR" panose="020B0403040504020204" pitchFamily="34" charset="0"/>
              <a:ea typeface="Arial Black"/>
              <a:cs typeface="Arial Black"/>
              <a:sym typeface="Arial Black"/>
            </a:endParaRPr>
          </a:p>
        </p:txBody>
      </p:sp>
      <p:sp>
        <p:nvSpPr>
          <p:cNvPr id="65" name="Google Shape;65;p1"/>
          <p:cNvSpPr txBox="1">
            <a:spLocks noGrp="1"/>
          </p:cNvSpPr>
          <p:nvPr>
            <p:ph type="body" idx="1"/>
          </p:nvPr>
        </p:nvSpPr>
        <p:spPr>
          <a:xfrm>
            <a:off x="4693405" y="1712450"/>
            <a:ext cx="4303148" cy="1718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8000" rIns="108000" bIns="108000" anchor="ctr" anchorCtr="0">
            <a:no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  <a:tabLst/>
              <a:defRPr/>
            </a:pPr>
            <a:r>
              <a:rPr lang="fr-FR" sz="850" b="1" dirty="0">
                <a:solidFill>
                  <a:srgbClr val="002060"/>
                </a:solidFill>
                <a:latin typeface="SFR" panose="020B0403040504020204" pitchFamily="34" charset="0"/>
              </a:rPr>
              <a:t>GÉNÉRALITÉS :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Généralités sur le FTTH (Rappel)</a:t>
            </a: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</a:endParaRP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10000"/>
              </a:spcBef>
              <a:spcAft>
                <a:spcPts val="0"/>
              </a:spcAft>
              <a:buClr>
                <a:srgbClr val="0070C0"/>
              </a:buClr>
              <a:buSzPct val="100000"/>
              <a:buNone/>
              <a:tabLst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 </a:t>
            </a:r>
            <a:r>
              <a:rPr lang="fr-FR" sz="850" b="1" dirty="0">
                <a:solidFill>
                  <a:srgbClr val="002060"/>
                </a:solidFill>
                <a:latin typeface="SFR" panose="020B0403040504020204" pitchFamily="34" charset="0"/>
              </a:rPr>
              <a:t>NAVIGUER EFFICACEMENT DANS LE LOGICIEL </a:t>
            </a:r>
            <a:r>
              <a:rPr lang="fr-FR" sz="850" b="1" dirty="0" err="1">
                <a:solidFill>
                  <a:srgbClr val="002060"/>
                </a:solidFill>
                <a:latin typeface="SFR" panose="020B0403040504020204" pitchFamily="34" charset="0"/>
              </a:rPr>
              <a:t>SADIRAH</a:t>
            </a:r>
            <a:r>
              <a:rPr lang="fr-FR" sz="850" b="1" dirty="0">
                <a:solidFill>
                  <a:srgbClr val="002060"/>
                </a:solidFill>
                <a:latin typeface="SFR" panose="020B0403040504020204" pitchFamily="34" charset="0"/>
              </a:rPr>
              <a:t> :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Découvrir les différentes commandes de l’outil </a:t>
            </a:r>
            <a:r>
              <a:rPr lang="fr-FR" sz="850" kern="1200" dirty="0" err="1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SADIRAH</a:t>
            </a: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</a:endParaRP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Découvrir les différents objets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Consulter les associations inter objets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Consulter le suivi de production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Consulter les audits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</a:rPr>
              <a:t>Consulter le statut des adresses</a:t>
            </a: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</a:endParaRPr>
          </a:p>
          <a:p>
            <a:pPr marL="0" lvl="2" indent="0" fontAlgn="base">
              <a:lnSpc>
                <a:spcPct val="92000"/>
              </a:lnSpc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SzPct val="90000"/>
              <a:buNone/>
              <a:defRPr/>
            </a:pPr>
            <a:r>
              <a:rPr kumimoji="0" lang="fr-FR" sz="85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FR" panose="020B0403040504020204" pitchFamily="34" charset="0"/>
                <a:ea typeface="Arial Black"/>
                <a:cs typeface="Arial Black"/>
                <a:sym typeface="Arial Black"/>
              </a:rPr>
              <a:t>LES « PLUS » DE CETTE FORMATION</a:t>
            </a:r>
            <a:endParaRPr lang="fr-FR" sz="850" dirty="0">
              <a:solidFill>
                <a:schemeClr val="tx1"/>
              </a:solidFill>
              <a:latin typeface="SFR" panose="020B0403040504020204" pitchFamily="34" charset="0"/>
              <a:ea typeface="Arial"/>
              <a:cs typeface="Arial"/>
              <a:sym typeface="Arial Black"/>
            </a:endParaRP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  <a:sym typeface="Arial Black"/>
              </a:rPr>
              <a:t>Vous découvrirez ou redécouvrirez les fondamentaux du déploiement FTTH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kern="1200" dirty="0">
                <a:solidFill>
                  <a:srgbClr val="000000"/>
                </a:solidFill>
                <a:latin typeface="SFR" panose="020B0403040504020204" pitchFamily="34" charset="0"/>
                <a:ea typeface="+mn-ea"/>
                <a:cs typeface="+mn-cs"/>
                <a:sym typeface="Arial Black"/>
              </a:rPr>
              <a:t>Vous manipulerez le logiciel en étant accompagné par un expert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dirty="0">
                <a:solidFill>
                  <a:schemeClr val="tx1"/>
                </a:solidFill>
                <a:latin typeface="SFR" panose="020B0403040504020204" pitchFamily="34" charset="0"/>
                <a:ea typeface="Arial"/>
                <a:cs typeface="Arial"/>
                <a:sym typeface="Arial Black"/>
              </a:rPr>
              <a:t>La formation ne dure qu’une demi-journée</a:t>
            </a:r>
          </a:p>
          <a:p>
            <a:pPr marL="171450" lvl="1" indent="-171450" fontAlgn="base">
              <a:spcBef>
                <a:spcPct val="10000"/>
              </a:spcBef>
              <a:buClr>
                <a:srgbClr val="0070C0"/>
              </a:buClr>
              <a:buSzPct val="100000"/>
              <a:defRPr/>
            </a:pPr>
            <a:r>
              <a:rPr lang="fr-FR" sz="850" dirty="0">
                <a:solidFill>
                  <a:schemeClr val="tx1"/>
                </a:solidFill>
                <a:latin typeface="SFR" panose="020B0403040504020204" pitchFamily="34" charset="0"/>
                <a:ea typeface="Arial"/>
                <a:cs typeface="Arial"/>
                <a:sym typeface="Arial Black"/>
              </a:rPr>
              <a:t>Une évaluation avec correction immédiate sera effectuée en fin de formation</a:t>
            </a: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endParaRPr lang="fr-FR" sz="850" dirty="0">
              <a:solidFill>
                <a:srgbClr val="002060"/>
              </a:solidFill>
              <a:latin typeface="SFR" panose="020B0403040504020204" pitchFamily="34" charset="0"/>
              <a:ea typeface="Arial"/>
              <a:cs typeface="Arial"/>
              <a:sym typeface="Arial Black"/>
            </a:endParaRP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</a:endParaRP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</a:endParaRP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</a:endParaRPr>
          </a:p>
          <a:p>
            <a:pPr marL="0" lvl="1" indent="0" fontAlgn="base">
              <a:spcBef>
                <a:spcPct val="10000"/>
              </a:spcBef>
              <a:buClr>
                <a:srgbClr val="0070C0"/>
              </a:buClr>
              <a:buSzPct val="100000"/>
              <a:buNone/>
              <a:defRPr/>
            </a:pPr>
            <a:endParaRPr lang="fr-FR" sz="850" kern="1200" dirty="0">
              <a:solidFill>
                <a:srgbClr val="000000"/>
              </a:solidFill>
              <a:latin typeface="SFR" panose="020B0403040504020204" pitchFamily="34" charset="0"/>
              <a:ea typeface="+mn-ea"/>
              <a:cs typeface="+mn-cs"/>
            </a:endParaRPr>
          </a:p>
        </p:txBody>
      </p:sp>
      <p:sp>
        <p:nvSpPr>
          <p:cNvPr id="2" name="Google Shape;59;p1">
            <a:extLst>
              <a:ext uri="{FF2B5EF4-FFF2-40B4-BE49-F238E27FC236}">
                <a16:creationId xmlns:a16="http://schemas.microsoft.com/office/drawing/2014/main" id="{FD5318AC-573D-53AB-9B53-F3373F4B8441}"/>
              </a:ext>
            </a:extLst>
          </p:cNvPr>
          <p:cNvSpPr txBox="1"/>
          <p:nvPr/>
        </p:nvSpPr>
        <p:spPr>
          <a:xfrm>
            <a:off x="497781" y="2419925"/>
            <a:ext cx="4074219" cy="223098"/>
          </a:xfrm>
          <a:prstGeom prst="rect">
            <a:avLst/>
          </a:prstGeom>
          <a:gradFill>
            <a:gsLst>
              <a:gs pos="0">
                <a:srgbClr val="335988"/>
              </a:gs>
              <a:gs pos="45000">
                <a:srgbClr val="335988"/>
              </a:gs>
              <a:gs pos="99000">
                <a:srgbClr val="000306"/>
              </a:gs>
              <a:gs pos="100000">
                <a:srgbClr val="36609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850" b="0" i="0" u="none" strike="noStrike" cap="none" dirty="0">
                <a:solidFill>
                  <a:schemeClr val="lt1"/>
                </a:solidFill>
                <a:latin typeface="SFR" panose="020B0403040504020204" pitchFamily="34" charset="0"/>
                <a:ea typeface="Arial Black"/>
                <a:cs typeface="Arial Black"/>
                <a:sym typeface="Arial Black"/>
              </a:rPr>
              <a:t>Modalités</a:t>
            </a:r>
            <a:endParaRPr sz="850" b="0" i="0" u="none" strike="noStrike" cap="none" dirty="0">
              <a:solidFill>
                <a:schemeClr val="lt1"/>
              </a:solidFill>
              <a:latin typeface="SFR" panose="020B0403040504020204" pitchFamily="34" charset="0"/>
              <a:ea typeface="Arial Black"/>
              <a:cs typeface="Arial Black"/>
              <a:sym typeface="Arial Black"/>
            </a:endParaRPr>
          </a:p>
        </p:txBody>
      </p:sp>
      <p:sp>
        <p:nvSpPr>
          <p:cNvPr id="3" name="Google Shape;59;p1">
            <a:extLst>
              <a:ext uri="{FF2B5EF4-FFF2-40B4-BE49-F238E27FC236}">
                <a16:creationId xmlns:a16="http://schemas.microsoft.com/office/drawing/2014/main" id="{BF690929-AD64-227F-F063-35189D4616D5}"/>
              </a:ext>
            </a:extLst>
          </p:cNvPr>
          <p:cNvSpPr txBox="1"/>
          <p:nvPr/>
        </p:nvSpPr>
        <p:spPr>
          <a:xfrm>
            <a:off x="497781" y="647010"/>
            <a:ext cx="4074219" cy="223098"/>
          </a:xfrm>
          <a:prstGeom prst="rect">
            <a:avLst/>
          </a:prstGeom>
          <a:gradFill>
            <a:gsLst>
              <a:gs pos="0">
                <a:srgbClr val="335988"/>
              </a:gs>
              <a:gs pos="45000">
                <a:srgbClr val="335988"/>
              </a:gs>
              <a:gs pos="99000">
                <a:srgbClr val="000306"/>
              </a:gs>
              <a:gs pos="100000">
                <a:srgbClr val="366092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fr-FR" sz="850" b="0" i="0" u="none" strike="noStrike" cap="none" dirty="0">
                <a:solidFill>
                  <a:schemeClr val="lt1"/>
                </a:solidFill>
                <a:latin typeface="SFR" panose="020B0403040504020204" pitchFamily="34" charset="0"/>
                <a:ea typeface="Arial Black"/>
                <a:cs typeface="Arial Black"/>
                <a:sym typeface="Arial Black"/>
              </a:rPr>
              <a:t>Présentation</a:t>
            </a:r>
            <a:endParaRPr sz="850" b="0" i="0" u="none" strike="noStrike" cap="none" dirty="0">
              <a:solidFill>
                <a:schemeClr val="lt1"/>
              </a:solidFill>
              <a:latin typeface="SFR" panose="020B0403040504020204" pitchFamily="34" charset="0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lides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6F016FC370CE49BDBFB9B669D158AA" ma:contentTypeVersion="18" ma:contentTypeDescription="Crée un document." ma:contentTypeScope="" ma:versionID="3f22c8fa107ac1dacc95104b58405b3a">
  <xsd:schema xmlns:xsd="http://www.w3.org/2001/XMLSchema" xmlns:xs="http://www.w3.org/2001/XMLSchema" xmlns:p="http://schemas.microsoft.com/office/2006/metadata/properties" xmlns:ns2="06e3b120-09c3-4541-881f-e15ebe276d7a" xmlns:ns3="cb61e264-7d55-4d4c-8c1b-cecabb3c358e" targetNamespace="http://schemas.microsoft.com/office/2006/metadata/properties" ma:root="true" ma:fieldsID="3917ff5f1ebea1ddead8fa10ca55379c" ns2:_="" ns3:_="">
    <xsd:import namespace="06e3b120-09c3-4541-881f-e15ebe276d7a"/>
    <xsd:import namespace="cb61e264-7d55-4d4c-8c1b-cecabb3c358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3b120-09c3-4541-881f-e15ebe276d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7e56a244-c125-4c44-b007-156aaec28b6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61e264-7d55-4d4c-8c1b-cecabb3c358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76d7977-b57d-42e3-bc97-7afb1ea4404b}" ma:internalName="TaxCatchAll" ma:showField="CatchAllData" ma:web="cb61e264-7d55-4d4c-8c1b-cecabb3c35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e3b120-09c3-4541-881f-e15ebe276d7a">
      <Terms xmlns="http://schemas.microsoft.com/office/infopath/2007/PartnerControls"/>
    </lcf76f155ced4ddcb4097134ff3c332f>
    <TaxCatchAll xmlns="cb61e264-7d55-4d4c-8c1b-cecabb3c358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F72257-24FE-4BE6-A0B1-77A004C2E7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6e3b120-09c3-4541-881f-e15ebe276d7a"/>
    <ds:schemaRef ds:uri="cb61e264-7d55-4d4c-8c1b-cecabb3c35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34B765-DD03-4331-ABAD-7A6D713973A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cff6436b-32ab-467c-ac32-3e123a436aa8"/>
    <ds:schemaRef ds:uri="0a8af108-8614-4575-92b0-c8ed934877d4"/>
    <ds:schemaRef ds:uri="06e3b120-09c3-4541-881f-e15ebe276d7a"/>
    <ds:schemaRef ds:uri="cb61e264-7d55-4d4c-8c1b-cecabb3c358e"/>
  </ds:schemaRefs>
</ds:datastoreItem>
</file>

<file path=customXml/itemProps3.xml><?xml version="1.0" encoding="utf-8"?>
<ds:datastoreItem xmlns:ds="http://schemas.openxmlformats.org/officeDocument/2006/customXml" ds:itemID="{AFA38CF9-DB29-4DF4-8AE7-04909023CE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3001</TotalTime>
  <Words>197</Words>
  <Application>Microsoft Office PowerPoint</Application>
  <PresentationFormat>Affichage à l'écran (16:9)</PresentationFormat>
  <Paragraphs>42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SFR</vt:lpstr>
      <vt:lpstr>Arial</vt:lpstr>
      <vt:lpstr>SFR Black</vt:lpstr>
      <vt:lpstr>Calibri</vt:lpstr>
      <vt:lpstr>Arial Black</vt:lpstr>
      <vt:lpstr>Noto Sans</vt:lpstr>
      <vt:lpstr>1_Slides</vt:lpstr>
      <vt:lpstr>SADIRAH Consultation                                               0,5 JOURS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FONDAMENTAUX DE LA DATA LITERACY           Durée : 1,5 jours soit 10h30</dc:title>
  <dc:creator>DUTARTRE, Sandra</dc:creator>
  <cp:lastModifiedBy>Frederic DUPEYRE</cp:lastModifiedBy>
  <cp:revision>53</cp:revision>
  <dcterms:created xsi:type="dcterms:W3CDTF">2019-07-30T10:02:26Z</dcterms:created>
  <dcterms:modified xsi:type="dcterms:W3CDTF">2024-03-13T16:15:34Z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0x010100E96F016FC370CE49BDBFB9B669D158AA</vt:lpwstr>
  </property>
  <property fmtid="{D5CDD505-2E9C-101B-9397-08002B2CF9AE}" pid="3" name="MediaServiceImageTags">
    <vt:lpwstr/>
  </property>
</Properties>
</file>