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63" r:id="rId2"/>
    <p:sldId id="262" r:id="rId3"/>
    <p:sldId id="264" r:id="rId4"/>
    <p:sldId id="265" r:id="rId5"/>
    <p:sldId id="269" r:id="rId6"/>
    <p:sldId id="270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123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583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214CC7-2AD9-3103-271A-829AE33A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2E860-EFBC-833E-13F9-05112498D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ECFF5-BEA6-4FDA-A974-9D0C20911FD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B601E-DABD-056D-53D0-B996C81B85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06509-3F1A-C366-9177-072339845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0F555-D43C-486C-9253-BADA0E3B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6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D5076D-6E1B-C11A-FBB1-87FABDFE7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23439-1760-E4F2-F7BC-FF8D99676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26663-0B7D-6E38-460A-495806844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7797-D5D6-DCDE-AA4B-11400032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B3A6-FB39-6199-4F27-BC9E750C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71BB-B88D-13C8-00DF-BCB0ABEE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AF238-B132-D0F4-34F4-CAD2D457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29867-566C-1761-CA0E-6F919CCB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72E56-885E-E6D3-2F1D-1BB290F6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9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EDA9-7B8D-7DB4-07CF-A07CD021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FE01-5307-A5F8-9767-2B07B181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E6D7C-6838-0F2B-CC95-B0586DB1A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38084-281A-7034-6CD5-83763F97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5ED9F-FE8A-8484-4668-6542A9C4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E5CF0-1EC5-002F-5797-32C4380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EC66-DDC7-6FF7-CDB4-A6A1D357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157F6-4042-ABE0-17E0-50FB7647C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0DE79-5D63-4A26-01BA-CA37C05C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0F40-9CA4-5208-02FD-6497EC93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E8B6E-D258-D14F-16FD-253EA5AD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D4F3A-C70C-50B7-522D-49AC004B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BE0A-0E06-5846-23FA-B186FC0C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9496F-3F54-834B-E7F7-3E71ED504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8BAE-FF42-4A9A-AEAC-EEF7A07F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01D4-5346-14D4-5FAC-3E7FDC46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34C0-6136-1739-BF53-EE8360EC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938A6-B30E-5F2D-040C-6F241A012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C1BD3-34AC-9C1E-FCBC-8F27D16D9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39628-EAA4-8B31-8114-9FABD11D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6A799-FAB4-0A57-89F8-A331666A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46BA-47AD-1CC6-75B8-9F82D039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10B079-0B99-67D3-8CCF-90045F928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23439-1760-E4F2-F7BC-FF8D99676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9351"/>
            <a:ext cx="9144000" cy="137061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26663-0B7D-6E38-460A-495806844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7797-D5D6-DCDE-AA4B-11400032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B3A6-FB39-6199-4F27-BC9E750C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71BB-B88D-13C8-00DF-BCB0ABEE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439-1760-E4F2-F7BC-FF8D99676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26663-0B7D-6E38-460A-495806844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BC1B76-AE98-6B65-539E-F88DB7D4D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E62B37-CA6F-ABD7-3F2B-1BA1E3EB4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7AB5C-E84C-8336-62D3-48C04D1A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163902"/>
            <a:ext cx="3114135" cy="2907101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81E8-6F8D-9733-6C11-01D4E54B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082" y="163902"/>
            <a:ext cx="8376250" cy="6469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4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AB5C-E84C-8336-62D3-48C04D1A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81E8-6F8D-9733-6C11-01D4E54B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8EAC-3DFC-2E4D-8B96-80D71CC6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4F77CA-C7DD-6A4E-8849-25099F84A5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1AC9E-9AC5-EF95-9633-BAA0DD86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37D2-1549-543E-A3B2-3636B9A8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6FA04D-4157-ED41-92F4-93E8CA8EE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37DB-373E-07DB-ACFA-85522822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DEDF8-4297-5600-7E06-EA445B1D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7D7A-6B5F-41C4-BABE-12A1AA7F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7BE14-DCD0-CAB9-5E13-CD95288A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E7F86-B3D1-049E-6FE3-392B179D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0EA1-98D6-F961-1FDB-E1C1744D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2FCF-C22D-FB16-BB06-35BED435F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DB896-CCD4-8807-3C6B-249BCD36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01BB-4F49-EC2E-EA29-D547F4A9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FF861-ADA0-2708-F641-70518B01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83F3-2090-969C-9633-FE2F3D55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BA85-ACE7-6279-9875-7670E711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263F6-54A0-7689-F3C1-CCA2C20B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B9009-98D9-4AAD-E19E-E3C525D7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EEB9A-99EE-CAD9-32C9-51E03EF1B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F94C3-5C4B-EF04-72C8-877C4DE10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DA71B-3754-41D2-D357-43752740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B6908-B393-FC03-E7CB-2C775AFA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A8615-816D-52B2-CB39-631F92A3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798F-8D58-8576-C560-4E62DA44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F639D-3EA1-0A74-4915-9BA09B69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A3F8-E98B-4E0F-5CEF-CE32A115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96BFE-280B-40D0-83A2-F1BE43AC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CFE40-D1B7-4612-D5D3-1259C282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560"/>
            <a:ext cx="10515600" cy="861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5B9D0-96B1-98E6-6FAF-D48B2D729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49903"/>
            <a:ext cx="10515600" cy="372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9244-229E-20A8-B87E-6B7A65D42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77CA-C7DD-6A4E-8849-25099F84A5A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E0F5-3B26-3CDE-EA9F-B6A38EA9C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67891-F959-7E6E-90E2-678205C1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A04D-4157-ED41-92F4-93E8CA8E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opu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4C5E3-4EFD-7446-A661-6D299CA97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PCI-SIG Developers Conference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307148-671C-46E9-EB6B-90F1B66E4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7984"/>
            <a:ext cx="9144000" cy="1539815"/>
          </a:xfrm>
        </p:spPr>
        <p:txBody>
          <a:bodyPr/>
          <a:lstStyle/>
          <a:p>
            <a:r>
              <a:rPr lang="en-US" dirty="0"/>
              <a:t>June 21-22, 2022</a:t>
            </a:r>
          </a:p>
        </p:txBody>
      </p:sp>
    </p:spTree>
    <p:extLst>
      <p:ext uri="{BB962C8B-B14F-4D97-AF65-F5344CB8AC3E}">
        <p14:creationId xmlns:p14="http://schemas.microsoft.com/office/powerpoint/2010/main" val="273269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1B24B2-0989-73FA-E0EF-E4A4C231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902"/>
            <a:ext cx="3425033" cy="290710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Verdana"/>
                <a:ea typeface="Verdana"/>
              </a:rPr>
              <a:t>PCIe </a:t>
            </a:r>
            <a:br>
              <a:rPr lang="en-US" sz="3600" dirty="0"/>
            </a:br>
            <a:r>
              <a:rPr lang="en-US" sz="3600" dirty="0">
                <a:latin typeface="Verdana"/>
                <a:ea typeface="Verdana"/>
              </a:rPr>
              <a:t>5.0 &amp; 6.0</a:t>
            </a:r>
            <a:br>
              <a:rPr lang="en-US" sz="3600" dirty="0"/>
            </a:br>
            <a:r>
              <a:rPr lang="en-US" sz="3600" dirty="0">
                <a:latin typeface="Verdana"/>
                <a:ea typeface="Verdana"/>
              </a:rPr>
              <a:t>&amp;</a:t>
            </a:r>
            <a:br>
              <a:rPr lang="en-US" sz="3600" dirty="0"/>
            </a:br>
            <a:r>
              <a:rPr lang="en-US" sz="3600" dirty="0">
                <a:latin typeface="Verdana"/>
                <a:ea typeface="Verdana"/>
              </a:rPr>
              <a:t>CXL 2 &amp; 3</a:t>
            </a:r>
          </a:p>
        </p:txBody>
      </p:sp>
      <p:pic>
        <p:nvPicPr>
          <p:cNvPr id="19" name="Content Placeholder 18" descr="A street sign on a pole&#10;&#10;Description automatically generated with low confidence">
            <a:extLst>
              <a:ext uri="{FF2B5EF4-FFF2-40B4-BE49-F238E27FC236}">
                <a16:creationId xmlns:a16="http://schemas.microsoft.com/office/drawing/2014/main" id="{3C920823-A57A-068D-3BC9-5D3AC083C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8122" y="422694"/>
            <a:ext cx="3243878" cy="3131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534A55-7BEE-67BF-5E30-BECD0B0B5A83}"/>
              </a:ext>
            </a:extLst>
          </p:cNvPr>
          <p:cNvSpPr txBox="1"/>
          <p:nvPr/>
        </p:nvSpPr>
        <p:spPr>
          <a:xfrm>
            <a:off x="3765703" y="785833"/>
            <a:ext cx="5033241" cy="5595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400" dirty="0"/>
              <a:t>PCIe controller and SerDes novel modular bundle</a:t>
            </a:r>
            <a:endParaRPr lang="en-US" sz="240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400" dirty="0">
                <a:cs typeface="Calibri"/>
              </a:rPr>
              <a:t>Serdes Architecture supports Ethernet, PCIe, JESD, CPRI, USB4 </a:t>
            </a: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400" dirty="0"/>
              <a:t>Controllers validated with Avery VIP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400" dirty="0"/>
              <a:t>Zero risk upgrade path leveraging silicon proven PAM4 shipping in millions of units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400" dirty="0"/>
              <a:t>Easy upgrades with upfront pricing locked in for future projects and market changes</a:t>
            </a:r>
          </a:p>
        </p:txBody>
      </p:sp>
    </p:spTree>
    <p:extLst>
      <p:ext uri="{BB962C8B-B14F-4D97-AF65-F5344CB8AC3E}">
        <p14:creationId xmlns:p14="http://schemas.microsoft.com/office/powerpoint/2010/main" val="203993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C2CF-1619-4B53-1406-D33982B0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Verdana"/>
                <a:ea typeface="Verdana"/>
              </a:rPr>
              <a:t>Modular</a:t>
            </a:r>
            <a:br>
              <a:rPr lang="en-US" sz="4000" dirty="0"/>
            </a:br>
            <a:r>
              <a:rPr lang="en-US" sz="4000" dirty="0">
                <a:solidFill>
                  <a:srgbClr val="FFFFFF"/>
                </a:solidFill>
                <a:latin typeface="Verdana"/>
                <a:ea typeface="Verdana"/>
              </a:rPr>
              <a:t>Flexible</a:t>
            </a:r>
            <a:br>
              <a:rPr lang="en-US" sz="4000" dirty="0"/>
            </a:b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1-112G SerDes</a:t>
            </a:r>
            <a:br>
              <a:rPr lang="en-US" sz="4000" dirty="0"/>
            </a:br>
            <a:r>
              <a:rPr lang="en-US" sz="4000" dirty="0">
                <a:solidFill>
                  <a:srgbClr val="FFFFFF"/>
                </a:solidFill>
                <a:latin typeface="Verdana"/>
                <a:ea typeface="Verdana"/>
              </a:rPr>
              <a:t>Architecture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EC5E0-AF5A-3363-6305-E832B3A3AD28}"/>
              </a:ext>
            </a:extLst>
          </p:cNvPr>
          <p:cNvSpPr/>
          <p:nvPr/>
        </p:nvSpPr>
        <p:spPr>
          <a:xfrm>
            <a:off x="4601043" y="681121"/>
            <a:ext cx="1814512" cy="3090777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1G-112G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Ethernet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Serdes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LR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ELR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70023-B110-DE6C-5F90-A2D6E652597A}"/>
              </a:ext>
            </a:extLst>
          </p:cNvPr>
          <p:cNvSpPr/>
          <p:nvPr/>
        </p:nvSpPr>
        <p:spPr>
          <a:xfrm>
            <a:off x="7151992" y="681121"/>
            <a:ext cx="1814512" cy="309077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1G-112G</a:t>
            </a:r>
          </a:p>
          <a:p>
            <a:pPr algn="ctr"/>
            <a:r>
              <a:rPr lang="en-US" dirty="0"/>
              <a:t>Ethernet</a:t>
            </a:r>
          </a:p>
          <a:p>
            <a:pPr algn="ctr"/>
            <a:r>
              <a:rPr lang="en-US" dirty="0"/>
              <a:t>Serdes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1-64G PCIe</a:t>
            </a:r>
          </a:p>
          <a:p>
            <a:pPr algn="ctr"/>
            <a:r>
              <a:rPr lang="en-US" dirty="0"/>
              <a:t>Serdes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05420-1A61-F4AF-2D17-41C4E9D4EFD4}"/>
              </a:ext>
            </a:extLst>
          </p:cNvPr>
          <p:cNvSpPr/>
          <p:nvPr/>
        </p:nvSpPr>
        <p:spPr>
          <a:xfrm>
            <a:off x="9685640" y="681121"/>
            <a:ext cx="1814512" cy="309077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1G-56G</a:t>
            </a:r>
          </a:p>
          <a:p>
            <a:pPr algn="ctr"/>
            <a:r>
              <a:rPr lang="en-US" dirty="0"/>
              <a:t>Ethernet</a:t>
            </a:r>
          </a:p>
          <a:p>
            <a:pPr algn="ctr"/>
            <a:r>
              <a:rPr lang="en-US" dirty="0"/>
              <a:t>Serdes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1-32G PCIe</a:t>
            </a:r>
          </a:p>
          <a:p>
            <a:pPr algn="ctr"/>
            <a:r>
              <a:rPr lang="en-US" dirty="0"/>
              <a:t>Serdes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545FF280-C80B-DBBF-4F88-DCF5715DEE2E}"/>
              </a:ext>
            </a:extLst>
          </p:cNvPr>
          <p:cNvSpPr/>
          <p:nvPr/>
        </p:nvSpPr>
        <p:spPr>
          <a:xfrm>
            <a:off x="7462516" y="2511817"/>
            <a:ext cx="1258588" cy="9268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1-64G</a:t>
            </a:r>
          </a:p>
          <a:p>
            <a:pPr algn="ctr"/>
            <a:r>
              <a:rPr lang="en-US" dirty="0"/>
              <a:t>PCIe</a:t>
            </a:r>
          </a:p>
          <a:p>
            <a:pPr algn="ctr"/>
            <a:r>
              <a:rPr lang="en-US" dirty="0"/>
              <a:t>Serdes</a:t>
            </a:r>
          </a:p>
        </p:txBody>
      </p:sp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B3151D0C-9FC6-4611-403F-706891D3803A}"/>
              </a:ext>
            </a:extLst>
          </p:cNvPr>
          <p:cNvSpPr/>
          <p:nvPr/>
        </p:nvSpPr>
        <p:spPr>
          <a:xfrm>
            <a:off x="9923787" y="2511500"/>
            <a:ext cx="1258588" cy="92680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1-32G</a:t>
            </a:r>
          </a:p>
          <a:p>
            <a:pPr algn="ctr"/>
            <a:r>
              <a:rPr lang="en-US" dirty="0"/>
              <a:t>PCIe</a:t>
            </a:r>
          </a:p>
          <a:p>
            <a:pPr algn="ctr"/>
            <a:r>
              <a:rPr lang="en-US" dirty="0"/>
              <a:t>Serdes</a:t>
            </a: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0804C303-2C5D-FB5B-83DE-77DD7AF1FB5B}"/>
              </a:ext>
            </a:extLst>
          </p:cNvPr>
          <p:cNvSpPr/>
          <p:nvPr/>
        </p:nvSpPr>
        <p:spPr>
          <a:xfrm>
            <a:off x="4904542" y="2432913"/>
            <a:ext cx="1258588" cy="9268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VSR</a:t>
            </a:r>
          </a:p>
          <a:p>
            <a:pPr algn="ctr"/>
            <a:r>
              <a:rPr lang="en-US" dirty="0"/>
              <a:t>LR</a:t>
            </a:r>
          </a:p>
          <a:p>
            <a:pPr algn="ctr"/>
            <a:r>
              <a:rPr lang="en-US" dirty="0"/>
              <a:t>ELR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C6A73-DBBC-591B-7818-0CEA5E5C9C31}"/>
              </a:ext>
            </a:extLst>
          </p:cNvPr>
          <p:cNvSpPr txBox="1"/>
          <p:nvPr/>
        </p:nvSpPr>
        <p:spPr>
          <a:xfrm>
            <a:off x="4007062" y="4237887"/>
            <a:ext cx="7914643" cy="30777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Drop in design</a:t>
            </a:r>
            <a:r>
              <a:rPr lang="en-US" sz="2400" dirty="0"/>
              <a:t> – mix and match with controller options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Power &amp; Reach optimized </a:t>
            </a:r>
            <a:r>
              <a:rPr lang="en-US" sz="2400" dirty="0"/>
              <a:t>– to 45 dB ELR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Flexible Pricing </a:t>
            </a:r>
            <a:r>
              <a:rPr lang="en-US" sz="2400" dirty="0"/>
              <a:t>– only pay for what is required today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Future Proof </a:t>
            </a:r>
            <a:r>
              <a:rPr lang="en-US" sz="2400" dirty="0"/>
              <a:t>– with locked-in pricing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03864"/>
              </a:buClr>
              <a:buSzPct val="100000"/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cs typeface="Calibri" panose="020F0502020204030204"/>
              </a:rPr>
              <a:t>Available -</a:t>
            </a:r>
            <a:r>
              <a:rPr lang="en-US" sz="2400" dirty="0">
                <a:cs typeface="Calibri" panose="020F0502020204030204"/>
              </a:rPr>
              <a:t> Now for design-in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326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F0AB-1F75-788A-476B-D3BC7AA2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PCIe 5.0 &amp; 6.0</a:t>
            </a:r>
            <a:br>
              <a:rPr lang="pl-PL" sz="2800" dirty="0"/>
            </a:br>
            <a:br>
              <a:rPr lang="pl-PL" sz="2800" dirty="0"/>
            </a:br>
            <a:r>
              <a:rPr lang="en-US" sz="2800" b="1" u="sng" dirty="0"/>
              <a:t>P</a:t>
            </a:r>
            <a:r>
              <a:rPr lang="en-US" sz="2800" dirty="0"/>
              <a:t>ower</a:t>
            </a:r>
            <a:br>
              <a:rPr lang="en-US" sz="2800" dirty="0"/>
            </a:br>
            <a:r>
              <a:rPr lang="en-US" sz="2800" b="1" u="sng" dirty="0"/>
              <a:t>P</a:t>
            </a:r>
            <a:r>
              <a:rPr lang="en-US" sz="2800" dirty="0"/>
              <a:t>erformance</a:t>
            </a:r>
            <a:br>
              <a:rPr lang="en-US" sz="2800" dirty="0"/>
            </a:br>
            <a:r>
              <a:rPr lang="en-US" sz="2800" b="1" u="sng" dirty="0"/>
              <a:t>A</a:t>
            </a:r>
            <a:r>
              <a:rPr lang="en-US" sz="2800" dirty="0"/>
              <a:t>rea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C14FA6-D79D-F9F1-AA35-D5A87FEF54EC}"/>
              </a:ext>
            </a:extLst>
          </p:cNvPr>
          <p:cNvSpPr txBox="1">
            <a:spLocks/>
          </p:cNvSpPr>
          <p:nvPr/>
        </p:nvSpPr>
        <p:spPr>
          <a:xfrm>
            <a:off x="3554083" y="163513"/>
            <a:ext cx="8376250" cy="70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E3F233-3E18-E416-D9E2-1CDA9736ECF2}"/>
              </a:ext>
            </a:extLst>
          </p:cNvPr>
          <p:cNvSpPr txBox="1">
            <a:spLocks/>
          </p:cNvSpPr>
          <p:nvPr/>
        </p:nvSpPr>
        <p:spPr>
          <a:xfrm>
            <a:off x="3752490" y="209715"/>
            <a:ext cx="7979435" cy="132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/>
                </a:solidFill>
                <a:latin typeface="Verdana"/>
                <a:ea typeface="Verdana"/>
              </a:rPr>
              <a:t>eTopus</a:t>
            </a:r>
            <a:r>
              <a:rPr lang="en-US" sz="2800" b="1" dirty="0">
                <a:solidFill>
                  <a:schemeClr val="tx1"/>
                </a:solidFill>
                <a:latin typeface="Verdana"/>
                <a:ea typeface="Verdana"/>
              </a:rPr>
              <a:t> 7/6m 1-112G Modular SerDes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34814953-234C-E6AE-3BEE-89B1A64A6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27563"/>
              </p:ext>
            </p:extLst>
          </p:nvPr>
        </p:nvGraphicFramePr>
        <p:xfrm>
          <a:off x="4031410" y="1625300"/>
          <a:ext cx="7582620" cy="26577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93875">
                  <a:extLst>
                    <a:ext uri="{9D8B030D-6E8A-4147-A177-3AD203B41FA5}">
                      <a16:colId xmlns:a16="http://schemas.microsoft.com/office/drawing/2014/main" val="756446827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4003926812"/>
                    </a:ext>
                  </a:extLst>
                </a:gridCol>
                <a:gridCol w="1607120">
                  <a:extLst>
                    <a:ext uri="{9D8B030D-6E8A-4147-A177-3AD203B41FA5}">
                      <a16:colId xmlns:a16="http://schemas.microsoft.com/office/drawing/2014/main" val="3267896799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331924713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283958283"/>
                    </a:ext>
                  </a:extLst>
                </a:gridCol>
              </a:tblGrid>
              <a:tr h="674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PCIe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974670"/>
                  </a:ext>
                </a:extLst>
              </a:tr>
              <a:tr h="674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&lt;315 </a:t>
                      </a:r>
                      <a:r>
                        <a:rPr lang="en-US" dirty="0" err="1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1G </a:t>
                      </a:r>
                      <a:r>
                        <a:rPr lang="en-US" dirty="0" err="1"/>
                        <a:t>clk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up to 35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NDA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58228"/>
                  </a:ext>
                </a:extLst>
              </a:tr>
              <a:tr h="674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&lt;350 </a:t>
                      </a:r>
                      <a:r>
                        <a:rPr lang="en-US" dirty="0" err="1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Low – 2G </a:t>
                      </a:r>
                      <a:r>
                        <a:rPr lang="en-US" dirty="0" err="1"/>
                        <a:t>clk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35dB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NDA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068825"/>
                  </a:ext>
                </a:extLst>
              </a:tr>
              <a:tr h="634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NDA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3566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6BBA5D-EB6D-BF55-8CB1-2E8140D47A26}"/>
              </a:ext>
            </a:extLst>
          </p:cNvPr>
          <p:cNvSpPr txBox="1"/>
          <p:nvPr/>
        </p:nvSpPr>
        <p:spPr>
          <a:xfrm>
            <a:off x="4031410" y="4717858"/>
            <a:ext cx="7825503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Supported </a:t>
            </a:r>
            <a:r>
              <a:rPr lang="en-US" sz="2400" dirty="0"/>
              <a:t>– PCIe Gen 5 RC, EP &amp; DP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Supported </a:t>
            </a:r>
            <a:r>
              <a:rPr lang="en-US" sz="2400" dirty="0"/>
              <a:t>– CXL 2 and CXL 3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In Development </a:t>
            </a:r>
            <a:r>
              <a:rPr lang="en-US" sz="2400" dirty="0"/>
              <a:t>– PCIe Gen 6 RC, EP &amp; DP</a:t>
            </a:r>
          </a:p>
        </p:txBody>
      </p:sp>
    </p:spTree>
    <p:extLst>
      <p:ext uri="{BB962C8B-B14F-4D97-AF65-F5344CB8AC3E}">
        <p14:creationId xmlns:p14="http://schemas.microsoft.com/office/powerpoint/2010/main" val="128226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C2CF-1619-4B53-1406-D33982B0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Verdana"/>
                <a:ea typeface="Verdana"/>
              </a:rPr>
              <a:t>Modular</a:t>
            </a:r>
            <a:br>
              <a:rPr lang="en-US" sz="4000" dirty="0"/>
            </a:br>
            <a:r>
              <a:rPr lang="en-US" dirty="0">
                <a:solidFill>
                  <a:srgbClr val="92D050"/>
                </a:solidFill>
                <a:latin typeface="Verdana"/>
                <a:ea typeface="Verdana"/>
              </a:rPr>
              <a:t>Low Power</a:t>
            </a:r>
            <a:br>
              <a:rPr lang="en-US" sz="4000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1-64G SerDes</a:t>
            </a:r>
            <a:br>
              <a:rPr lang="en-US" sz="4000" dirty="0"/>
            </a:br>
            <a:r>
              <a:rPr lang="en-US" sz="4000" dirty="0">
                <a:solidFill>
                  <a:srgbClr val="FFFFFF"/>
                </a:solidFill>
                <a:latin typeface="Verdana"/>
                <a:ea typeface="Verdana"/>
              </a:rPr>
              <a:t>Architecture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EC5E0-AF5A-3363-6305-E832B3A3AD28}"/>
              </a:ext>
            </a:extLst>
          </p:cNvPr>
          <p:cNvSpPr/>
          <p:nvPr/>
        </p:nvSpPr>
        <p:spPr>
          <a:xfrm>
            <a:off x="4601043" y="681121"/>
            <a:ext cx="1814512" cy="3090777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1G-56G</a:t>
            </a:r>
            <a:endParaRPr lang="en-US" dirty="0">
              <a:solidFill>
                <a:srgbClr val="92D050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Ethernet</a:t>
            </a:r>
            <a:endParaRPr lang="en-US" dirty="0">
              <a:solidFill>
                <a:srgbClr val="92D050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Serdes</a:t>
            </a:r>
            <a:endParaRPr lang="en-US" dirty="0">
              <a:solidFill>
                <a:srgbClr val="92D050"/>
              </a:solidFill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LR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ELR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70023-B110-DE6C-5F90-A2D6E652597A}"/>
              </a:ext>
            </a:extLst>
          </p:cNvPr>
          <p:cNvSpPr/>
          <p:nvPr/>
        </p:nvSpPr>
        <p:spPr>
          <a:xfrm>
            <a:off x="7151992" y="681121"/>
            <a:ext cx="1814512" cy="309077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1G-56G</a:t>
            </a:r>
            <a:endParaRPr lang="en-US" dirty="0">
              <a:solidFill>
                <a:srgbClr val="92D050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Ethernet</a:t>
            </a:r>
            <a:endParaRPr lang="en-US" dirty="0">
              <a:solidFill>
                <a:srgbClr val="92D050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Serdes</a:t>
            </a:r>
            <a:endParaRPr lang="en-US" dirty="0">
              <a:solidFill>
                <a:srgbClr val="92D050"/>
              </a:solidFill>
              <a:cs typeface="Calibri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1-64G PCIe</a:t>
            </a:r>
          </a:p>
          <a:p>
            <a:pPr algn="ctr"/>
            <a:r>
              <a:rPr lang="en-US" dirty="0"/>
              <a:t>Serdes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05420-1A61-F4AF-2D17-41C4E9D4EFD4}"/>
              </a:ext>
            </a:extLst>
          </p:cNvPr>
          <p:cNvSpPr/>
          <p:nvPr/>
        </p:nvSpPr>
        <p:spPr>
          <a:xfrm>
            <a:off x="9685640" y="681121"/>
            <a:ext cx="1814512" cy="3090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75623"/>
                </a:solidFill>
              </a:rPr>
              <a:t>1G-56G</a:t>
            </a:r>
          </a:p>
          <a:p>
            <a:pPr algn="ctr"/>
            <a:r>
              <a:rPr lang="en-US" dirty="0">
                <a:solidFill>
                  <a:srgbClr val="375623"/>
                </a:solidFill>
              </a:rPr>
              <a:t>Ethernet</a:t>
            </a:r>
          </a:p>
          <a:p>
            <a:pPr algn="ctr"/>
            <a:r>
              <a:rPr lang="en-US" dirty="0">
                <a:solidFill>
                  <a:srgbClr val="375623"/>
                </a:solidFill>
              </a:rPr>
              <a:t>Serdes</a:t>
            </a:r>
          </a:p>
          <a:p>
            <a:pPr algn="ctr"/>
            <a:endParaRPr lang="en-US" dirty="0">
              <a:solidFill>
                <a:srgbClr val="375623"/>
              </a:solidFill>
            </a:endParaRPr>
          </a:p>
          <a:p>
            <a:pPr algn="ctr"/>
            <a:r>
              <a:rPr lang="en-US" dirty="0">
                <a:solidFill>
                  <a:srgbClr val="375623"/>
                </a:solidFill>
              </a:rPr>
              <a:t>1-32G PCIe</a:t>
            </a:r>
          </a:p>
          <a:p>
            <a:pPr algn="ctr"/>
            <a:r>
              <a:rPr lang="en-US" dirty="0">
                <a:solidFill>
                  <a:srgbClr val="375623"/>
                </a:solidFill>
              </a:rPr>
              <a:t>Serdes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545FF280-C80B-DBBF-4F88-DCF5715DEE2E}"/>
              </a:ext>
            </a:extLst>
          </p:cNvPr>
          <p:cNvSpPr/>
          <p:nvPr/>
        </p:nvSpPr>
        <p:spPr>
          <a:xfrm>
            <a:off x="7462516" y="2511817"/>
            <a:ext cx="1258588" cy="9268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1-64G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PCIe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Serdes</a:t>
            </a:r>
          </a:p>
        </p:txBody>
      </p:sp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B3151D0C-9FC6-4611-403F-706891D3803A}"/>
              </a:ext>
            </a:extLst>
          </p:cNvPr>
          <p:cNvSpPr/>
          <p:nvPr/>
        </p:nvSpPr>
        <p:spPr>
          <a:xfrm>
            <a:off x="9923787" y="2511500"/>
            <a:ext cx="1258588" cy="92680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1-32G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PCIe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Serdes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0804C303-2C5D-FB5B-83DE-77DD7AF1FB5B}"/>
              </a:ext>
            </a:extLst>
          </p:cNvPr>
          <p:cNvSpPr/>
          <p:nvPr/>
        </p:nvSpPr>
        <p:spPr>
          <a:xfrm>
            <a:off x="4904542" y="2432913"/>
            <a:ext cx="1258588" cy="9268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VSR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LR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LR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C6A73-DBBC-591B-7818-0CEA5E5C9C31}"/>
              </a:ext>
            </a:extLst>
          </p:cNvPr>
          <p:cNvSpPr txBox="1"/>
          <p:nvPr/>
        </p:nvSpPr>
        <p:spPr>
          <a:xfrm>
            <a:off x="4007062" y="4237887"/>
            <a:ext cx="7914643" cy="30777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Drop in design</a:t>
            </a:r>
            <a:r>
              <a:rPr lang="en-US" sz="2400" dirty="0"/>
              <a:t> – mix and match with controller options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Power &amp; Reach optimized </a:t>
            </a:r>
            <a:r>
              <a:rPr lang="en-US" sz="2400" dirty="0"/>
              <a:t>– to 35 dB LR</a:t>
            </a:r>
            <a:endParaRPr lang="en-US" sz="2400" dirty="0"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Flexible Pricing </a:t>
            </a:r>
            <a:r>
              <a:rPr lang="en-US" sz="2400" dirty="0"/>
              <a:t>– only pay for what is required today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Future Proof </a:t>
            </a:r>
            <a:r>
              <a:rPr lang="en-US" sz="2400" dirty="0"/>
              <a:t>– with locked-in pricing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03864"/>
              </a:buClr>
              <a:buSzPct val="100000"/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cs typeface="Calibri" panose="020F0502020204030204"/>
              </a:rPr>
              <a:t>Available</a:t>
            </a:r>
            <a:r>
              <a:rPr lang="en-US" sz="2400" dirty="0">
                <a:cs typeface="Calibri" panose="020F0502020204030204"/>
              </a:rPr>
              <a:t> – Q4 for design-in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921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F0AB-1F75-788A-476B-D3BC7AA2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Verdana"/>
                <a:ea typeface="Verdana"/>
              </a:rPr>
              <a:t>PCIe 5.0 &amp; 6.0</a:t>
            </a:r>
            <a:br>
              <a:rPr lang="pl-PL" sz="2800" dirty="0"/>
            </a:br>
            <a:br>
              <a:rPr lang="pl-PL" sz="2800" dirty="0"/>
            </a:br>
            <a:r>
              <a:rPr lang="en-US" sz="2800" b="1" u="sng" dirty="0">
                <a:solidFill>
                  <a:srgbClr val="92D050"/>
                </a:solidFill>
                <a:latin typeface="Verdana"/>
                <a:ea typeface="Verdana"/>
              </a:rPr>
              <a:t>P</a:t>
            </a:r>
            <a:r>
              <a:rPr lang="en-US" sz="2800" dirty="0">
                <a:solidFill>
                  <a:srgbClr val="92D050"/>
                </a:solidFill>
                <a:latin typeface="Verdana"/>
                <a:ea typeface="Verdana"/>
              </a:rPr>
              <a:t>ower</a:t>
            </a:r>
            <a:br>
              <a:rPr lang="en-US" sz="2800" dirty="0">
                <a:solidFill>
                  <a:srgbClr val="92D050"/>
                </a:solidFill>
              </a:rPr>
            </a:br>
            <a:r>
              <a:rPr lang="en-US" sz="2800" b="1" u="sng" dirty="0">
                <a:solidFill>
                  <a:srgbClr val="92D050"/>
                </a:solidFill>
                <a:latin typeface="Verdana"/>
                <a:ea typeface="Verdana"/>
              </a:rPr>
              <a:t>P</a:t>
            </a:r>
            <a:r>
              <a:rPr lang="en-US" sz="2800" dirty="0">
                <a:solidFill>
                  <a:srgbClr val="92D050"/>
                </a:solidFill>
                <a:latin typeface="Verdana"/>
                <a:ea typeface="Verdana"/>
              </a:rPr>
              <a:t>erformance</a:t>
            </a:r>
            <a:br>
              <a:rPr lang="en-US" sz="2800" dirty="0">
                <a:solidFill>
                  <a:srgbClr val="92D050"/>
                </a:solidFill>
              </a:rPr>
            </a:br>
            <a:r>
              <a:rPr lang="en-US" sz="2800" b="1" u="sng" dirty="0">
                <a:solidFill>
                  <a:srgbClr val="92D050"/>
                </a:solidFill>
                <a:latin typeface="Verdana"/>
                <a:ea typeface="Verdana"/>
              </a:rPr>
              <a:t>A</a:t>
            </a:r>
            <a:r>
              <a:rPr lang="en-US" sz="2800" dirty="0">
                <a:solidFill>
                  <a:srgbClr val="92D050"/>
                </a:solidFill>
                <a:latin typeface="Verdana"/>
                <a:ea typeface="Verdana"/>
              </a:rPr>
              <a:t>rea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C14FA6-D79D-F9F1-AA35-D5A87FEF54EC}"/>
              </a:ext>
            </a:extLst>
          </p:cNvPr>
          <p:cNvSpPr txBox="1">
            <a:spLocks/>
          </p:cNvSpPr>
          <p:nvPr/>
        </p:nvSpPr>
        <p:spPr>
          <a:xfrm>
            <a:off x="3554083" y="163513"/>
            <a:ext cx="8376250" cy="70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E3F233-3E18-E416-D9E2-1CDA9736ECF2}"/>
              </a:ext>
            </a:extLst>
          </p:cNvPr>
          <p:cNvSpPr txBox="1">
            <a:spLocks/>
          </p:cNvSpPr>
          <p:nvPr/>
        </p:nvSpPr>
        <p:spPr>
          <a:xfrm>
            <a:off x="3752490" y="209715"/>
            <a:ext cx="7979435" cy="132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tx1"/>
                </a:solidFill>
                <a:latin typeface="Verdana"/>
                <a:ea typeface="Verdana"/>
              </a:rPr>
              <a:t>eTopus</a:t>
            </a:r>
            <a:r>
              <a:rPr lang="en-US" sz="2400" b="1" dirty="0">
                <a:solidFill>
                  <a:schemeClr val="tx1"/>
                </a:solidFill>
                <a:latin typeface="Verdana"/>
                <a:ea typeface="Verdana"/>
              </a:rPr>
              <a:t> 7/6m 1-64G LP Modular SerDes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34814953-234C-E6AE-3BEE-89B1A64A6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39754"/>
              </p:ext>
            </p:extLst>
          </p:nvPr>
        </p:nvGraphicFramePr>
        <p:xfrm>
          <a:off x="4031410" y="1625300"/>
          <a:ext cx="7582620" cy="26577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93875">
                  <a:extLst>
                    <a:ext uri="{9D8B030D-6E8A-4147-A177-3AD203B41FA5}">
                      <a16:colId xmlns:a16="http://schemas.microsoft.com/office/drawing/2014/main" val="756446827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4003926812"/>
                    </a:ext>
                  </a:extLst>
                </a:gridCol>
                <a:gridCol w="1607120">
                  <a:extLst>
                    <a:ext uri="{9D8B030D-6E8A-4147-A177-3AD203B41FA5}">
                      <a16:colId xmlns:a16="http://schemas.microsoft.com/office/drawing/2014/main" val="3267896799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331924713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283958283"/>
                    </a:ext>
                  </a:extLst>
                </a:gridCol>
              </a:tblGrid>
              <a:tr h="674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PCIe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974670"/>
                  </a:ext>
                </a:extLst>
              </a:tr>
              <a:tr h="674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5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&lt;300mW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1G </a:t>
                      </a:r>
                      <a:r>
                        <a:rPr lang="en-US" dirty="0" err="1"/>
                        <a:t>clk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up to 35 dB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NDA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8228"/>
                  </a:ext>
                </a:extLst>
              </a:tr>
              <a:tr h="6744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6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&lt;325 </a:t>
                      </a:r>
                      <a:r>
                        <a:rPr lang="en-US" dirty="0" err="1"/>
                        <a:t>mW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Low – 2G </a:t>
                      </a:r>
                      <a:r>
                        <a:rPr lang="en-US" dirty="0" err="1"/>
                        <a:t>clk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35dB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NDA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68825"/>
                  </a:ext>
                </a:extLst>
              </a:tr>
              <a:tr h="634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7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TBD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NDA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566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6BBA5D-EB6D-BF55-8CB1-2E8140D47A26}"/>
              </a:ext>
            </a:extLst>
          </p:cNvPr>
          <p:cNvSpPr txBox="1"/>
          <p:nvPr/>
        </p:nvSpPr>
        <p:spPr>
          <a:xfrm>
            <a:off x="4031410" y="4717858"/>
            <a:ext cx="7825503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Supported </a:t>
            </a:r>
            <a:r>
              <a:rPr lang="en-US" sz="2400" dirty="0"/>
              <a:t>– PCIe Gen 5 RC, EP &amp; DP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Supported </a:t>
            </a:r>
            <a:r>
              <a:rPr lang="en-US" sz="2400" dirty="0"/>
              <a:t>– CXL 2 and CXL 3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</a:rPr>
              <a:t>In Development </a:t>
            </a:r>
            <a:r>
              <a:rPr lang="en-US" sz="2400" dirty="0"/>
              <a:t>– PCIe Gen 6 RC, EP &amp; DP</a:t>
            </a:r>
          </a:p>
        </p:txBody>
      </p:sp>
    </p:spTree>
    <p:extLst>
      <p:ext uri="{BB962C8B-B14F-4D97-AF65-F5344CB8AC3E}">
        <p14:creationId xmlns:p14="http://schemas.microsoft.com/office/powerpoint/2010/main" val="6688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2076-E9BE-2370-1F1B-503A2316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06" y="293299"/>
            <a:ext cx="2881222" cy="2743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Key Items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to Consider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When Choosing a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PCIe Partner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9A8A44-2F0E-442E-EFCB-050F9965A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60" b="1006"/>
          <a:stretch/>
        </p:blipFill>
        <p:spPr>
          <a:xfrm>
            <a:off x="5467374" y="1"/>
            <a:ext cx="6724626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265B86-DE9A-B21E-4B2E-883225C806A6}"/>
              </a:ext>
            </a:extLst>
          </p:cNvPr>
          <p:cNvSpPr txBox="1"/>
          <p:nvPr/>
        </p:nvSpPr>
        <p:spPr>
          <a:xfrm>
            <a:off x="3765703" y="431075"/>
            <a:ext cx="4877965" cy="62170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World leader in Ethernet now supporting PCIe Gen 5 &amp; 6, CXL 2 &amp; CXL 3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PCIe standards are now evolving and being deployed rapidly – </a:t>
            </a:r>
            <a:r>
              <a:rPr lang="en-US" sz="2000" b="1" dirty="0">
                <a:solidFill>
                  <a:srgbClr val="002060"/>
                </a:solidFill>
              </a:rPr>
              <a:t>eTopus is ready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With proven 7nm and 6nm technology support – </a:t>
            </a:r>
            <a:r>
              <a:rPr lang="en-US" sz="2000" b="1" dirty="0">
                <a:solidFill>
                  <a:srgbClr val="002060"/>
                </a:solidFill>
              </a:rPr>
              <a:t>Market sweet spot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Bundling Controller &amp; SerDes – lower risk and dev costs, and faster time to market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Fixed costs to upgrade to newer Controller / SerDes @ 7/6nm as needed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Customers can now start with Gen 5 and as needed low-cost upgrade to Gen 6 with same SerDes &amp; interfaces – </a:t>
            </a:r>
            <a:r>
              <a:rPr lang="en-US" sz="2000" b="1" dirty="0">
                <a:solidFill>
                  <a:srgbClr val="002060"/>
                </a:solidFill>
              </a:rPr>
              <a:t>Eliminate both financial &amp; technical risks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6"/>
              </a:buClr>
              <a:buSzPct val="150000"/>
              <a:buFont typeface="Wingdings" pitchFamily="2" charset="2"/>
              <a:buChar char="ü"/>
            </a:pPr>
            <a:r>
              <a:rPr lang="en-US" sz="2000" dirty="0"/>
              <a:t>Customer centric support model to assure success</a:t>
            </a:r>
          </a:p>
        </p:txBody>
      </p:sp>
    </p:spTree>
    <p:extLst>
      <p:ext uri="{BB962C8B-B14F-4D97-AF65-F5344CB8AC3E}">
        <p14:creationId xmlns:p14="http://schemas.microsoft.com/office/powerpoint/2010/main" val="176328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7745-6E12-080C-2A6F-D703E036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Worldwide Support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&amp; Contacts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9F50077-C86C-0DAB-F142-7FFB11D821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3312" y="909997"/>
            <a:ext cx="8758687" cy="503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93319-363A-8DF0-2BC4-F4B9F81CC9C1}"/>
              </a:ext>
            </a:extLst>
          </p:cNvPr>
          <p:cNvSpPr txBox="1"/>
          <p:nvPr/>
        </p:nvSpPr>
        <p:spPr>
          <a:xfrm>
            <a:off x="5787524" y="2386517"/>
            <a:ext cx="4827860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HQ: 2870 Zanker Road, San Jose, USA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Design Support: Hong Kong &amp; Taipei</a:t>
            </a:r>
          </a:p>
          <a:p>
            <a:pPr algn="ctr"/>
            <a:endParaRPr lang="en-US" sz="24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www.etopus.com</a:t>
            </a:r>
            <a:r>
              <a:rPr lang="en-US" sz="2400" dirty="0">
                <a:solidFill>
                  <a:schemeClr val="accent2"/>
                </a:solidFill>
              </a:rPr>
              <a:t> </a:t>
            </a:r>
            <a:endParaRPr lang="en-US" sz="2400" dirty="0">
              <a:solidFill>
                <a:schemeClr val="accent2"/>
              </a:solidFill>
              <a:cs typeface="Calibri"/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Contact us: sales@etopus.com</a:t>
            </a:r>
          </a:p>
        </p:txBody>
      </p:sp>
    </p:spTree>
    <p:extLst>
      <p:ext uri="{BB962C8B-B14F-4D97-AF65-F5344CB8AC3E}">
        <p14:creationId xmlns:p14="http://schemas.microsoft.com/office/powerpoint/2010/main" val="1645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D5ADC2-ACF9-929D-3EE5-8BFBF5499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Thank you!!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9AC8C1-BCAD-73E1-08DB-3E65177D7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8370"/>
            <a:ext cx="9144000" cy="1479430"/>
          </a:xfrm>
        </p:spPr>
        <p:txBody>
          <a:bodyPr/>
          <a:lstStyle/>
          <a:p>
            <a:r>
              <a:rPr lang="en-US" dirty="0"/>
              <a:t>More Info: sales@etopus.com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71D0EFA-F448-895E-3652-ABB9394B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635" y="4442604"/>
            <a:ext cx="1978729" cy="19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0BD5B47D50143B466E5E3B2A00EC4" ma:contentTypeVersion="16" ma:contentTypeDescription="Create a new document." ma:contentTypeScope="" ma:versionID="38c5936a0cf45d054c506d8957a4b2a0">
  <xsd:schema xmlns:xsd="http://www.w3.org/2001/XMLSchema" xmlns:xs="http://www.w3.org/2001/XMLSchema" xmlns:p="http://schemas.microsoft.com/office/2006/metadata/properties" xmlns:ns2="34434a11-310b-49d8-8cd6-f6790c297f06" xmlns:ns3="972b6af7-b289-47c8-84e3-0a93756c3a35" targetNamespace="http://schemas.microsoft.com/office/2006/metadata/properties" ma:root="true" ma:fieldsID="a8e319ab451c5c2062488604ce698702" ns2:_="" ns3:_="">
    <xsd:import namespace="34434a11-310b-49d8-8cd6-f6790c297f06"/>
    <xsd:import namespace="972b6af7-b289-47c8-84e3-0a93756c3a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34a11-310b-49d8-8cd6-f6790c297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143712-feae-484d-9400-bab38bfc6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b6af7-b289-47c8-84e3-0a93756c3a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d47386-16b8-4c19-849c-0da8e3635e1b}" ma:internalName="TaxCatchAll" ma:showField="CatchAllData" ma:web="972b6af7-b289-47c8-84e3-0a93756c3a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2b6af7-b289-47c8-84e3-0a93756c3a35" xsi:nil="true"/>
    <lcf76f155ced4ddcb4097134ff3c332f xmlns="34434a11-310b-49d8-8cd6-f6790c297f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95EC6F-2C12-4AC4-977C-0FDCC6D53528}"/>
</file>

<file path=customXml/itemProps2.xml><?xml version="1.0" encoding="utf-8"?>
<ds:datastoreItem xmlns:ds="http://schemas.openxmlformats.org/officeDocument/2006/customXml" ds:itemID="{B1440460-151B-4735-9A09-4CEE880A245C}"/>
</file>

<file path=customXml/itemProps3.xml><?xml version="1.0" encoding="utf-8"?>
<ds:datastoreItem xmlns:ds="http://schemas.openxmlformats.org/officeDocument/2006/customXml" ds:itemID="{6F3E64C9-8679-40D3-8783-A5769C276C6B}"/>
</file>

<file path=docProps/app.xml><?xml version="1.0" encoding="utf-8"?>
<Properties xmlns="http://schemas.openxmlformats.org/officeDocument/2006/extended-properties" xmlns:vt="http://schemas.openxmlformats.org/officeDocument/2006/docPropsVTypes">
  <TotalTime>31858</TotalTime>
  <Words>556</Words>
  <Application>Microsoft Office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Office Theme</vt:lpstr>
      <vt:lpstr>PCI-SIG Developers Conference</vt:lpstr>
      <vt:lpstr>PCIe  5.0 &amp; 6.0 &amp; CXL 2 &amp; 3</vt:lpstr>
      <vt:lpstr>Modular Flexible 1-112G SerDes Architecture</vt:lpstr>
      <vt:lpstr>PCIe 5.0 &amp; 6.0  Power Performance Area</vt:lpstr>
      <vt:lpstr>Modular Low Power 1-64G SerDes Architecture</vt:lpstr>
      <vt:lpstr>PCIe 5.0 &amp; 6.0  Power Performance Area</vt:lpstr>
      <vt:lpstr>Key Items to Consider When Choosing a PCIe Partner</vt:lpstr>
      <vt:lpstr>Worldwide Support &amp; Contacts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kashmira johal</dc:creator>
  <cp:lastModifiedBy>Mandy Townsend</cp:lastModifiedBy>
  <cp:revision>84</cp:revision>
  <dcterms:created xsi:type="dcterms:W3CDTF">2022-05-11T20:56:55Z</dcterms:created>
  <dcterms:modified xsi:type="dcterms:W3CDTF">2022-06-15T15:35:48Z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0x0101000A10BD5B47D50143B466E5E3B2A00EC4</vt:lpwstr>
  </property>
</Properties>
</file>