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9" r:id="rId3"/>
    <p:sldId id="258" r:id="rId4"/>
    <p:sldId id="260" r:id="rId5"/>
    <p:sldId id="262" r:id="rId6"/>
    <p:sldId id="263" r:id="rId7"/>
    <p:sldId id="268" r:id="rId8"/>
    <p:sldId id="270" r:id="rId9"/>
    <p:sldId id="271" r:id="rId10"/>
    <p:sldId id="272" r:id="rId11"/>
    <p:sldId id="269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3C3AF-DEFB-440C-AB7E-249F442E37F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ED42A-C662-4858-B1EB-501FC650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A6E4AC7-6149-419B-B07F-B5A330B33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43313C-DAD8-47A3-ABEF-AD902A8A08F1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60E995D-2B3D-4916-A6D8-216BE9B57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141BC8B-C408-4E41-8F5F-435F3A0E0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23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A28F448-06DE-422C-A7FE-2276500BC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9EE427A-4DD9-411D-A569-1914D900DAC7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DD5F118-6025-4E4A-8E14-73FA1204D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B397122-43C3-4E73-A3EF-3FD253E9B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81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A25C7F5-5A91-4C2E-882C-EDB480FE8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0A6B0A-EDB6-4327-8C02-096668864B83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12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9B7BBED-05D1-4B1C-95BF-6FB5A00B8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88F0F21-8BBF-4111-86A5-3AE18AA0C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77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6E57A129-E3FA-45DA-88AE-E887B816D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5DF585-1DA3-4D9B-AD5E-8FDA443B872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68FB261D-A55B-43FB-98DF-E755E0AC8D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90E06F03-D97D-4C1E-A0AD-0A81EC73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28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D342-D795-4B95-924F-99D25784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56E74-56E8-4C25-A12B-85797B98B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9BAAD-63BA-4D94-BEB3-0069423B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8C8A-B1A2-4101-9BD4-F48A4460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CA267-005A-415D-A611-3CDBAB7C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7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F244-BA4E-414C-95EB-1F819089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4A53D-DE2A-4C24-A16B-ABD09F402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625AA-9CF5-4011-AD0F-75436C8C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E2E8-9185-45D9-9927-152D1B28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6BC06-76E9-41B7-AD5D-0F9B9396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91332-1352-4D95-99C9-AB473DE62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36AC9-0CC6-47E1-ABD5-59A7B837E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49C44-94DB-44F0-B02A-DE4B2BD7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FCB36-9EED-4047-947C-1A4ED2E0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78C9D-F5D8-4EA1-90E9-2AF3B109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9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514B-3A14-471F-BF1B-AD9F819B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A25AA-5C00-4C64-A023-1D0239F59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FCCD1-72DF-48FE-97BD-99D370C4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70F3-9296-46AB-83F4-34DB8FFA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BE67A-59EE-4780-8E71-4BFF50D4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A347-CAA2-4782-9510-590DD516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B3970-8943-47A9-8149-C27B4784E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7A6B5-1168-42B1-85C3-74CD6A59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BA812-EC16-4642-AC9D-9220B462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3FEF-8762-4147-BA7A-4E146F93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5388-EC59-4948-A517-67B6D618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B157-FC6D-40C6-8F7B-AA54C25F5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B72E9-517B-48BD-80D3-47B68C283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E3D13-B4C6-4FBB-86D3-77964CF5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8BF7D-08DC-4202-8A1F-56FCA00A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E84E7-5B35-44FD-B9FA-74B0C9A6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5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7489-3E7E-480D-8F27-D33CF33A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E5150-5C00-49FF-B4D0-8DB0D3E46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E5F8E-8221-4170-BA34-F53123AC8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EC938-F120-4DAA-8685-C64E6F113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2AA85-0AE6-4A7C-BD0F-889037FFF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4FE39-EA0F-4557-A451-A40373CD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493496-E451-4E88-B7F6-84484FB0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23880-219B-400C-8370-2670EFE2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7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AB21-01EE-4C20-A3EE-F61CFCE9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3C758-E012-4A22-8B01-E868B1A2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1861F-50DA-44D1-A953-9C3A1FF2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EC325-D715-4D95-818D-DEF79D3E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18BF1-B7E5-4C71-AF45-0DD0C96F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3CF01-3B7D-4B6F-BEED-FDEBBDBB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E2B7B-E4FC-4BAC-8E0C-D04A354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8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F78E-F7A6-493D-A2ED-3E128225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103AA-7EA7-4CD4-9350-DA5207DCA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AE0CC-BCB2-4B14-B6C5-E6B41498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4B0C8-8052-4B25-AB5F-71173E3D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E3AE2-6D59-4DEE-8C55-872EC030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51B0F-1764-474C-8272-43FC7723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2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3C1C-F2AA-4906-BB54-24ECBAA9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5953A-66A1-464C-A5A6-09F854BD4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9EEEE-F3C2-4281-B4C1-06BFB484E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9D25B-8740-49C7-A929-16140ADD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DA87F-EB61-41D1-8D3D-329DCE6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0104E-DEA5-4977-8EA8-A1020CD2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B390C-5ECE-48AD-93A6-51A28976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2C44C-8745-416C-B8F2-460CA2E69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BE8A3-C0AA-412B-A102-8F3FFBCE1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7474-8A7B-4E43-8B84-65518B8B777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9E0D3-F567-4300-B447-FDDFA9E8B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67506-4E00-48A7-BD7D-8AD45C946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17B9-776E-4FD3-B00B-A720731B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9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D6248-926C-40C5-A4BD-1C90EE971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1120285"/>
            <a:ext cx="3348227" cy="2809875"/>
          </a:xfrm>
        </p:spPr>
        <p:txBody>
          <a:bodyPr anchor="b">
            <a:normAutofit/>
          </a:bodyPr>
          <a:lstStyle/>
          <a:p>
            <a:pPr algn="l"/>
            <a:r>
              <a:rPr lang="en-US" sz="4000">
                <a:solidFill>
                  <a:schemeClr val="bg1">
                    <a:lumMod val="85000"/>
                    <a:lumOff val="15000"/>
                  </a:schemeClr>
                </a:solidFill>
              </a:rPr>
              <a:t>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FE009-33B9-474F-858C-71B2B180E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30160"/>
            <a:ext cx="3348228" cy="928494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solidFill>
                  <a:schemeClr val="bg1">
                    <a:lumMod val="85000"/>
                    <a:lumOff val="15000"/>
                  </a:schemeClr>
                </a:solidFill>
              </a:rPr>
              <a:t>Alcohol is never the solution</a:t>
            </a:r>
          </a:p>
          <a:p>
            <a:pPr algn="l"/>
            <a:r>
              <a:rPr lang="en-US" sz="2000">
                <a:solidFill>
                  <a:schemeClr val="bg1">
                    <a:lumMod val="85000"/>
                    <a:lumOff val="15000"/>
                  </a:schemeClr>
                </a:solidFill>
              </a:rPr>
              <a:t> (It’s a pure substance)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010237C-9FC0-42B7-9D9B-62ECA9906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5" y="-5605"/>
            <a:ext cx="5097731" cy="67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7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aturated solutions examples">
            <a:extLst>
              <a:ext uri="{FF2B5EF4-FFF2-40B4-BE49-F238E27FC236}">
                <a16:creationId xmlns:a16="http://schemas.microsoft.com/office/drawing/2014/main" id="{13A48AA9-34C5-40C0-B205-33F10F68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8" y="91440"/>
            <a:ext cx="8947767" cy="67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5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C861B18-4D71-4318-891C-F0A99555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-313"/>
            <a:ext cx="9013371" cy="67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>
            <a:extLst>
              <a:ext uri="{FF2B5EF4-FFF2-40B4-BE49-F238E27FC236}">
                <a16:creationId xmlns:a16="http://schemas.microsoft.com/office/drawing/2014/main" id="{4D8CFF95-397D-4C69-8F66-AB6F9BF14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36513"/>
            <a:ext cx="867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Increasing the partial pressure of a gas increases its solubility.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9FD8B5DC-4B64-4D89-BD6D-300434B0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" y="4719638"/>
            <a:ext cx="10799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 the pressure is increased, more gas particles collide with the liquid surface.  More gas particles work their way into the liquid until equilibrium is re-established.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C21319BC-14EE-44B8-8031-35AD0E92F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6" y="936624"/>
            <a:ext cx="8037241" cy="36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91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>
            <a:extLst>
              <a:ext uri="{FF2B5EF4-FFF2-40B4-BE49-F238E27FC236}">
                <a16:creationId xmlns:a16="http://schemas.microsoft.com/office/drawing/2014/main" id="{62574351-5116-4B67-995A-D474B635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17400"/>
            <a:ext cx="24384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2800" b="1" dirty="0"/>
              <a:t>Henry</a:t>
            </a:r>
            <a:r>
              <a:rPr lang="ja-JP" altLang="en-US" sz="2800" b="1" dirty="0"/>
              <a:t>’</a:t>
            </a:r>
            <a:r>
              <a:rPr lang="en-US" altLang="ja-JP" sz="2800" b="1" dirty="0"/>
              <a:t>s Law</a:t>
            </a:r>
            <a:endParaRPr lang="en-US" altLang="en-US" sz="2800" b="1" dirty="0"/>
          </a:p>
        </p:txBody>
      </p:sp>
      <p:sp>
        <p:nvSpPr>
          <p:cNvPr id="49155" name="Text Box 6">
            <a:extLst>
              <a:ext uri="{FF2B5EF4-FFF2-40B4-BE49-F238E27FC236}">
                <a16:creationId xmlns:a16="http://schemas.microsoft.com/office/drawing/2014/main" id="{479A9D58-4FED-4FC9-B46A-E326625FE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743201"/>
            <a:ext cx="2438400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b="1" i="1" dirty="0" err="1"/>
              <a:t>S</a:t>
            </a:r>
            <a:r>
              <a:rPr lang="en-US" altLang="en-US" b="1" baseline="-25000" dirty="0" err="1"/>
              <a:t>gas</a:t>
            </a:r>
            <a:r>
              <a:rPr lang="en-US" altLang="en-US" b="1" i="1" dirty="0"/>
              <a:t> = </a:t>
            </a:r>
            <a:r>
              <a:rPr lang="en-US" altLang="en-US" b="1" i="1" dirty="0" err="1"/>
              <a:t>k</a:t>
            </a:r>
            <a:r>
              <a:rPr lang="en-US" altLang="en-US" b="1" baseline="-25000" dirty="0" err="1"/>
              <a:t>H</a:t>
            </a:r>
            <a:r>
              <a:rPr lang="en-US" altLang="en-US" b="1" i="1" dirty="0"/>
              <a:t> </a:t>
            </a:r>
            <a:r>
              <a:rPr lang="en-US" altLang="en-US" b="1" dirty="0"/>
              <a:t>x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P</a:t>
            </a:r>
            <a:r>
              <a:rPr lang="en-US" altLang="en-US" b="1" baseline="-25000" dirty="0" err="1"/>
              <a:t>gas</a:t>
            </a:r>
            <a:endParaRPr lang="en-US" altLang="en-US" b="1" dirty="0"/>
          </a:p>
        </p:txBody>
      </p:sp>
      <p:sp>
        <p:nvSpPr>
          <p:cNvPr id="49156" name="Text Box 7">
            <a:extLst>
              <a:ext uri="{FF2B5EF4-FFF2-40B4-BE49-F238E27FC236}">
                <a16:creationId xmlns:a16="http://schemas.microsoft.com/office/drawing/2014/main" id="{70066C41-1CB0-4C80-9DA4-BE20A4511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94602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dirty="0"/>
              <a:t>The solubility of a gas (</a:t>
            </a:r>
            <a:r>
              <a:rPr lang="en-US" altLang="en-US" i="1" dirty="0" err="1"/>
              <a:t>S</a:t>
            </a:r>
            <a:r>
              <a:rPr lang="en-US" altLang="en-US" baseline="-25000" dirty="0" err="1"/>
              <a:t>gas</a:t>
            </a:r>
            <a:r>
              <a:rPr lang="en-US" altLang="en-US" dirty="0"/>
              <a:t>) is </a:t>
            </a:r>
            <a:r>
              <a:rPr lang="en-US" altLang="en-US" b="1" i="1" dirty="0"/>
              <a:t>directly</a:t>
            </a:r>
            <a:r>
              <a:rPr lang="en-US" altLang="en-US" dirty="0"/>
              <a:t> proportional to the </a:t>
            </a:r>
            <a:r>
              <a:rPr lang="en-US" altLang="en-US" b="1" i="1" dirty="0"/>
              <a:t>partial pressure</a:t>
            </a:r>
            <a:r>
              <a:rPr lang="en-US" altLang="en-US" dirty="0"/>
              <a:t> of the gas (</a:t>
            </a:r>
            <a:r>
              <a:rPr lang="en-US" altLang="en-US" i="1" dirty="0" err="1"/>
              <a:t>P</a:t>
            </a:r>
            <a:r>
              <a:rPr lang="en-US" altLang="en-US" baseline="-25000" dirty="0" err="1"/>
              <a:t>gas</a:t>
            </a:r>
            <a:r>
              <a:rPr lang="en-US" altLang="en-US" dirty="0"/>
              <a:t>) above the solution.</a:t>
            </a:r>
          </a:p>
        </p:txBody>
      </p:sp>
      <p:pic>
        <p:nvPicPr>
          <p:cNvPr id="3074" name="Picture 2" descr="Image result for scuba diving">
            <a:extLst>
              <a:ext uri="{FF2B5EF4-FFF2-40B4-BE49-F238E27FC236}">
                <a16:creationId xmlns:a16="http://schemas.microsoft.com/office/drawing/2014/main" id="{9E7841CE-2562-4926-B4D8-1D4948C7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" y="1883689"/>
            <a:ext cx="7798641" cy="42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olubility of gases and pressure">
            <a:extLst>
              <a:ext uri="{FF2B5EF4-FFF2-40B4-BE49-F238E27FC236}">
                <a16:creationId xmlns:a16="http://schemas.microsoft.com/office/drawing/2014/main" id="{5CE4D408-F91A-4816-A8D8-FB5CAC1A6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91" y="1879642"/>
            <a:ext cx="3309257" cy="42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7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>
            <a:extLst>
              <a:ext uri="{FF2B5EF4-FFF2-40B4-BE49-F238E27FC236}">
                <a16:creationId xmlns:a16="http://schemas.microsoft.com/office/drawing/2014/main" id="{7AE7E0B9-5687-44A3-8341-F494968D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83" y="473075"/>
            <a:ext cx="11297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/>
              <a:t>What characteristics of solute and solvent forms a solution?</a:t>
            </a:r>
          </a:p>
        </p:txBody>
      </p:sp>
      <p:pic>
        <p:nvPicPr>
          <p:cNvPr id="11267" name="Picture 5" descr="Related image">
            <a:extLst>
              <a:ext uri="{FF2B5EF4-FFF2-40B4-BE49-F238E27FC236}">
                <a16:creationId xmlns:a16="http://schemas.microsoft.com/office/drawing/2014/main" id="{B8F403E8-D33F-4558-9FA4-4D07E1ED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1939925"/>
            <a:ext cx="2963863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Image result for aqueous solutions">
            <a:extLst>
              <a:ext uri="{FF2B5EF4-FFF2-40B4-BE49-F238E27FC236}">
                <a16:creationId xmlns:a16="http://schemas.microsoft.com/office/drawing/2014/main" id="{76473385-61C0-45E0-B35B-279F4F07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462213"/>
            <a:ext cx="6521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17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C055DD-2B8C-4590-84B2-F7FF14098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363" y="457200"/>
            <a:ext cx="9590087" cy="57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Solvation (Hydration if the solvent is water.)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DF2071-3942-41D5-9F5C-902B64555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875" y="846138"/>
            <a:ext cx="9590088" cy="8493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/>
              <a:t>Solute particles are surrounded by solvent particles.</a:t>
            </a:r>
          </a:p>
        </p:txBody>
      </p:sp>
      <p:pic>
        <p:nvPicPr>
          <p:cNvPr id="4" name="Picture 3" descr="im23 dissolving of NaCl">
            <a:extLst>
              <a:ext uri="{FF2B5EF4-FFF2-40B4-BE49-F238E27FC236}">
                <a16:creationId xmlns:a16="http://schemas.microsoft.com/office/drawing/2014/main" id="{4A75234B-E07D-4618-8DCA-E388128DA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695450"/>
            <a:ext cx="7289800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2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>
            <a:extLst>
              <a:ext uri="{FF2B5EF4-FFF2-40B4-BE49-F238E27FC236}">
                <a16:creationId xmlns:a16="http://schemas.microsoft.com/office/drawing/2014/main" id="{CB6E9F2F-CBF7-4573-AB30-BA30449E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325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Types of intermolecular forces in solutions.</a:t>
            </a:r>
            <a:endParaRPr lang="en-US" altLang="en-US" sz="12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3315" name="Group 21">
            <a:extLst>
              <a:ext uri="{FF2B5EF4-FFF2-40B4-BE49-F238E27FC236}">
                <a16:creationId xmlns:a16="http://schemas.microsoft.com/office/drawing/2014/main" id="{04F0B499-E445-46B2-B4C7-D808A607F7FD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876300"/>
            <a:ext cx="5822950" cy="2362200"/>
            <a:chOff x="533400" y="762000"/>
            <a:chExt cx="5822950" cy="2362200"/>
          </a:xfrm>
        </p:grpSpPr>
        <p:pic>
          <p:nvPicPr>
            <p:cNvPr id="13332" name="Picture 17">
              <a:extLst>
                <a:ext uri="{FF2B5EF4-FFF2-40B4-BE49-F238E27FC236}">
                  <a16:creationId xmlns:a16="http://schemas.microsoft.com/office/drawing/2014/main" id="{5B57E90E-444B-4756-A0B2-5F9A3BA9D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762000"/>
              <a:ext cx="52895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33" name="Group 13">
              <a:extLst>
                <a:ext uri="{FF2B5EF4-FFF2-40B4-BE49-F238E27FC236}">
                  <a16:creationId xmlns:a16="http://schemas.microsoft.com/office/drawing/2014/main" id="{F81E5BFB-AA6B-4F41-A6BB-441FEFD9CA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066800"/>
              <a:ext cx="2743200" cy="2057400"/>
              <a:chOff x="533400" y="914400"/>
              <a:chExt cx="2743200" cy="2057400"/>
            </a:xfrm>
          </p:grpSpPr>
          <p:pic>
            <p:nvPicPr>
              <p:cNvPr id="13334" name="Picture 10">
                <a:extLst>
                  <a:ext uri="{FF2B5EF4-FFF2-40B4-BE49-F238E27FC236}">
                    <a16:creationId xmlns:a16="http://schemas.microsoft.com/office/drawing/2014/main" id="{5FDAB0C0-AE53-49D4-91E2-3D8BFF2823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1021742"/>
                <a:ext cx="2057400" cy="1950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5" name="Text Box 18">
                <a:extLst>
                  <a:ext uri="{FF2B5EF4-FFF2-40B4-BE49-F238E27FC236}">
                    <a16:creationId xmlns:a16="http://schemas.microsoft.com/office/drawing/2014/main" id="{A905BE5E-F87B-4797-88C7-288FE533E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914400"/>
                <a:ext cx="127635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Ion-dipole</a:t>
                </a:r>
                <a:endParaRPr lang="en-US" altLang="en-US" sz="1800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(40-600)</a:t>
                </a:r>
                <a:endParaRPr lang="en-US" altLang="en-US" sz="1800" b="1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13316" name="Group 15">
            <a:extLst>
              <a:ext uri="{FF2B5EF4-FFF2-40B4-BE49-F238E27FC236}">
                <a16:creationId xmlns:a16="http://schemas.microsoft.com/office/drawing/2014/main" id="{65A83F74-E9C7-4FD8-A721-D56F82AC22C2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086100"/>
            <a:ext cx="2609850" cy="1485900"/>
            <a:chOff x="609600" y="2971800"/>
            <a:chExt cx="2609850" cy="1485900"/>
          </a:xfrm>
        </p:grpSpPr>
        <p:pic>
          <p:nvPicPr>
            <p:cNvPr id="13330" name="Picture 12">
              <a:extLst>
                <a:ext uri="{FF2B5EF4-FFF2-40B4-BE49-F238E27FC236}">
                  <a16:creationId xmlns:a16="http://schemas.microsoft.com/office/drawing/2014/main" id="{E8F57104-3721-46A0-B597-CCCE74771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352800"/>
              <a:ext cx="222885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Text Box 16">
              <a:extLst>
                <a:ext uri="{FF2B5EF4-FFF2-40B4-BE49-F238E27FC236}">
                  <a16:creationId xmlns:a16="http://schemas.microsoft.com/office/drawing/2014/main" id="{092A71DD-1C11-47B1-9E40-EA6618CDF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971800"/>
              <a:ext cx="971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H bond</a:t>
              </a:r>
              <a:endPara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ea typeface="ＭＳ Ｐゴシック" panose="020B0600070205080204" pitchFamily="34" charset="-128"/>
                </a:rPr>
                <a:t>(10-40)</a:t>
              </a:r>
              <a:endPara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3317" name="Group 19">
            <a:extLst>
              <a:ext uri="{FF2B5EF4-FFF2-40B4-BE49-F238E27FC236}">
                <a16:creationId xmlns:a16="http://schemas.microsoft.com/office/drawing/2014/main" id="{615B9A59-825D-4161-8469-DEA056EF58B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572000"/>
            <a:ext cx="2876550" cy="1724025"/>
            <a:chOff x="838200" y="4572000"/>
            <a:chExt cx="2876550" cy="1724025"/>
          </a:xfrm>
        </p:grpSpPr>
        <p:pic>
          <p:nvPicPr>
            <p:cNvPr id="13328" name="Picture 14">
              <a:extLst>
                <a:ext uri="{FF2B5EF4-FFF2-40B4-BE49-F238E27FC236}">
                  <a16:creationId xmlns:a16="http://schemas.microsoft.com/office/drawing/2014/main" id="{6B636E8E-1F64-4F0E-B380-8BA5DDFC8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876800"/>
              <a:ext cx="2266950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Text Box 19">
              <a:extLst>
                <a:ext uri="{FF2B5EF4-FFF2-40B4-BE49-F238E27FC236}">
                  <a16:creationId xmlns:a16="http://schemas.microsoft.com/office/drawing/2014/main" id="{B56C543A-6869-4545-B528-A71EBFFD7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572000"/>
              <a:ext cx="16319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Dipole-dipole</a:t>
              </a:r>
              <a:endPara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ea typeface="ＭＳ Ｐゴシック" panose="020B0600070205080204" pitchFamily="34" charset="-128"/>
                </a:rPr>
                <a:t>(5-25)</a:t>
              </a:r>
              <a:endPara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3318" name="Group 12">
            <a:extLst>
              <a:ext uri="{FF2B5EF4-FFF2-40B4-BE49-F238E27FC236}">
                <a16:creationId xmlns:a16="http://schemas.microsoft.com/office/drawing/2014/main" id="{79E77161-3414-486C-8C75-7CE29C871AF9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066800"/>
            <a:ext cx="2409825" cy="2133600"/>
            <a:chOff x="4495800" y="914400"/>
            <a:chExt cx="2410265" cy="2133601"/>
          </a:xfrm>
        </p:grpSpPr>
        <p:pic>
          <p:nvPicPr>
            <p:cNvPr id="13326" name="Picture 11">
              <a:extLst>
                <a:ext uri="{FF2B5EF4-FFF2-40B4-BE49-F238E27FC236}">
                  <a16:creationId xmlns:a16="http://schemas.microsoft.com/office/drawing/2014/main" id="{44D64A37-9844-432B-B323-10B18A9FE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219201"/>
              <a:ext cx="180066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0">
              <a:extLst>
                <a:ext uri="{FF2B5EF4-FFF2-40B4-BE49-F238E27FC236}">
                  <a16:creationId xmlns:a16="http://schemas.microsoft.com/office/drawing/2014/main" id="{1691CD59-58B9-44F3-AFB6-8F0B6CE78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914400"/>
              <a:ext cx="2216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Ion-induced dipole</a:t>
              </a:r>
              <a:endPara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ea typeface="ＭＳ Ｐゴシック" panose="020B0600070205080204" pitchFamily="34" charset="-128"/>
                </a:rPr>
                <a:t>(3-15)</a:t>
              </a:r>
              <a:endPara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3319" name="Group 17">
            <a:extLst>
              <a:ext uri="{FF2B5EF4-FFF2-40B4-BE49-F238E27FC236}">
                <a16:creationId xmlns:a16="http://schemas.microsoft.com/office/drawing/2014/main" id="{2242794D-6413-425E-8E4D-EE95B8333AC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181350"/>
            <a:ext cx="2571750" cy="1314450"/>
            <a:chOff x="4572000" y="3048000"/>
            <a:chExt cx="2571750" cy="1314450"/>
          </a:xfrm>
        </p:grpSpPr>
        <p:pic>
          <p:nvPicPr>
            <p:cNvPr id="13324" name="Picture 13">
              <a:extLst>
                <a:ext uri="{FF2B5EF4-FFF2-40B4-BE49-F238E27FC236}">
                  <a16:creationId xmlns:a16="http://schemas.microsoft.com/office/drawing/2014/main" id="{299420D3-9CB1-49E7-9C2D-CF61B02AC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429000"/>
              <a:ext cx="2019300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 Box 21">
              <a:extLst>
                <a:ext uri="{FF2B5EF4-FFF2-40B4-BE49-F238E27FC236}">
                  <a16:creationId xmlns:a16="http://schemas.microsoft.com/office/drawing/2014/main" id="{77B37043-B601-4EE4-9C83-ED9B961D4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048000"/>
              <a:ext cx="2571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Dipole-induced dipole</a:t>
              </a:r>
              <a:endPara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ea typeface="ＭＳ Ｐゴシック" panose="020B0600070205080204" pitchFamily="34" charset="-128"/>
                </a:rPr>
                <a:t>(2-10)</a:t>
              </a:r>
              <a:endPara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3320" name="Group 21">
            <a:extLst>
              <a:ext uri="{FF2B5EF4-FFF2-40B4-BE49-F238E27FC236}">
                <a16:creationId xmlns:a16="http://schemas.microsoft.com/office/drawing/2014/main" id="{6B17A4B4-7E51-463A-8759-B0B8681AA944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343400"/>
            <a:ext cx="2895600" cy="2286000"/>
            <a:chOff x="4572000" y="4419600"/>
            <a:chExt cx="2895600" cy="2286000"/>
          </a:xfrm>
        </p:grpSpPr>
        <p:pic>
          <p:nvPicPr>
            <p:cNvPr id="13322" name="Picture 15">
              <a:extLst>
                <a:ext uri="{FF2B5EF4-FFF2-40B4-BE49-F238E27FC236}">
                  <a16:creationId xmlns:a16="http://schemas.microsoft.com/office/drawing/2014/main" id="{88ED14A1-FB2A-4693-A43A-B65E294BF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666445"/>
              <a:ext cx="1905000" cy="2039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Text Box 22">
              <a:extLst>
                <a:ext uri="{FF2B5EF4-FFF2-40B4-BE49-F238E27FC236}">
                  <a16:creationId xmlns:a16="http://schemas.microsoft.com/office/drawing/2014/main" id="{9A792524-4A32-4CC6-A28C-2542774E9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4419600"/>
              <a:ext cx="13652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Dispersion</a:t>
              </a:r>
              <a:endPara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ea typeface="ＭＳ Ｐゴシック" panose="020B0600070205080204" pitchFamily="34" charset="-128"/>
                </a:rPr>
                <a:t>(0.05-40)</a:t>
              </a:r>
              <a:endPara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3321" name="TextBox 1">
            <a:extLst>
              <a:ext uri="{FF2B5EF4-FFF2-40B4-BE49-F238E27FC236}">
                <a16:creationId xmlns:a16="http://schemas.microsoft.com/office/drawing/2014/main" id="{BD8646F2-A2F5-49D8-BFA6-F2D42345C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3" y="725488"/>
            <a:ext cx="297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(Values are attractive force in kJ/mol)</a:t>
            </a:r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1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solubility">
            <a:extLst>
              <a:ext uri="{FF2B5EF4-FFF2-40B4-BE49-F238E27FC236}">
                <a16:creationId xmlns:a16="http://schemas.microsoft.com/office/drawing/2014/main" id="{E6F57A25-9BEF-49EE-90C0-FAA5BFE0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46075"/>
            <a:ext cx="9505866" cy="609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78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>
            <a:extLst>
              <a:ext uri="{FF2B5EF4-FFF2-40B4-BE49-F238E27FC236}">
                <a16:creationId xmlns:a16="http://schemas.microsoft.com/office/drawing/2014/main" id="{7BB36890-C611-4BAC-AC29-542CEEC74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23850"/>
            <a:ext cx="540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Solubility and temperature for several ionic compounds.</a:t>
            </a:r>
          </a:p>
        </p:txBody>
      </p:sp>
      <p:pic>
        <p:nvPicPr>
          <p:cNvPr id="21507" name="Picture 5" descr="siL40183_13_19.jpg">
            <a:extLst>
              <a:ext uri="{FF2B5EF4-FFF2-40B4-BE49-F238E27FC236}">
                <a16:creationId xmlns:a16="http://schemas.microsoft.com/office/drawing/2014/main" id="{AFDD3446-9F91-434E-A77F-953493869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73163"/>
            <a:ext cx="4957762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Image result for solubility of gases in water">
            <a:extLst>
              <a:ext uri="{FF2B5EF4-FFF2-40B4-BE49-F238E27FC236}">
                <a16:creationId xmlns:a16="http://schemas.microsoft.com/office/drawing/2014/main" id="{4D43AAAD-DFF4-488E-9E7D-A3FC6C07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276350"/>
            <a:ext cx="4732338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>
            <a:extLst>
              <a:ext uri="{FF2B5EF4-FFF2-40B4-BE49-F238E27FC236}">
                <a16:creationId xmlns:a16="http://schemas.microsoft.com/office/drawing/2014/main" id="{55703C23-E695-4B7A-AC04-F1D287DF0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392113"/>
            <a:ext cx="4414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Solubility and temperature for several gases.</a:t>
            </a:r>
          </a:p>
        </p:txBody>
      </p:sp>
    </p:spTree>
    <p:extLst>
      <p:ext uri="{BB962C8B-B14F-4D97-AF65-F5344CB8AC3E}">
        <p14:creationId xmlns:p14="http://schemas.microsoft.com/office/powerpoint/2010/main" val="193717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turated solutions examples">
            <a:extLst>
              <a:ext uri="{FF2B5EF4-FFF2-40B4-BE49-F238E27FC236}">
                <a16:creationId xmlns:a16="http://schemas.microsoft.com/office/drawing/2014/main" id="{89C3FBF5-8494-47B5-807B-799C99A79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3" y="306977"/>
            <a:ext cx="8264434" cy="619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BC1B4AB0-E49F-46E7-B0AA-6245A4C8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72" y="0"/>
            <a:ext cx="91344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9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43F0B39E-5B48-42D5-8E84-87A6B4D8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6" y="38917"/>
            <a:ext cx="9082621" cy="68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0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177</Words>
  <Application>Microsoft Office PowerPoint</Application>
  <PresentationFormat>Widescreen</PresentationFormat>
  <Paragraphs>31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</vt:lpstr>
      <vt:lpstr>Office Theme</vt:lpstr>
      <vt:lpstr>Solutions</vt:lpstr>
      <vt:lpstr>PowerPoint Presentation</vt:lpstr>
      <vt:lpstr>Solvation (Hydration if the solvent is water.)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Solution Process</dc:title>
  <dc:creator>Rob Upton</dc:creator>
  <cp:lastModifiedBy>Rob Upton</cp:lastModifiedBy>
  <cp:revision>9</cp:revision>
  <dcterms:created xsi:type="dcterms:W3CDTF">2018-03-16T08:01:12Z</dcterms:created>
  <dcterms:modified xsi:type="dcterms:W3CDTF">2019-03-20T08:31:05Z</dcterms:modified>
</cp:coreProperties>
</file>