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95" r:id="rId3"/>
    <p:sldId id="257" r:id="rId4"/>
    <p:sldId id="258" r:id="rId5"/>
    <p:sldId id="259" r:id="rId6"/>
    <p:sldId id="269" r:id="rId7"/>
    <p:sldId id="260" r:id="rId8"/>
    <p:sldId id="261" r:id="rId9"/>
    <p:sldId id="302" r:id="rId10"/>
    <p:sldId id="264" r:id="rId11"/>
    <p:sldId id="303" r:id="rId12"/>
    <p:sldId id="263" r:id="rId13"/>
    <p:sldId id="265" r:id="rId14"/>
    <p:sldId id="297" r:id="rId15"/>
    <p:sldId id="298" r:id="rId16"/>
    <p:sldId id="299" r:id="rId17"/>
    <p:sldId id="315" r:id="rId18"/>
    <p:sldId id="266" r:id="rId19"/>
    <p:sldId id="29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4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81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600" dirty="0"/>
              <a:t>Plasma concentration profile   </a:t>
            </a:r>
          </a:p>
          <a:p>
            <a:pPr>
              <a:defRPr lang="en-US"/>
            </a:pPr>
            <a:r>
              <a:rPr lang="en-CA" sz="1600" baseline="0" dirty="0"/>
              <a:t>30 mg/m</a:t>
            </a:r>
            <a:r>
              <a:rPr lang="en-CA" sz="1600" baseline="30000" dirty="0"/>
              <a:t>2 </a:t>
            </a:r>
            <a:r>
              <a:rPr lang="en-CA" sz="1600" b="0" i="0" u="none" strike="noStrike" baseline="0" dirty="0">
                <a:effectLst/>
              </a:rPr>
              <a:t>VAL-083</a:t>
            </a:r>
            <a:endParaRPr lang="en-CA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747974428702099"/>
          <c:y val="0.207642678045383"/>
          <c:w val="0.70384146490876098"/>
          <c:h val="0.55670306580295503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'PK Data'!$B$9:$B$14</c:f>
              <c:numCache>
                <c:formatCode>General</c:formatCode>
                <c:ptCount val="6"/>
                <c:pt idx="0">
                  <c:v>0.25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  <c:pt idx="5">
                  <c:v>6</c:v>
                </c:pt>
              </c:numCache>
            </c:numRef>
          </c:xVal>
          <c:yVal>
            <c:numRef>
              <c:f>'PK Data'!$C$9:$C$14</c:f>
              <c:numCache>
                <c:formatCode>0.0</c:formatCode>
                <c:ptCount val="6"/>
                <c:pt idx="0">
                  <c:v>749.13043478260897</c:v>
                </c:pt>
                <c:pt idx="1">
                  <c:v>551.304347826087</c:v>
                </c:pt>
                <c:pt idx="2">
                  <c:v>348.56521739130397</c:v>
                </c:pt>
                <c:pt idx="3">
                  <c:v>127.96956521739099</c:v>
                </c:pt>
                <c:pt idx="4">
                  <c:v>26.759565217391302</c:v>
                </c:pt>
                <c:pt idx="5">
                  <c:v>6.54652173913043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072-4A77-BEB3-4BB5D153F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4185344"/>
        <c:axId val="134187264"/>
      </c:scatterChart>
      <c:valAx>
        <c:axId val="134185344"/>
        <c:scaling>
          <c:orientation val="minMax"/>
          <c:max val="6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US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400" dirty="0"/>
                  <a:t>Time post-infusion (hr)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en-US"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187264"/>
        <c:crosses val="autoZero"/>
        <c:crossBetween val="midCat"/>
        <c:majorUnit val="1"/>
        <c:minorUnit val="0.5"/>
      </c:valAx>
      <c:valAx>
        <c:axId val="134187264"/>
        <c:scaling>
          <c:logBase val="10"/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400" dirty="0"/>
                  <a:t>Conc. VAL-083 (ng/mL)</a:t>
                </a:r>
              </a:p>
            </c:rich>
          </c:tx>
          <c:layout>
            <c:manualLayout>
              <c:xMode val="edge"/>
              <c:yMode val="edge"/>
              <c:x val="3.3462008368663899E-2"/>
              <c:y val="0.2477772491361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in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185344"/>
        <c:crosses val="autoZero"/>
        <c:crossBetween val="midCat"/>
        <c:min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D881-B24E-4C10-830C-6E96206DFBC5}" type="datetimeFigureOut">
              <a:rPr lang="en-CA" smtClean="0"/>
              <a:t>2021-09-16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EFAF-575C-4A72-B22E-0B3BBC09658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D881-B24E-4C10-830C-6E96206DFBC5}" type="datetimeFigureOut">
              <a:rPr lang="en-CA" smtClean="0"/>
              <a:t>2021-09-16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EFAF-575C-4A72-B22E-0B3BBC09658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D881-B24E-4C10-830C-6E96206DFBC5}" type="datetimeFigureOut">
              <a:rPr lang="en-CA" smtClean="0"/>
              <a:t>2021-09-16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EFAF-575C-4A72-B22E-0B3BBC09658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FA181-176C-49D1-A77B-624CB7638081}" type="datetimeFigureOut">
              <a:rPr lang="en-CA" smtClean="0"/>
              <a:t>2021-09-16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341B-7D23-415F-91D2-312BE7D1901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FA181-176C-49D1-A77B-624CB7638081}" type="datetimeFigureOut">
              <a:rPr lang="en-CA" smtClean="0"/>
              <a:t>2021-09-16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341B-7D23-415F-91D2-312BE7D1901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FA181-176C-49D1-A77B-624CB7638081}" type="datetimeFigureOut">
              <a:rPr lang="en-CA" smtClean="0"/>
              <a:t>2021-09-16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341B-7D23-415F-91D2-312BE7D1901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FA181-176C-49D1-A77B-624CB7638081}" type="datetimeFigureOut">
              <a:rPr lang="en-CA" smtClean="0"/>
              <a:t>2021-09-16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341B-7D23-415F-91D2-312BE7D1901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FA181-176C-49D1-A77B-624CB7638081}" type="datetimeFigureOut">
              <a:rPr lang="en-CA" smtClean="0"/>
              <a:t>2021-09-16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341B-7D23-415F-91D2-312BE7D1901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FA181-176C-49D1-A77B-624CB7638081}" type="datetimeFigureOut">
              <a:rPr lang="en-CA" smtClean="0"/>
              <a:t>2021-09-16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341B-7D23-415F-91D2-312BE7D1901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FA181-176C-49D1-A77B-624CB7638081}" type="datetimeFigureOut">
              <a:rPr lang="en-CA" smtClean="0"/>
              <a:t>2021-09-16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341B-7D23-415F-91D2-312BE7D1901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FA181-176C-49D1-A77B-624CB7638081}" type="datetimeFigureOut">
              <a:rPr lang="en-CA" smtClean="0"/>
              <a:t>2021-09-16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341B-7D23-415F-91D2-312BE7D1901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80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D881-B24E-4C10-830C-6E96206DFBC5}" type="datetimeFigureOut">
              <a:rPr lang="en-CA" smtClean="0"/>
              <a:t>2021-09-16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EFAF-575C-4A72-B22E-0B3BBC09658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FA181-176C-49D1-A77B-624CB7638081}" type="datetimeFigureOut">
              <a:rPr lang="en-CA" smtClean="0"/>
              <a:t>2021-09-16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341B-7D23-415F-91D2-312BE7D1901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FA181-176C-49D1-A77B-624CB7638081}" type="datetimeFigureOut">
              <a:rPr lang="en-CA" smtClean="0"/>
              <a:t>2021-09-16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341B-7D23-415F-91D2-312BE7D1901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FA181-176C-49D1-A77B-624CB7638081}" type="datetimeFigureOut">
              <a:rPr lang="en-CA" smtClean="0"/>
              <a:t>2021-09-16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341B-7D23-415F-91D2-312BE7D1901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D881-B24E-4C10-830C-6E96206DFBC5}" type="datetimeFigureOut">
              <a:rPr lang="en-CA" smtClean="0"/>
              <a:t>2021-09-16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EFAF-575C-4A72-B22E-0B3BBC09658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8286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D881-B24E-4C10-830C-6E96206DFBC5}" type="datetimeFigureOut">
              <a:rPr lang="en-CA" smtClean="0"/>
              <a:t>2021-09-16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EFAF-575C-4A72-B22E-0B3BBC09658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0103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D881-B24E-4C10-830C-6E96206DFBC5}" type="datetimeFigureOut">
              <a:rPr lang="en-CA" smtClean="0"/>
              <a:t>2021-09-16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EFAF-575C-4A72-B22E-0B3BBC09658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3781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D881-B24E-4C10-830C-6E96206DFBC5}" type="datetimeFigureOut">
              <a:rPr lang="en-CA" smtClean="0"/>
              <a:t>2021-09-16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EFAF-575C-4A72-B22E-0B3BBC09658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D881-B24E-4C10-830C-6E96206DFBC5}" type="datetimeFigureOut">
              <a:rPr lang="en-CA" smtClean="0"/>
              <a:t>2021-09-16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EFAF-575C-4A72-B22E-0B3BBC09658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D881-B24E-4C10-830C-6E96206DFBC5}" type="datetimeFigureOut">
              <a:rPr lang="en-CA" smtClean="0"/>
              <a:t>2021-09-16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EFAF-575C-4A72-B22E-0B3BBC09658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D881-B24E-4C10-830C-6E96206DFBC5}" type="datetimeFigureOut">
              <a:rPr lang="en-CA" smtClean="0"/>
              <a:t>2021-09-16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EFAF-575C-4A72-B22E-0B3BBC09658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9D881-B24E-4C10-830C-6E96206DFBC5}" type="datetimeFigureOut">
              <a:rPr lang="en-CA" smtClean="0"/>
              <a:t>2021-09-16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FEFAF-575C-4A72-B22E-0B3BBC096583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FA181-176C-49D1-A77B-624CB7638081}" type="datetimeFigureOut">
              <a:rPr lang="en-CA" smtClean="0"/>
              <a:t>2021-09-16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E341B-7D23-415F-91D2-312BE7D19010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项目文件夹D\02 签约执行\ZDZL中大肿瘤医院G2943\出品\VI  出品\PPT模板\20140619 PPT素材\中山脑瘤医院PPT模板3\中大肿瘤医院PPT设计20140613-31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-304165"/>
            <a:ext cx="12164060" cy="716216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</p:spPr>
      </p:pic>
      <p:sp>
        <p:nvSpPr>
          <p:cNvPr id="6" name="矩形 5"/>
          <p:cNvSpPr/>
          <p:nvPr/>
        </p:nvSpPr>
        <p:spPr>
          <a:xfrm>
            <a:off x="913765" y="2059940"/>
            <a:ext cx="10365105" cy="2306955"/>
          </a:xfrm>
          <a:prstGeom prst="rect">
            <a:avLst/>
          </a:prstGeom>
          <a:effectLst>
            <a:outerShdw blurRad="139700" dist="38100" dir="2700000" algn="tl" rotWithShape="0">
              <a:prstClr val="black">
                <a:alpha val="63000"/>
              </a:prstClr>
            </a:outerShdw>
            <a:softEdge rad="1651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spc="2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sym typeface="+mn-ea"/>
              </a:rPr>
              <a:t>SYST-05: </a:t>
            </a:r>
            <a:br>
              <a:rPr lang="en-US" sz="3600" spc="2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sym typeface="+mn-ea"/>
              </a:rPr>
            </a:br>
            <a:br>
              <a:rPr lang="en-US" sz="3600" spc="2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sym typeface="+mn-ea"/>
              </a:rPr>
            </a:br>
            <a:r>
              <a:rPr lang="en-US" sz="3600" b="1" spc="2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sym typeface="+mn-ea"/>
              </a:rPr>
              <a:t>Phase 2 Study of VAL-083 and Radiotherapy in Newly Diagnosed MGMT-unmethylated GBM</a:t>
            </a:r>
            <a:endParaRPr lang="en-US" altLang="zh-CN" sz="3600" b="1" spc="2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61715" y="5161280"/>
            <a:ext cx="79863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Zhong-ping Chen,</a:t>
            </a:r>
            <a:r>
              <a:rPr lang="zh-CN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MD, PhD.</a:t>
            </a:r>
          </a:p>
          <a:p>
            <a:pPr algn="ctr"/>
            <a:endParaRPr lang="en-US" altLang="zh-C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Department of Neurosurgery/</a:t>
            </a:r>
            <a:r>
              <a:rPr lang="en-US" altLang="zh-C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Neuro</a:t>
            </a: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-oncology</a:t>
            </a:r>
          </a:p>
          <a:p>
            <a:pPr algn="ctr"/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Sun </a:t>
            </a:r>
            <a:r>
              <a:rPr lang="en-US" altLang="zh-C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Yat-sen</a:t>
            </a: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 University Cancer Center,</a:t>
            </a:r>
            <a:r>
              <a:rPr lang="zh-CN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Guangzhou, China</a:t>
            </a:r>
          </a:p>
        </p:txBody>
      </p:sp>
      <p:pic>
        <p:nvPicPr>
          <p:cNvPr id="7" name="Picture 4" descr="D:\项目文件夹D\02 签约执行\ZDZL中大肿瘤医院G2943\出品\VI  出品\PPT模板\20140619 PPT素材\底图\未标题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312" y="-155204"/>
            <a:ext cx="2068912" cy="733093"/>
          </a:xfrm>
          <a:prstGeom prst="rect">
            <a:avLst/>
          </a:prstGeom>
          <a:noFill/>
        </p:spPr>
      </p:pic>
      <p:pic>
        <p:nvPicPr>
          <p:cNvPr id="416483261" name="Picture 4164832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705" y="-202565"/>
            <a:ext cx="4572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chemeClr val="tx2"/>
                </a:solidFill>
                <a:latin typeface="+mn-lt"/>
              </a:rPr>
              <a:t>Best Response at Prior to Start of Cycle 4</a:t>
            </a:r>
            <a:endParaRPr lang="en-US" sz="3200" b="1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4" name="Table 7"/>
          <p:cNvGraphicFramePr>
            <a:graphicFrameLocks noGrp="1"/>
          </p:cNvGraphicFramePr>
          <p:nvPr/>
        </p:nvGraphicFramePr>
        <p:xfrm>
          <a:off x="766543" y="1525077"/>
          <a:ext cx="10991849" cy="2239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4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4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4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95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96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994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994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004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 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Discontinued/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death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PFS/OS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0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2"/>
                          </a:solidFill>
                        </a:rPr>
                        <a:t>Overall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2 (13.3%)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9 (60.0%)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2 (13.3%)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2 (13.3%)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6.0/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0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2"/>
                          </a:solidFill>
                        </a:rPr>
                        <a:t>20 mg/m</a:t>
                      </a:r>
                      <a:r>
                        <a:rPr lang="en-US" sz="1600" b="1" baseline="30000" dirty="0">
                          <a:solidFill>
                            <a:schemeClr val="tx2"/>
                          </a:solidFill>
                        </a:rPr>
                        <a:t>2</a:t>
                      </a:r>
                      <a:r>
                        <a:rPr lang="en-US" sz="1600" b="1" baseline="0" dirty="0">
                          <a:solidFill>
                            <a:schemeClr val="tx2"/>
                          </a:solidFill>
                        </a:rPr>
                        <a:t>/day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1 (100%)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0 (0%)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0 (0%)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0 (0%)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3.0/9.5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040">
                <a:tc>
                  <a:txBody>
                    <a:bodyPr/>
                    <a:lstStyle/>
                    <a:p>
                      <a:pPr marL="0" marR="0" lvl="0" indent="0" algn="ctr" defTabSz="769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</a:rPr>
                        <a:t>30 mg/m</a:t>
                      </a:r>
                      <a:r>
                        <a:rPr lang="en-US" sz="1600" b="1" baseline="30000" dirty="0">
                          <a:solidFill>
                            <a:schemeClr val="tx2"/>
                          </a:solidFill>
                        </a:rPr>
                        <a:t>2</a:t>
                      </a:r>
                      <a:r>
                        <a:rPr lang="en-US" sz="1600" b="1" baseline="0" dirty="0">
                          <a:solidFill>
                            <a:schemeClr val="tx2"/>
                          </a:solidFill>
                        </a:rPr>
                        <a:t>/day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1 (7.7%)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9 (6.9%)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1 (7.7%)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2 (15.4%)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6.0/12.0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813">
                <a:tc>
                  <a:txBody>
                    <a:bodyPr/>
                    <a:lstStyle/>
                    <a:p>
                      <a:pPr marL="0" marR="0" lvl="0" indent="0" algn="ctr" defTabSz="769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</a:rPr>
                        <a:t>40 mg/m</a:t>
                      </a:r>
                      <a:r>
                        <a:rPr lang="en-US" sz="1600" b="1" baseline="30000" dirty="0">
                          <a:solidFill>
                            <a:schemeClr val="tx2"/>
                          </a:solidFill>
                        </a:rPr>
                        <a:t>2</a:t>
                      </a:r>
                      <a:r>
                        <a:rPr lang="en-US" sz="1600" b="1" baseline="0" dirty="0">
                          <a:solidFill>
                            <a:schemeClr val="tx2"/>
                          </a:solidFill>
                        </a:rPr>
                        <a:t>/day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0 (0%)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0 (0%)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2"/>
                          </a:solidFill>
                        </a:rPr>
                        <a:t>1 (100%)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0 (0%)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31.2*/31.2*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7"/>
          <p:cNvGraphicFramePr>
            <a:graphicFrameLocks noGrp="1"/>
          </p:cNvGraphicFramePr>
          <p:nvPr/>
        </p:nvGraphicFramePr>
        <p:xfrm>
          <a:off x="766543" y="4274628"/>
          <a:ext cx="10991849" cy="2239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4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4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4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95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96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994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994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004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 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Discontinued/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death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PFS/OS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0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2"/>
                          </a:solidFill>
                        </a:rPr>
                        <a:t>Overall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0 (0%)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4 (28.6%)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10 (71.4%)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0 (0%)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12.5/22.4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0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2"/>
                          </a:solidFill>
                        </a:rPr>
                        <a:t>20 mg/m</a:t>
                      </a:r>
                      <a:r>
                        <a:rPr lang="en-US" sz="1600" b="1" baseline="30000" dirty="0">
                          <a:solidFill>
                            <a:schemeClr val="tx2"/>
                          </a:solidFill>
                        </a:rPr>
                        <a:t>2</a:t>
                      </a:r>
                      <a:r>
                        <a:rPr lang="en-US" sz="1600" b="1" baseline="0" dirty="0">
                          <a:solidFill>
                            <a:schemeClr val="tx2"/>
                          </a:solidFill>
                        </a:rPr>
                        <a:t>/day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0 (0%)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0 (0%)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0 (0%)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0 (0%)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-/-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040">
                <a:tc>
                  <a:txBody>
                    <a:bodyPr/>
                    <a:lstStyle/>
                    <a:p>
                      <a:pPr marL="0" marR="0" lvl="0" indent="0" algn="ctr" defTabSz="769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</a:rPr>
                        <a:t>30 mg/m</a:t>
                      </a:r>
                      <a:r>
                        <a:rPr lang="en-US" sz="1600" b="1" baseline="30000" dirty="0">
                          <a:solidFill>
                            <a:schemeClr val="tx2"/>
                          </a:solidFill>
                        </a:rPr>
                        <a:t>2</a:t>
                      </a:r>
                      <a:r>
                        <a:rPr lang="en-US" sz="1600" b="1" baseline="0" dirty="0">
                          <a:solidFill>
                            <a:schemeClr val="tx2"/>
                          </a:solidFill>
                        </a:rPr>
                        <a:t>/day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0 (0%)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3 (25.0%)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9 (75.0%)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0 (0%)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14.0/22.3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813">
                <a:tc>
                  <a:txBody>
                    <a:bodyPr/>
                    <a:lstStyle/>
                    <a:p>
                      <a:pPr marL="0" marR="0" lvl="0" indent="0" algn="ctr" defTabSz="769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</a:rPr>
                        <a:t>40 mg/m</a:t>
                      </a:r>
                      <a:r>
                        <a:rPr lang="en-US" sz="1600" b="1" baseline="30000" dirty="0">
                          <a:solidFill>
                            <a:schemeClr val="tx2"/>
                          </a:solidFill>
                        </a:rPr>
                        <a:t>2</a:t>
                      </a:r>
                      <a:r>
                        <a:rPr lang="en-US" sz="1600" b="1" baseline="0" dirty="0">
                          <a:solidFill>
                            <a:schemeClr val="tx2"/>
                          </a:solidFill>
                        </a:rPr>
                        <a:t>/day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0 (0%)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1  (50%)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1 (50%)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0 (0%)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9.3/22.4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6543" y="3935435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tx2"/>
                </a:solidFill>
                <a:latin typeface="+mn-lt"/>
              </a:rPr>
              <a:t>Patients who Received </a:t>
            </a:r>
            <a:r>
              <a:rPr lang="en-US" altLang="zh-CN" sz="2000" u="sng" dirty="0">
                <a:solidFill>
                  <a:schemeClr val="tx2"/>
                </a:solidFill>
                <a:latin typeface="+mn-lt"/>
              </a:rPr>
              <a:t>&gt;</a:t>
            </a:r>
            <a:r>
              <a:rPr lang="en-US" altLang="zh-CN" sz="2000" dirty="0">
                <a:solidFill>
                  <a:schemeClr val="tx2"/>
                </a:solidFill>
                <a:latin typeface="+mn-lt"/>
              </a:rPr>
              <a:t>10 Cycles of VAL-083</a:t>
            </a:r>
            <a:endParaRPr lang="en-CA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66543" y="1197316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tx2"/>
                </a:solidFill>
                <a:latin typeface="+mn-lt"/>
              </a:rPr>
              <a:t>Patients who Received &lt;10 Cycles of VAL-083</a:t>
            </a:r>
            <a:endParaRPr lang="en-CA" sz="2000" dirty="0"/>
          </a:p>
        </p:txBody>
      </p:sp>
      <p:sp>
        <p:nvSpPr>
          <p:cNvPr id="3" name="Rectangle 2"/>
          <p:cNvSpPr/>
          <p:nvPr/>
        </p:nvSpPr>
        <p:spPr>
          <a:xfrm>
            <a:off x="5603846" y="1459684"/>
            <a:ext cx="2843868" cy="24573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5603846" y="4135490"/>
            <a:ext cx="2843868" cy="24573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Median Progression Free Survival (PFS) </a:t>
            </a:r>
            <a:endParaRPr lang="en-CA" dirty="0">
              <a:solidFill>
                <a:schemeClr val="tx2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24049" y="1991102"/>
          <a:ext cx="9553725" cy="2875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0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3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3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3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33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7742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</a:rPr>
                        <a:t>Starting Dose of VAL-083 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4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</a:rPr>
                        <a:t>Overall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</a:rPr>
                        <a:t>(N=29)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mpd="sng">
                      <a:noFill/>
                    </a:lnL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</a:rPr>
                        <a:t>20 mg/m</a:t>
                      </a:r>
                      <a:r>
                        <a:rPr lang="en-US" sz="2000" b="1" kern="1200" baseline="30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</a:rPr>
                        <a:t>/d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</a:rPr>
                        <a:t>(N=1)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</a:rPr>
                        <a:t>30 mg/m</a:t>
                      </a:r>
                      <a:r>
                        <a:rPr lang="en-US" sz="2000" b="1" kern="1200" baseline="30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</a:rPr>
                        <a:t>/d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</a:rPr>
                        <a:t>(N=25)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</a:rPr>
                        <a:t>40 mg/m</a:t>
                      </a:r>
                      <a:r>
                        <a:rPr lang="en-US" sz="2000" b="1" kern="1200" baseline="30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</a:rPr>
                        <a:t>/d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</a:rPr>
                        <a:t>(N=3)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480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200" dirty="0">
                          <a:solidFill>
                            <a:schemeClr val="tx2"/>
                          </a:solidFill>
                          <a:effectLst/>
                        </a:rPr>
                        <a:t>Median PFS (months)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200" dirty="0">
                          <a:solidFill>
                            <a:schemeClr val="tx2"/>
                          </a:solidFill>
                          <a:effectLst/>
                        </a:rPr>
                        <a:t>(95%CI)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</a:rPr>
                        <a:t>9.3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</a:rPr>
                        <a:t>(6.4-12.0)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</a:rPr>
                        <a:t>3.0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</a:rPr>
                        <a:t>-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</a:rPr>
                        <a:t>8.7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</a:rPr>
                        <a:t>(6.4-12.5)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</a:rPr>
                        <a:t>9.9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</a:rPr>
                        <a:t>(9.3-9.9)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845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200" dirty="0">
                          <a:solidFill>
                            <a:schemeClr val="tx2"/>
                          </a:solidFill>
                          <a:effectLst/>
                        </a:rPr>
                        <a:t>Number Progressed 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200" dirty="0">
                          <a:solidFill>
                            <a:schemeClr val="tx2"/>
                          </a:solidFill>
                          <a:effectLst/>
                        </a:rPr>
                        <a:t>(%)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</a:rPr>
                        <a:t>22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</a:rPr>
                        <a:t>(75.9%)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</a:rPr>
                        <a:t>(100%)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</a:rPr>
                        <a:t>19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</a:rPr>
                        <a:t>(76.0%)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</a:rPr>
                        <a:t>(66.7%)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0" y="1190709"/>
            <a:ext cx="9553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Progression Free Survival (PFS) from diagnosis (Grade IV), censored at last known date with no disease progression (Cut-off 30</a:t>
            </a:r>
            <a:r>
              <a:rPr lang="en-US" sz="2000" baseline="30000" dirty="0">
                <a:solidFill>
                  <a:schemeClr val="tx2"/>
                </a:solidFill>
              </a:rPr>
              <a:t>th</a:t>
            </a:r>
            <a:r>
              <a:rPr lang="en-US" sz="20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June, 2021)</a:t>
            </a:r>
            <a:endParaRPr lang="en-CA" sz="20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4049" y="5344125"/>
            <a:ext cx="87832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Reference Data: </a:t>
            </a:r>
            <a:r>
              <a:rPr lang="en-US" sz="2000" dirty="0">
                <a:solidFill>
                  <a:schemeClr val="tx2"/>
                </a:solidFill>
              </a:rPr>
              <a:t>5.3 (95%CI: 5.0-7.6) months </a:t>
            </a:r>
            <a:r>
              <a:rPr lang="en-US" sz="2000" baseline="30000" dirty="0">
                <a:solidFill>
                  <a:schemeClr val="tx2"/>
                </a:solidFill>
              </a:rPr>
              <a:t>(</a:t>
            </a:r>
            <a:r>
              <a:rPr lang="nb-NO" sz="2000" baseline="30000" dirty="0">
                <a:solidFill>
                  <a:schemeClr val="tx2"/>
                </a:solidFill>
              </a:rPr>
              <a:t>Hegi  et al (2005) N Eng J Med 352; 997-1003) </a:t>
            </a:r>
            <a:endParaRPr lang="en-US" sz="2000" baseline="30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	              6.9 (95%CI: 5.0-12.5) months </a:t>
            </a:r>
            <a:r>
              <a:rPr lang="en-US" sz="2000" baseline="30000" dirty="0">
                <a:solidFill>
                  <a:schemeClr val="tx2"/>
                </a:solidFill>
              </a:rPr>
              <a:t>(</a:t>
            </a:r>
            <a:r>
              <a:rPr lang="nb-NO" sz="2000" baseline="30000" dirty="0">
                <a:solidFill>
                  <a:schemeClr val="tx2"/>
                </a:solidFill>
              </a:rPr>
              <a:t>Tanguturi SK, et al. (2017) NeuroOncol. 19(7): 908-917)</a:t>
            </a:r>
            <a:endParaRPr lang="en-CA" sz="2000" baseline="30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Median Overall Survival (OS) </a:t>
            </a:r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07078" y="1967155"/>
          <a:ext cx="9546427" cy="2923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8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2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2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2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899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</a:rPr>
                        <a:t>Starting Dose of VAL-083 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</a:rPr>
                        <a:t>Overall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</a:rPr>
                        <a:t>(N=29)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mpd="sng">
                      <a:noFill/>
                    </a:lnL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</a:rPr>
                        <a:t>20 mg/m</a:t>
                      </a:r>
                      <a:r>
                        <a:rPr lang="en-US" sz="2000" b="1" kern="1200" baseline="30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</a:rPr>
                        <a:t>/d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</a:rPr>
                        <a:t>(N=1)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</a:rPr>
                        <a:t>30 mg/m</a:t>
                      </a:r>
                      <a:r>
                        <a:rPr lang="en-US" sz="2000" b="1" kern="1200" baseline="30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</a:rPr>
                        <a:t>/d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</a:rPr>
                        <a:t>(N=25)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</a:rPr>
                        <a:t>40 mg/m</a:t>
                      </a:r>
                      <a:r>
                        <a:rPr lang="en-US" sz="2000" b="1" kern="1200" baseline="30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</a:rPr>
                        <a:t>/d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</a:rPr>
                        <a:t>(N=3)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2"/>
                          </a:solidFill>
                          <a:effectLst/>
                        </a:rPr>
                        <a:t>Median OS (months)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2"/>
                          </a:solidFill>
                          <a:effectLst/>
                        </a:rPr>
                        <a:t>(95%CI)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</a:rPr>
                        <a:t>19.6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</a:rPr>
                        <a:t>(14.0-22.4)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</a:rPr>
                        <a:t>9.5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</a:rPr>
                        <a:t>-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</a:rPr>
                        <a:t>19.1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</a:rPr>
                        <a:t>(12.0-22.3)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</a:rPr>
                        <a:t>32.3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</a:rPr>
                        <a:t>-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81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2"/>
                          </a:solidFill>
                          <a:effectLst/>
                        </a:rPr>
                        <a:t>Number of deaths 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2"/>
                          </a:solidFill>
                          <a:effectLst/>
                        </a:rPr>
                        <a:t>(%)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</a:rPr>
                        <a:t>18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</a:rPr>
                        <a:t>(62.1%)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</a:rPr>
                        <a:t>(100%)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</a:rPr>
                        <a:t>15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</a:rPr>
                        <a:t>(60%)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</a:rPr>
                        <a:t>(66.7%)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1086928"/>
            <a:ext cx="10230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Overall Survival (OS) from diagnosis (Grade IV), censored at last known date alive (Cut-off 30</a:t>
            </a:r>
            <a:r>
              <a:rPr lang="en-US" sz="2000" baseline="30000" dirty="0">
                <a:solidFill>
                  <a:schemeClr val="tx2"/>
                </a:solidFill>
              </a:rPr>
              <a:t>th</a:t>
            </a:r>
            <a:r>
              <a:rPr lang="en-US" sz="20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June, 2021)</a:t>
            </a:r>
            <a:endParaRPr lang="en-CA" sz="20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4049" y="5344125"/>
            <a:ext cx="89707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Reference Data: </a:t>
            </a:r>
            <a:r>
              <a:rPr lang="en-US" sz="2000" dirty="0">
                <a:solidFill>
                  <a:schemeClr val="tx2"/>
                </a:solidFill>
              </a:rPr>
              <a:t>12.7 (95%CI: 11.6-14.4) months </a:t>
            </a:r>
            <a:r>
              <a:rPr lang="en-US" sz="2000" baseline="30000" dirty="0">
                <a:solidFill>
                  <a:schemeClr val="tx2"/>
                </a:solidFill>
              </a:rPr>
              <a:t>(</a:t>
            </a:r>
            <a:r>
              <a:rPr lang="nb-NO" sz="2000" baseline="30000" dirty="0">
                <a:solidFill>
                  <a:schemeClr val="tx2"/>
                </a:solidFill>
              </a:rPr>
              <a:t>Hegi  et al (2005) N Eng J Med 352; 997-1003) </a:t>
            </a:r>
            <a:endParaRPr lang="en-US" sz="2000" baseline="30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	              16.0 (95%CI: 9.1-28.7) months </a:t>
            </a:r>
            <a:r>
              <a:rPr lang="en-US" sz="2000" baseline="30000" dirty="0">
                <a:solidFill>
                  <a:schemeClr val="tx2"/>
                </a:solidFill>
              </a:rPr>
              <a:t>(</a:t>
            </a:r>
            <a:r>
              <a:rPr lang="nb-NO" sz="2000" baseline="30000" dirty="0">
                <a:solidFill>
                  <a:schemeClr val="tx2"/>
                </a:solidFill>
              </a:rPr>
              <a:t>Tanguturi SK, et al. (2017) NeuroOncol. 19(7): 908-917)</a:t>
            </a:r>
            <a:endParaRPr lang="en-CA" sz="2000" baseline="30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4"/>
          <p:cNvSpPr txBox="1">
            <a:spLocks noChangeArrowheads="1"/>
          </p:cNvSpPr>
          <p:nvPr/>
        </p:nvSpPr>
        <p:spPr bwMode="auto">
          <a:xfrm>
            <a:off x="931299" y="1896664"/>
            <a:ext cx="7044301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2"/>
                </a:solidFill>
              </a:rPr>
              <a:t>HTC, Female, 32yrs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2"/>
                </a:solidFill>
              </a:rPr>
              <a:t>2018/May/28 Resection of Right temporal lobe tumor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2"/>
                </a:solidFill>
              </a:rPr>
              <a:t>Pathology:</a:t>
            </a:r>
            <a:r>
              <a:rPr lang="zh-CN" altLang="en-US" sz="2800" dirty="0">
                <a:solidFill>
                  <a:schemeClr val="tx2"/>
                </a:solidFill>
              </a:rPr>
              <a:t> </a:t>
            </a:r>
            <a:r>
              <a:rPr lang="en-US" altLang="zh-CN" sz="2800" dirty="0">
                <a:solidFill>
                  <a:schemeClr val="tx2"/>
                </a:solidFill>
              </a:rPr>
              <a:t>GBM</a:t>
            </a:r>
            <a:r>
              <a:rPr lang="zh-CN" altLang="en-US" sz="2800" dirty="0">
                <a:solidFill>
                  <a:schemeClr val="tx2"/>
                </a:solidFill>
              </a:rPr>
              <a:t>，WHO IV</a:t>
            </a:r>
            <a:r>
              <a:rPr lang="en-US" altLang="zh-CN" sz="2800" dirty="0">
                <a:solidFill>
                  <a:schemeClr val="tx2"/>
                </a:solidFill>
              </a:rPr>
              <a:t>, GFAP(+),       Olig-2</a:t>
            </a:r>
            <a:r>
              <a:rPr lang="zh-CN" altLang="en-US" sz="2800" dirty="0">
                <a:solidFill>
                  <a:schemeClr val="tx2"/>
                </a:solidFill>
              </a:rPr>
              <a:t>（</a:t>
            </a:r>
            <a:r>
              <a:rPr lang="en-US" altLang="zh-CN" sz="2800" dirty="0">
                <a:solidFill>
                  <a:schemeClr val="tx2"/>
                </a:solidFill>
              </a:rPr>
              <a:t>+)</a:t>
            </a:r>
            <a:r>
              <a:rPr lang="zh-CN" altLang="en-US" sz="2800" dirty="0">
                <a:solidFill>
                  <a:schemeClr val="tx2"/>
                </a:solidFill>
              </a:rPr>
              <a:t>，</a:t>
            </a:r>
            <a:r>
              <a:rPr lang="en-US" altLang="zh-CN" sz="2800" dirty="0">
                <a:solidFill>
                  <a:schemeClr val="tx2"/>
                </a:solidFill>
              </a:rPr>
              <a:t>IDH1(-), P53(30%+),ATRX(+), MGMT(+), Ki-67(15%+),</a:t>
            </a:r>
            <a:r>
              <a:rPr lang="zh-CN" altLang="en-US" sz="2800" dirty="0">
                <a:solidFill>
                  <a:schemeClr val="tx2"/>
                </a:solidFill>
              </a:rPr>
              <a:t> </a:t>
            </a:r>
            <a:r>
              <a:rPr lang="en-US" altLang="zh-CN" sz="2800" dirty="0">
                <a:solidFill>
                  <a:schemeClr val="tx2"/>
                </a:solidFill>
              </a:rPr>
              <a:t>1p19q no del</a:t>
            </a:r>
            <a:r>
              <a:rPr lang="zh-CN" altLang="en-US" sz="2800" dirty="0">
                <a:solidFill>
                  <a:schemeClr val="tx2"/>
                </a:solidFill>
              </a:rPr>
              <a:t>，</a:t>
            </a:r>
            <a:r>
              <a:rPr lang="en-US" altLang="zh-CN" sz="2800" dirty="0">
                <a:solidFill>
                  <a:schemeClr val="tx2"/>
                </a:solidFill>
              </a:rPr>
              <a:t>IDH1 WT</a:t>
            </a:r>
            <a:r>
              <a:rPr lang="zh-CN" altLang="en-US" sz="2800" dirty="0">
                <a:solidFill>
                  <a:schemeClr val="tx2"/>
                </a:solidFill>
              </a:rPr>
              <a:t>；</a:t>
            </a:r>
            <a:r>
              <a:rPr lang="en-US" altLang="zh-CN" sz="2800" dirty="0">
                <a:solidFill>
                  <a:schemeClr val="tx2"/>
                </a:solidFill>
              </a:rPr>
              <a:t>IDH2 WT.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FF0000"/>
                </a:solidFill>
              </a:rPr>
              <a:t>MGMT </a:t>
            </a:r>
            <a:r>
              <a:rPr lang="en-US" altLang="zh-CN" sz="2800" dirty="0" err="1">
                <a:solidFill>
                  <a:srgbClr val="FF0000"/>
                </a:solidFill>
              </a:rPr>
              <a:t>unmethylated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712829" y="816395"/>
            <a:ext cx="29067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tx2"/>
                </a:solidFill>
              </a:rPr>
              <a:t>Case</a:t>
            </a:r>
            <a:endParaRPr lang="zh-CN" altLang="en-US" sz="4400" b="1" dirty="0">
              <a:solidFill>
                <a:schemeClr val="tx2"/>
              </a:solidFill>
            </a:endParaRPr>
          </a:p>
        </p:txBody>
      </p:sp>
      <p:pic>
        <p:nvPicPr>
          <p:cNvPr id="5" name="图片 4" descr="图片包含 游戏机, 食物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883" y="1591287"/>
            <a:ext cx="3097567" cy="2332285"/>
          </a:xfrm>
          <a:prstGeom prst="rect">
            <a:avLst/>
          </a:prstGeom>
        </p:spPr>
      </p:pic>
      <p:pic>
        <p:nvPicPr>
          <p:cNvPr id="6" name="图片 5" descr="图片包含 游戏机, 花&#10;&#10;描述已自动生成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575" y="4041388"/>
            <a:ext cx="3097567" cy="2332285"/>
          </a:xfrm>
          <a:prstGeom prst="rect">
            <a:avLst/>
          </a:prstGeom>
        </p:spPr>
      </p:pic>
      <p:pic>
        <p:nvPicPr>
          <p:cNvPr id="7" name="Picture 4" descr="D:\项目文件夹D\02 签约执行\ZDZL中大肿瘤医院G2943\出品\VI  出品\PPT模板\20140619 PPT素材\底图\未标题-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567" y="83556"/>
            <a:ext cx="2068912" cy="73309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文本框 1"/>
          <p:cNvSpPr txBox="1">
            <a:spLocks noChangeArrowheads="1"/>
          </p:cNvSpPr>
          <p:nvPr/>
        </p:nvSpPr>
        <p:spPr bwMode="auto">
          <a:xfrm>
            <a:off x="4406900" y="281222"/>
            <a:ext cx="3378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chemeClr val="bg1"/>
                </a:solidFill>
              </a:rPr>
              <a:t>病例基本介绍</a:t>
            </a:r>
          </a:p>
        </p:txBody>
      </p:sp>
      <p:pic>
        <p:nvPicPr>
          <p:cNvPr id="4" name="Picture 4" descr="D:\项目文件夹D\02 签约执行\ZDZL中大肿瘤医院G2943\出品\VI  出品\PPT模板\20140619 PPT素材\底图\未标题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67" y="83556"/>
            <a:ext cx="2068912" cy="73309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3542" y="747395"/>
            <a:ext cx="8711268" cy="721803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+mn-lt"/>
              </a:rPr>
              <a:t>Case – Treatment and Outcome</a:t>
            </a:r>
            <a:endParaRPr lang="en-CA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194" name="文本框 4"/>
          <p:cNvSpPr txBox="1">
            <a:spLocks noChangeArrowheads="1"/>
          </p:cNvSpPr>
          <p:nvPr/>
        </p:nvSpPr>
        <p:spPr bwMode="auto">
          <a:xfrm>
            <a:off x="1141730" y="1595755"/>
            <a:ext cx="10219690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tx2"/>
                </a:solidFill>
                <a:sym typeface="宋体" panose="02010600030101010101" pitchFamily="2" charset="-122"/>
              </a:rPr>
              <a:t>Chemoradiation between </a:t>
            </a:r>
            <a:r>
              <a:rPr lang="zh-CN" altLang="en-US" sz="2400" dirty="0">
                <a:solidFill>
                  <a:schemeClr val="tx2"/>
                </a:solidFill>
                <a:sym typeface="宋体" panose="02010600030101010101" pitchFamily="2" charset="-122"/>
              </a:rPr>
              <a:t>201</a:t>
            </a:r>
            <a:r>
              <a:rPr lang="en-US" altLang="zh-CN" sz="2400" dirty="0">
                <a:solidFill>
                  <a:schemeClr val="tx2"/>
                </a:solidFill>
                <a:sym typeface="宋体" panose="02010600030101010101" pitchFamily="2" charset="-122"/>
              </a:rPr>
              <a:t>8</a:t>
            </a:r>
            <a:r>
              <a:rPr lang="zh-CN" altLang="en-US" sz="2400" dirty="0">
                <a:solidFill>
                  <a:schemeClr val="tx2"/>
                </a:solidFill>
                <a:sym typeface="宋体" panose="02010600030101010101" pitchFamily="2" charset="-122"/>
              </a:rPr>
              <a:t>/</a:t>
            </a:r>
            <a:r>
              <a:rPr lang="en-US" altLang="zh-CN" sz="2400" dirty="0">
                <a:solidFill>
                  <a:schemeClr val="tx2"/>
                </a:solidFill>
                <a:sym typeface="宋体" panose="02010600030101010101" pitchFamily="2" charset="-122"/>
              </a:rPr>
              <a:t>Jul</a:t>
            </a:r>
            <a:r>
              <a:rPr lang="zh-CN" altLang="en-US" sz="2400" dirty="0">
                <a:solidFill>
                  <a:schemeClr val="tx2"/>
                </a:solidFill>
                <a:sym typeface="宋体" panose="02010600030101010101" pitchFamily="2" charset="-122"/>
              </a:rPr>
              <a:t>/</a:t>
            </a:r>
            <a:r>
              <a:rPr lang="en-US" altLang="zh-CN" sz="2400" dirty="0">
                <a:solidFill>
                  <a:schemeClr val="tx2"/>
                </a:solidFill>
                <a:sym typeface="宋体" panose="02010600030101010101" pitchFamily="2" charset="-122"/>
              </a:rPr>
              <a:t>17 and </a:t>
            </a:r>
            <a:r>
              <a:rPr lang="zh-CN" altLang="en-US" sz="2400" dirty="0">
                <a:solidFill>
                  <a:schemeClr val="tx2"/>
                </a:solidFill>
                <a:sym typeface="宋体" panose="02010600030101010101" pitchFamily="2" charset="-122"/>
              </a:rPr>
              <a:t>201</a:t>
            </a:r>
            <a:r>
              <a:rPr lang="en-US" altLang="zh-CN" sz="2400" dirty="0">
                <a:solidFill>
                  <a:schemeClr val="tx2"/>
                </a:solidFill>
                <a:sym typeface="宋体" panose="02010600030101010101" pitchFamily="2" charset="-122"/>
              </a:rPr>
              <a:t>8</a:t>
            </a:r>
            <a:r>
              <a:rPr lang="zh-CN" altLang="en-US" sz="2400" dirty="0">
                <a:solidFill>
                  <a:schemeClr val="tx2"/>
                </a:solidFill>
                <a:sym typeface="宋体" panose="02010600030101010101" pitchFamily="2" charset="-122"/>
              </a:rPr>
              <a:t>/</a:t>
            </a:r>
            <a:r>
              <a:rPr lang="en-US" altLang="zh-CN" sz="2400" dirty="0">
                <a:solidFill>
                  <a:schemeClr val="tx2"/>
                </a:solidFill>
                <a:sym typeface="宋体" panose="02010600030101010101" pitchFamily="2" charset="-122"/>
              </a:rPr>
              <a:t>Aug</a:t>
            </a:r>
            <a:r>
              <a:rPr lang="zh-CN" altLang="en-US" sz="2400" dirty="0">
                <a:solidFill>
                  <a:schemeClr val="tx2"/>
                </a:solidFill>
                <a:sym typeface="宋体" panose="02010600030101010101" pitchFamily="2" charset="-122"/>
              </a:rPr>
              <a:t>/</a:t>
            </a:r>
            <a:r>
              <a:rPr lang="en-US" altLang="zh-CN" sz="2400" dirty="0">
                <a:solidFill>
                  <a:schemeClr val="tx2"/>
                </a:solidFill>
                <a:sym typeface="宋体" panose="02010600030101010101" pitchFamily="2" charset="-122"/>
              </a:rPr>
              <a:t>28</a:t>
            </a:r>
            <a:r>
              <a:rPr lang="zh-CN" altLang="en-US" sz="2400" dirty="0">
                <a:solidFill>
                  <a:schemeClr val="tx2"/>
                </a:solidFill>
                <a:sym typeface="宋体" panose="02010600030101010101" pitchFamily="2" charset="-122"/>
              </a:rPr>
              <a:t>：</a:t>
            </a:r>
            <a:endParaRPr lang="en-US" altLang="zh-CN" sz="2400" dirty="0">
              <a:solidFill>
                <a:schemeClr val="tx2"/>
              </a:solidFill>
              <a:sym typeface="宋体" panose="02010600030101010101" pitchFamily="2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2"/>
                </a:solidFill>
                <a:sym typeface="宋体" panose="02010600030101010101" pitchFamily="2" charset="-122"/>
              </a:rPr>
              <a:t>RT </a:t>
            </a:r>
            <a:r>
              <a:rPr lang="zh-CN" altLang="en-US" sz="2400" dirty="0">
                <a:solidFill>
                  <a:schemeClr val="tx2"/>
                </a:solidFill>
              </a:rPr>
              <a:t>60GY/42</a:t>
            </a:r>
            <a:r>
              <a:rPr lang="en-US" altLang="zh-CN" sz="2400" dirty="0">
                <a:solidFill>
                  <a:schemeClr val="tx2"/>
                </a:solidFill>
              </a:rPr>
              <a:t>d</a:t>
            </a:r>
            <a:r>
              <a:rPr lang="zh-CN" altLang="en-US" sz="2400" dirty="0">
                <a:solidFill>
                  <a:schemeClr val="tx2"/>
                </a:solidFill>
              </a:rPr>
              <a:t>/</a:t>
            </a:r>
            <a:r>
              <a:rPr lang="en-US" altLang="zh-CN" sz="2400" dirty="0">
                <a:solidFill>
                  <a:schemeClr val="tx2"/>
                </a:solidFill>
              </a:rPr>
              <a:t>30F, VAL-083 for 2 cycles (30 </a:t>
            </a:r>
            <a:r>
              <a:rPr lang="zh-CN" altLang="en-US" sz="2400" dirty="0">
                <a:solidFill>
                  <a:schemeClr val="tx2"/>
                </a:solidFill>
              </a:rPr>
              <a:t>mg/m</a:t>
            </a:r>
            <a:r>
              <a:rPr lang="zh-CN" altLang="en-US" sz="2400" baseline="30000" dirty="0">
                <a:solidFill>
                  <a:schemeClr val="tx2"/>
                </a:solidFill>
              </a:rPr>
              <a:t>2</a:t>
            </a:r>
            <a:r>
              <a:rPr lang="en-US" altLang="zh-CN" sz="2400" dirty="0">
                <a:solidFill>
                  <a:schemeClr val="tx2"/>
                </a:solidFill>
              </a:rPr>
              <a:t>/day</a:t>
            </a:r>
            <a:r>
              <a:rPr lang="zh-CN" altLang="en-US" sz="2400" dirty="0">
                <a:solidFill>
                  <a:schemeClr val="tx2"/>
                </a:solidFill>
              </a:rPr>
              <a:t>，</a:t>
            </a:r>
            <a:r>
              <a:rPr lang="en-US" altLang="zh-CN" sz="2400" dirty="0">
                <a:solidFill>
                  <a:schemeClr val="tx2"/>
                </a:solidFill>
              </a:rPr>
              <a:t>D1-3,Q21D</a:t>
            </a:r>
            <a:r>
              <a:rPr lang="zh-CN" altLang="en-US" sz="2400" dirty="0">
                <a:solidFill>
                  <a:schemeClr val="tx2"/>
                </a:solidFill>
              </a:rPr>
              <a:t>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2400" dirty="0">
              <a:solidFill>
                <a:schemeClr val="tx2"/>
              </a:solidFill>
            </a:endParaRPr>
          </a:p>
          <a:p>
            <a:r>
              <a:rPr lang="en-US" altLang="zh-CN" sz="2400" dirty="0">
                <a:solidFill>
                  <a:schemeClr val="tx2"/>
                </a:solidFill>
              </a:rPr>
              <a:t>Adjuvant Therapy from </a:t>
            </a:r>
            <a:r>
              <a:rPr lang="zh-CN" altLang="en-US" sz="2400" dirty="0">
                <a:solidFill>
                  <a:schemeClr val="tx2"/>
                </a:solidFill>
              </a:rPr>
              <a:t>201</a:t>
            </a:r>
            <a:r>
              <a:rPr lang="en-US" altLang="zh-CN" sz="2400" dirty="0">
                <a:solidFill>
                  <a:schemeClr val="tx2"/>
                </a:solidFill>
              </a:rPr>
              <a:t>8</a:t>
            </a:r>
            <a:r>
              <a:rPr lang="zh-CN" altLang="en-US" sz="2400" dirty="0">
                <a:solidFill>
                  <a:schemeClr val="tx2"/>
                </a:solidFill>
              </a:rPr>
              <a:t>/</a:t>
            </a:r>
            <a:r>
              <a:rPr lang="en-US" altLang="zh-CN" sz="2400" dirty="0">
                <a:solidFill>
                  <a:schemeClr val="tx2"/>
                </a:solidFill>
              </a:rPr>
              <a:t>Sept</a:t>
            </a:r>
            <a:r>
              <a:rPr lang="zh-CN" altLang="en-US" sz="2400" dirty="0">
                <a:solidFill>
                  <a:schemeClr val="tx2"/>
                </a:solidFill>
              </a:rPr>
              <a:t>/</a:t>
            </a:r>
            <a:r>
              <a:rPr lang="en-US" altLang="zh-CN" sz="2400" dirty="0">
                <a:solidFill>
                  <a:schemeClr val="tx2"/>
                </a:solidFill>
              </a:rPr>
              <a:t>12 to 2019/Apr/17</a:t>
            </a:r>
            <a:r>
              <a:rPr lang="zh-CN" altLang="en-US" sz="2400" dirty="0">
                <a:solidFill>
                  <a:schemeClr val="tx2"/>
                </a:solidFill>
              </a:rPr>
              <a:t>：</a:t>
            </a:r>
            <a:r>
              <a:rPr lang="en-US" altLang="zh-CN" sz="2400" dirty="0">
                <a:solidFill>
                  <a:schemeClr val="tx2"/>
                </a:solidFill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2"/>
                </a:solidFill>
              </a:rPr>
              <a:t>VAL-083 for 11 cycles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2"/>
                </a:solidFill>
              </a:rPr>
              <a:t>30 </a:t>
            </a:r>
            <a:r>
              <a:rPr lang="zh-CN" altLang="en-US" sz="2400" dirty="0">
                <a:solidFill>
                  <a:schemeClr val="tx2"/>
                </a:solidFill>
              </a:rPr>
              <a:t>mg/m</a:t>
            </a:r>
            <a:r>
              <a:rPr lang="zh-CN" altLang="en-US" sz="2400" baseline="30000" dirty="0">
                <a:solidFill>
                  <a:schemeClr val="tx2"/>
                </a:solidFill>
              </a:rPr>
              <a:t>2</a:t>
            </a:r>
            <a:r>
              <a:rPr lang="en-US" altLang="zh-CN" sz="2400" dirty="0">
                <a:solidFill>
                  <a:schemeClr val="tx2"/>
                </a:solidFill>
              </a:rPr>
              <a:t>/day, D1-3,Q21D for 9 cycles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2"/>
                </a:solidFill>
              </a:rPr>
              <a:t>20 mg/m</a:t>
            </a:r>
            <a:r>
              <a:rPr lang="en-US" altLang="zh-CN" sz="2400" baseline="30000" dirty="0">
                <a:solidFill>
                  <a:schemeClr val="tx2"/>
                </a:solidFill>
              </a:rPr>
              <a:t>2</a:t>
            </a:r>
            <a:r>
              <a:rPr lang="en-US" altLang="zh-CN" sz="2400" dirty="0">
                <a:solidFill>
                  <a:schemeClr val="tx2"/>
                </a:solidFill>
              </a:rPr>
              <a:t>/day, D1-3,Q21D for 2 cycles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altLang="zh-CN" sz="2400" dirty="0">
              <a:solidFill>
                <a:schemeClr val="tx2"/>
              </a:solidFill>
            </a:endParaRPr>
          </a:p>
          <a:p>
            <a:r>
              <a:rPr lang="en-US" altLang="zh-CN" sz="2400" dirty="0">
                <a:solidFill>
                  <a:schemeClr val="tx2"/>
                </a:solidFill>
              </a:rPr>
              <a:t>Adverse Events:  Grade </a:t>
            </a:r>
            <a:r>
              <a:rPr lang="zh-CN" altLang="en-US" sz="2400" dirty="0">
                <a:solidFill>
                  <a:schemeClr val="tx2"/>
                </a:solidFill>
              </a:rPr>
              <a:t>Ⅱ</a:t>
            </a:r>
            <a:r>
              <a:rPr lang="en-US" altLang="zh-CN" sz="2400" dirty="0">
                <a:solidFill>
                  <a:schemeClr val="tx2"/>
                </a:solidFill>
              </a:rPr>
              <a:t> Myelosuppression</a:t>
            </a:r>
          </a:p>
          <a:p>
            <a:endParaRPr lang="en-US" altLang="zh-CN" sz="2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2"/>
                </a:solidFill>
              </a:rPr>
              <a:t>2021/June/8:  Tumor MRI (RANO):  Complete Response (CR)</a:t>
            </a:r>
          </a:p>
          <a:p>
            <a:pPr lvl="4"/>
            <a:r>
              <a:rPr lang="en-US" altLang="zh-CN" sz="2400" dirty="0">
                <a:solidFill>
                  <a:schemeClr val="tx2"/>
                </a:solidFill>
              </a:rPr>
              <a:t>	PFS: 37 months</a:t>
            </a:r>
          </a:p>
          <a:p>
            <a:pPr lvl="4"/>
            <a:r>
              <a:rPr lang="en-US" altLang="zh-CN" sz="2400" dirty="0">
                <a:solidFill>
                  <a:schemeClr val="tx2"/>
                </a:solidFill>
              </a:rPr>
              <a:t>	OS:  37 months  </a:t>
            </a:r>
          </a:p>
        </p:txBody>
      </p:sp>
    </p:spTree>
    <p:custDataLst>
      <p:tags r:id="rId1"/>
    </p:custData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文本框 2"/>
          <p:cNvSpPr txBox="1">
            <a:spLocks noChangeArrowheads="1"/>
          </p:cNvSpPr>
          <p:nvPr/>
        </p:nvSpPr>
        <p:spPr bwMode="auto">
          <a:xfrm>
            <a:off x="6403471" y="1004538"/>
            <a:ext cx="3524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dirty="0"/>
              <a:t>20180706 Before Val-083</a:t>
            </a:r>
            <a:endParaRPr lang="zh-CN" altLang="en-US" dirty="0"/>
          </a:p>
        </p:txBody>
      </p:sp>
      <p:sp>
        <p:nvSpPr>
          <p:cNvPr id="21508" name="文本框 5"/>
          <p:cNvSpPr txBox="1">
            <a:spLocks noChangeArrowheads="1"/>
          </p:cNvSpPr>
          <p:nvPr/>
        </p:nvSpPr>
        <p:spPr bwMode="auto">
          <a:xfrm>
            <a:off x="246664" y="3624630"/>
            <a:ext cx="3524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dirty="0"/>
              <a:t>2018012  VAL083*3</a:t>
            </a:r>
            <a:endParaRPr lang="zh-CN" altLang="en-US" dirty="0"/>
          </a:p>
        </p:txBody>
      </p:sp>
      <p:sp>
        <p:nvSpPr>
          <p:cNvPr id="21511" name="文本框 10"/>
          <p:cNvSpPr txBox="1">
            <a:spLocks noChangeArrowheads="1"/>
          </p:cNvSpPr>
          <p:nvPr/>
        </p:nvSpPr>
        <p:spPr bwMode="auto">
          <a:xfrm>
            <a:off x="4720176" y="3639684"/>
            <a:ext cx="3522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dirty="0"/>
              <a:t>201900514 VAL083*13</a:t>
            </a:r>
            <a:endParaRPr lang="zh-CN" altLang="en-US" dirty="0"/>
          </a:p>
        </p:txBody>
      </p:sp>
      <p:sp>
        <p:nvSpPr>
          <p:cNvPr id="21513" name="文本框 2"/>
          <p:cNvSpPr txBox="1">
            <a:spLocks noChangeArrowheads="1"/>
          </p:cNvSpPr>
          <p:nvPr/>
        </p:nvSpPr>
        <p:spPr bwMode="auto">
          <a:xfrm>
            <a:off x="1719298" y="1042638"/>
            <a:ext cx="3524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dirty="0"/>
              <a:t>20180525 Before Surgery</a:t>
            </a:r>
            <a:endParaRPr lang="zh-CN" altLang="en-US" dirty="0"/>
          </a:p>
        </p:txBody>
      </p:sp>
      <p:pic>
        <p:nvPicPr>
          <p:cNvPr id="3" name="图片 2" descr="图片包含 物体, 桌子, 照片, 水&#10;&#10;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994" y="1541887"/>
            <a:ext cx="1402869" cy="1774440"/>
          </a:xfrm>
          <a:prstGeom prst="rect">
            <a:avLst/>
          </a:prstGeom>
        </p:spPr>
      </p:pic>
      <p:pic>
        <p:nvPicPr>
          <p:cNvPr id="5" name="图片 4" descr="图片包含 物体, 桌子, 蓝色, 关&#10;&#10;描述已自动生成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114" y="1351149"/>
            <a:ext cx="1836562" cy="1992342"/>
          </a:xfrm>
          <a:prstGeom prst="rect">
            <a:avLst/>
          </a:prstGeom>
        </p:spPr>
      </p:pic>
      <p:pic>
        <p:nvPicPr>
          <p:cNvPr id="7" name="图片 6" descr="图片包含 桌子, 蛋糕, 关, 旧&#10;&#10;描述已自动生成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4" y="4230532"/>
            <a:ext cx="1600649" cy="1954561"/>
          </a:xfrm>
          <a:prstGeom prst="rect">
            <a:avLst/>
          </a:prstGeom>
        </p:spPr>
      </p:pic>
      <p:pic>
        <p:nvPicPr>
          <p:cNvPr id="9" name="图片 8" descr="图片包含 桌子, 关, 男人, 标志&#10;&#10;描述已自动生成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176" y="4233058"/>
            <a:ext cx="1718938" cy="1857326"/>
          </a:xfrm>
          <a:prstGeom prst="rect">
            <a:avLst/>
          </a:prstGeom>
        </p:spPr>
      </p:pic>
      <p:pic>
        <p:nvPicPr>
          <p:cNvPr id="11" name="图片 10" descr="图片包含 照片, 水果, 桌子, 街道&#10;&#10;描述已自动生成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787" y="4178971"/>
            <a:ext cx="1689400" cy="1871779"/>
          </a:xfrm>
          <a:prstGeom prst="rect">
            <a:avLst/>
          </a:prstGeom>
        </p:spPr>
      </p:pic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8563727" y="3688527"/>
            <a:ext cx="3522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dirty="0"/>
              <a:t>20210608 Last Follow-up</a:t>
            </a:r>
            <a:endParaRPr lang="zh-CN" altLang="en-US" dirty="0"/>
          </a:p>
        </p:txBody>
      </p:sp>
      <p:pic>
        <p:nvPicPr>
          <p:cNvPr id="13" name="图片 12" descr="图片包含 动物, 雪, 覆盖, 桌子&#10;&#10;描述已自动生成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187" y="4205971"/>
            <a:ext cx="1683203" cy="1857327"/>
          </a:xfrm>
          <a:prstGeom prst="rect">
            <a:avLst/>
          </a:prstGeom>
        </p:spPr>
      </p:pic>
      <p:pic>
        <p:nvPicPr>
          <p:cNvPr id="15" name="图片 14" descr="图片包含 桌子, 钟表, 大, 盘子&#10;&#10;描述已自动生成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242" y="1555482"/>
            <a:ext cx="1492966" cy="1751364"/>
          </a:xfrm>
          <a:prstGeom prst="rect">
            <a:avLst/>
          </a:prstGeom>
        </p:spPr>
      </p:pic>
      <p:pic>
        <p:nvPicPr>
          <p:cNvPr id="17" name="图片 16" descr="图片包含 标志, 街道, 桌子, 侧面&#10;&#10;描述已自动生成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677" y="1335779"/>
            <a:ext cx="1840476" cy="2021507"/>
          </a:xfrm>
          <a:prstGeom prst="rect">
            <a:avLst/>
          </a:prstGeom>
        </p:spPr>
      </p:pic>
      <p:pic>
        <p:nvPicPr>
          <p:cNvPr id="19" name="图片 18" descr="图片包含 桌子, 标志, 男人, 电脑&#10;&#10;描述已自动生成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67" y="4230530"/>
            <a:ext cx="1682931" cy="1918047"/>
          </a:xfrm>
          <a:prstGeom prst="rect">
            <a:avLst/>
          </a:prstGeom>
        </p:spPr>
      </p:pic>
      <p:pic>
        <p:nvPicPr>
          <p:cNvPr id="22" name="图片 21" descr="图片包含 桌子, 蛋糕, 食物, 关&#10;&#10;描述已自动生成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114" y="4218605"/>
            <a:ext cx="1601867" cy="1871779"/>
          </a:xfrm>
          <a:prstGeom prst="rect">
            <a:avLst/>
          </a:prstGeom>
        </p:spPr>
      </p:pic>
      <p:pic>
        <p:nvPicPr>
          <p:cNvPr id="18" name="Picture 4" descr="D:\项目文件夹D\02 签约执行\ZDZL中大肿瘤医院G2943\出品\VI  出品\PPT模板\20140619 PPT素材\底图\未标题-2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567" y="83556"/>
            <a:ext cx="2068912" cy="73309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454150"/>
            <a:ext cx="10515600" cy="721803"/>
          </a:xfrm>
        </p:spPr>
        <p:txBody>
          <a:bodyPr>
            <a:normAutofit/>
          </a:bodyPr>
          <a:lstStyle/>
          <a:p>
            <a:pPr algn="ctr"/>
            <a:r>
              <a:rPr lang="en-US" altLang="zh-CN"/>
              <a:t>What we learned from this study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143250"/>
            <a:ext cx="10401300" cy="2289175"/>
          </a:xfrm>
        </p:spPr>
        <p:txBody>
          <a:bodyPr/>
          <a:lstStyle/>
          <a:p>
            <a:r>
              <a:rPr lang="en-US" altLang="zh-CN" dirty="0">
                <a:sym typeface="+mn-ea"/>
              </a:rPr>
              <a:t>Is</a:t>
            </a:r>
            <a:r>
              <a:rPr lang="en-US" altLang="zh-CN" dirty="0"/>
              <a:t> VAL-083  safe (at which dose, how many cycles) in combination with radiation therapy in newly diagnosed GBM?</a:t>
            </a:r>
          </a:p>
          <a:p>
            <a:r>
              <a:rPr lang="en-US" altLang="zh-CN" dirty="0"/>
              <a:t>Does VAL-083 improved prognosis for MGMT-unmethylated GBM as first line chemotherapy?</a:t>
            </a:r>
          </a:p>
        </p:txBody>
      </p:sp>
      <p:pic>
        <p:nvPicPr>
          <p:cNvPr id="13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97" y="0"/>
            <a:ext cx="2414099" cy="103198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2410"/>
            <a:ext cx="10515600" cy="72180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  <a:latin typeface="+mn-lt"/>
              </a:rPr>
              <a:t>Summary and Conclusions</a:t>
            </a:r>
            <a:endParaRPr lang="en-CA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455" y="920750"/>
            <a:ext cx="11554460" cy="5419090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4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VAL-083 at 30 mg/m</a:t>
            </a:r>
            <a:r>
              <a:rPr lang="en-US" sz="2400" baseline="300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/day in combination with radiation therapy is generally safe and well-tolerated, and multiple treatment (median=9) cycles in the adjuvant setting have been achieved;</a:t>
            </a:r>
          </a:p>
          <a:p>
            <a:pPr marL="342900" marR="0" lvl="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4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Adverse events have been consistent with prior studies, with </a:t>
            </a:r>
            <a:r>
              <a:rPr lang="en-US" sz="2400" dirty="0">
                <a:solidFill>
                  <a:schemeClr val="tx2"/>
                </a:solidFill>
              </a:rPr>
              <a:t>myelosuppression being the most common adverse event;</a:t>
            </a:r>
          </a:p>
          <a:p>
            <a:pPr marL="342900" marR="0" lvl="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400" kern="10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Levels of VAL-083 in CSF were found to be at least as high as those in plasma. </a:t>
            </a:r>
          </a:p>
          <a:p>
            <a:pPr marL="342900" marR="0" lvl="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4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VAL-083 at 30 mg/m</a:t>
            </a:r>
            <a:r>
              <a:rPr lang="en-US" sz="2400" baseline="300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/day in combination with radiotherapy has demonstrated benefit over historical </a:t>
            </a:r>
            <a:r>
              <a:rPr lang="en-US" sz="2400" dirty="0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standard-of-care in the same setting: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2400" dirty="0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PFS: VAL-083 at 8.7 months </a:t>
            </a:r>
            <a:r>
              <a:rPr lang="en-US" sz="2400" i="1" dirty="0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vs. t</a:t>
            </a:r>
            <a:r>
              <a:rPr lang="en-US" sz="2400" i="1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emozolomide at 5.3</a:t>
            </a:r>
            <a:r>
              <a:rPr lang="en-US" sz="2400" i="1" baseline="300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2400" i="1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- 6.9</a:t>
            </a:r>
            <a:r>
              <a:rPr lang="en-US" sz="2400" i="1" baseline="300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 i="1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months </a:t>
            </a:r>
            <a:endParaRPr lang="en-US" sz="2400" i="1" dirty="0">
              <a:solidFill>
                <a:schemeClr val="tx2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2400" dirty="0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OS:  VAL-083 at 19.1 months </a:t>
            </a:r>
            <a:r>
              <a:rPr lang="en-US" sz="2400" i="1" dirty="0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vs. temozolomide at 12.7</a:t>
            </a:r>
            <a:r>
              <a:rPr lang="en-US" sz="2400" i="1" baseline="30000" dirty="0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2400" i="1" dirty="0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- 16.0</a:t>
            </a:r>
            <a:r>
              <a:rPr lang="en-US" sz="2400" i="1" baseline="30000" dirty="0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 i="1" dirty="0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months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4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VAL-083 is being evaluated further in GCAR's Glioblastoma Adaptive Global Innovative Learning Environment (GBM AGILE) Study (</a:t>
            </a:r>
            <a:r>
              <a:rPr lang="en-CA" sz="2400" b="0" i="0" dirty="0">
                <a:solidFill>
                  <a:schemeClr val="tx2"/>
                </a:solidFill>
                <a:effectLst/>
              </a:rPr>
              <a:t>NCT03970447)</a:t>
            </a:r>
            <a:endParaRPr lang="en-US" sz="2400" dirty="0">
              <a:solidFill>
                <a:schemeClr val="tx2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3347" y="6483469"/>
            <a:ext cx="8678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i="1" baseline="30000" dirty="0">
                <a:solidFill>
                  <a:schemeClr val="tx2"/>
                </a:solidFill>
              </a:rPr>
              <a:t>1</a:t>
            </a:r>
            <a:r>
              <a:rPr lang="nb-NO" sz="1600" i="1" dirty="0">
                <a:solidFill>
                  <a:schemeClr val="tx2"/>
                </a:solidFill>
              </a:rPr>
              <a:t>Hegi  et al N Eng J Med 352; 997-1003 (2005); </a:t>
            </a:r>
            <a:r>
              <a:rPr lang="nb-NO" sz="1600" i="1" baseline="30000" dirty="0">
                <a:solidFill>
                  <a:schemeClr val="tx2"/>
                </a:solidFill>
              </a:rPr>
              <a:t>2</a:t>
            </a:r>
            <a:r>
              <a:rPr lang="nb-NO" sz="1600" i="1" dirty="0">
                <a:solidFill>
                  <a:schemeClr val="tx2"/>
                </a:solidFill>
              </a:rPr>
              <a:t>Tanguturi SK, et al. NeuroOncol. 19(7): 908-917 (2017)</a:t>
            </a:r>
            <a:endParaRPr lang="en-CA" sz="16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9949" y="2789032"/>
            <a:ext cx="3927469" cy="2818357"/>
          </a:xfrm>
          <a:ln w="127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Further information and questions: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Professor Zhong-Ping Chen,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1800" i="1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Founder </a:t>
            </a:r>
            <a:r>
              <a:rPr lang="en-US" sz="1800" i="1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Chairman, Department of  Neurosurgery/</a:t>
            </a:r>
            <a:r>
              <a:rPr lang="en-US" sz="1800" i="1" kern="1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Neuro</a:t>
            </a:r>
            <a:r>
              <a:rPr lang="en-US" sz="1800" i="1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-oncology,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Sun </a:t>
            </a:r>
            <a:r>
              <a:rPr lang="en-US" sz="1800" i="1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Yat-sen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University Cancer Center,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Guangzhou, China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1" i="1" kern="1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</a:rPr>
              <a:t>Tel &amp; Fax</a:t>
            </a: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</a:rPr>
              <a:t>： </a:t>
            </a:r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</a:rPr>
              <a:t>86-20-87343310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</a:rPr>
              <a:t>Email: chenzhp@sysucc.org.cn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endParaRPr lang="en-CA" sz="2000" dirty="0"/>
          </a:p>
        </p:txBody>
      </p:sp>
      <p:sp>
        <p:nvSpPr>
          <p:cNvPr id="6" name="Title 1"/>
          <p:cNvSpPr txBox="1"/>
          <p:nvPr/>
        </p:nvSpPr>
        <p:spPr>
          <a:xfrm>
            <a:off x="5707495" y="817364"/>
            <a:ext cx="4936299" cy="618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Thanks</a:t>
            </a:r>
            <a:endParaRPr kumimoji="0" lang="en-CA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996815" y="2760980"/>
            <a:ext cx="3295650" cy="3447415"/>
          </a:xfrm>
          <a:ln w="127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Sun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Yat-sen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University Cancer Centre</a:t>
            </a:r>
            <a:endParaRPr lang="en-US" altLang="zh-CN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Guangzhou, China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tx2"/>
                </a:solidFill>
              </a:rPr>
              <a:t>Zhong-ping Chen </a:t>
            </a:r>
          </a:p>
          <a:p>
            <a:pPr>
              <a:spcBef>
                <a:spcPts val="600"/>
              </a:spcBef>
            </a:pPr>
            <a:r>
              <a:rPr lang="en-US" sz="2000" dirty="0" err="1">
                <a:solidFill>
                  <a:schemeClr val="tx2"/>
                </a:solidFill>
              </a:rPr>
              <a:t>Chengcheng</a:t>
            </a:r>
            <a:r>
              <a:rPr lang="en-US" sz="2000" dirty="0">
                <a:solidFill>
                  <a:schemeClr val="tx2"/>
                </a:solidFill>
              </a:rPr>
              <a:t> Guo</a:t>
            </a:r>
          </a:p>
          <a:p>
            <a:pPr>
              <a:spcBef>
                <a:spcPts val="600"/>
              </a:spcBef>
            </a:pPr>
            <a:r>
              <a:rPr lang="en-CA" sz="2000" dirty="0" err="1">
                <a:solidFill>
                  <a:schemeClr val="tx2"/>
                </a:solidFill>
              </a:rPr>
              <a:t>Qun-ying</a:t>
            </a:r>
            <a:r>
              <a:rPr lang="en-CA" sz="2000" dirty="0">
                <a:solidFill>
                  <a:schemeClr val="tx2"/>
                </a:solidFill>
              </a:rPr>
              <a:t> Yang</a:t>
            </a:r>
          </a:p>
          <a:p>
            <a:pPr>
              <a:spcBef>
                <a:spcPts val="600"/>
              </a:spcBef>
            </a:pPr>
            <a:r>
              <a:rPr lang="en-CA" sz="2000" dirty="0">
                <a:solidFill>
                  <a:schemeClr val="tx2"/>
                </a:solidFill>
              </a:rPr>
              <a:t>Jia-</a:t>
            </a:r>
            <a:r>
              <a:rPr lang="en-CA" sz="2000" dirty="0" err="1">
                <a:solidFill>
                  <a:schemeClr val="tx2"/>
                </a:solidFill>
              </a:rPr>
              <a:t>wei</a:t>
            </a:r>
            <a:r>
              <a:rPr lang="en-CA" sz="2000" dirty="0">
                <a:solidFill>
                  <a:schemeClr val="tx2"/>
                </a:solidFill>
              </a:rPr>
              <a:t> Li </a:t>
            </a:r>
          </a:p>
          <a:p>
            <a:pPr>
              <a:spcBef>
                <a:spcPts val="600"/>
              </a:spcBef>
            </a:pPr>
            <a:r>
              <a:rPr lang="en-CA" sz="2000" dirty="0">
                <a:solidFill>
                  <a:schemeClr val="tx2"/>
                </a:solidFill>
              </a:rPr>
              <a:t>Shao-</a:t>
            </a:r>
            <a:r>
              <a:rPr lang="en-CA" sz="2000" dirty="0" err="1">
                <a:solidFill>
                  <a:schemeClr val="tx2"/>
                </a:solidFill>
              </a:rPr>
              <a:t>xiong</a:t>
            </a:r>
            <a:r>
              <a:rPr lang="en-CA" sz="2000" dirty="0">
                <a:solidFill>
                  <a:schemeClr val="tx2"/>
                </a:solidFill>
              </a:rPr>
              <a:t> Wu</a:t>
            </a:r>
          </a:p>
          <a:p>
            <a:pPr>
              <a:spcBef>
                <a:spcPts val="600"/>
              </a:spcBef>
            </a:pPr>
            <a:r>
              <a:rPr lang="en-CA" sz="2000" dirty="0">
                <a:solidFill>
                  <a:schemeClr val="tx2"/>
                </a:solidFill>
              </a:rPr>
              <a:t>Xiao-</a:t>
            </a:r>
            <a:r>
              <a:rPr lang="en-CA" sz="2000" dirty="0" err="1">
                <a:solidFill>
                  <a:schemeClr val="tx2"/>
                </a:solidFill>
              </a:rPr>
              <a:t>jing</a:t>
            </a:r>
            <a:r>
              <a:rPr lang="en-CA" sz="2000" dirty="0">
                <a:solidFill>
                  <a:schemeClr val="tx2"/>
                </a:solidFill>
              </a:rPr>
              <a:t> Du</a:t>
            </a:r>
            <a:endParaRPr lang="en-US" sz="2000" dirty="0">
              <a:solidFill>
                <a:schemeClr val="tx2"/>
              </a:solidFill>
            </a:endParaRPr>
          </a:p>
          <a:p>
            <a:endParaRPr lang="en-CA" sz="2000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8568055" y="2788920"/>
            <a:ext cx="3432175" cy="3419475"/>
          </a:xfrm>
          <a:ln w="127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Kintara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Therapeutics, Inc., San Diego and Menlo Park, California, USA</a:t>
            </a:r>
          </a:p>
          <a:p>
            <a:pPr>
              <a:spcBef>
                <a:spcPts val="600"/>
              </a:spcBef>
            </a:pPr>
            <a:r>
              <a:rPr lang="en-CA" sz="2000" dirty="0">
                <a:solidFill>
                  <a:schemeClr val="tx2"/>
                </a:solidFill>
              </a:rPr>
              <a:t>Gregory Johnson </a:t>
            </a:r>
          </a:p>
          <a:p>
            <a:pPr>
              <a:spcBef>
                <a:spcPts val="600"/>
              </a:spcBef>
            </a:pPr>
            <a:r>
              <a:rPr lang="en-CA" sz="2000" dirty="0">
                <a:solidFill>
                  <a:schemeClr val="tx2"/>
                </a:solidFill>
              </a:rPr>
              <a:t>John Langlands </a:t>
            </a:r>
          </a:p>
          <a:p>
            <a:pPr>
              <a:spcBef>
                <a:spcPts val="600"/>
              </a:spcBef>
            </a:pPr>
            <a:r>
              <a:rPr lang="en-CA" sz="2000" dirty="0">
                <a:solidFill>
                  <a:schemeClr val="tx2"/>
                </a:solidFill>
              </a:rPr>
              <a:t>Claire Kwan </a:t>
            </a:r>
          </a:p>
          <a:p>
            <a:pPr>
              <a:spcBef>
                <a:spcPts val="600"/>
              </a:spcBef>
            </a:pPr>
            <a:r>
              <a:rPr lang="en-CA" sz="2000" dirty="0">
                <a:solidFill>
                  <a:schemeClr val="tx2"/>
                </a:solidFill>
              </a:rPr>
              <a:t>Sarath Kanekal </a:t>
            </a:r>
          </a:p>
          <a:p>
            <a:pPr>
              <a:spcBef>
                <a:spcPts val="600"/>
              </a:spcBef>
            </a:pPr>
            <a:r>
              <a:rPr lang="en-CA" sz="2000" dirty="0">
                <a:solidFill>
                  <a:schemeClr val="tx2"/>
                </a:solidFill>
              </a:rPr>
              <a:t>Richard Schwartz </a:t>
            </a:r>
          </a:p>
          <a:p>
            <a:pPr>
              <a:spcBef>
                <a:spcPts val="600"/>
              </a:spcBef>
            </a:pPr>
            <a:r>
              <a:rPr lang="en-CA" sz="2000" dirty="0">
                <a:solidFill>
                  <a:schemeClr val="tx2"/>
                </a:solidFill>
              </a:rPr>
              <a:t>Jeffrey Bacha </a:t>
            </a:r>
          </a:p>
          <a:p>
            <a:pPr>
              <a:spcBef>
                <a:spcPts val="600"/>
              </a:spcBef>
            </a:pPr>
            <a:r>
              <a:rPr lang="en-CA" sz="2000" dirty="0">
                <a:solidFill>
                  <a:schemeClr val="tx2"/>
                </a:solidFill>
              </a:rPr>
              <a:t>Dennis Brown</a:t>
            </a:r>
            <a:endParaRPr lang="en-CA" sz="2000" dirty="0"/>
          </a:p>
        </p:txBody>
      </p:sp>
      <p:sp>
        <p:nvSpPr>
          <p:cNvPr id="9" name="Title 1"/>
          <p:cNvSpPr txBox="1"/>
          <p:nvPr/>
        </p:nvSpPr>
        <p:spPr>
          <a:xfrm>
            <a:off x="4996815" y="1569720"/>
            <a:ext cx="7003415" cy="920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Study Team and Collaborators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Clinicaltrials.gov identifier: NCT03050736.</a:t>
            </a:r>
            <a:b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SYSUCC Ethics Committee 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Approve No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：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B2016-058-01</a:t>
            </a:r>
            <a:endParaRPr kumimoji="0" lang="en-CA" sz="32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31199" y="1569892"/>
            <a:ext cx="1900071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sz="3200" b="1" dirty="0">
                <a:solidFill>
                  <a:srgbClr val="44546A"/>
                </a:solidFill>
              </a:rPr>
              <a:t>Questions</a:t>
            </a:r>
            <a:endParaRPr lang="en-US" sz="3200" b="1" dirty="0">
              <a:solidFill>
                <a:srgbClr val="4472C4">
                  <a:lumMod val="75000"/>
                </a:srgbClr>
              </a:solidFill>
            </a:endParaRPr>
          </a:p>
        </p:txBody>
      </p:sp>
      <p:pic>
        <p:nvPicPr>
          <p:cNvPr id="13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97" y="0"/>
            <a:ext cx="2414099" cy="103198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5840"/>
            <a:ext cx="10515600" cy="72180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  <a:latin typeface="+mn-lt"/>
              </a:rPr>
              <a:t>Conflicts of Interest</a:t>
            </a:r>
            <a:endParaRPr lang="en-CA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2200" y="2414905"/>
            <a:ext cx="9693910" cy="3308985"/>
          </a:xfrm>
        </p:spPr>
        <p:txBody>
          <a:bodyPr/>
          <a:lstStyle/>
          <a:p>
            <a:pPr marL="0" indent="0">
              <a:buNone/>
            </a:pPr>
            <a:r>
              <a:rPr lang="en-US" altLang="en-CA" dirty="0"/>
              <a:t>This study has been financially sup</a:t>
            </a:r>
            <a:r>
              <a:rPr lang="en-US" altLang="zh-CN" dirty="0"/>
              <a:t>p</a:t>
            </a:r>
            <a:r>
              <a:rPr lang="en-US" altLang="en-CA" dirty="0"/>
              <a:t>orted through a </a:t>
            </a:r>
            <a:r>
              <a:rPr lang="en-US" altLang="en-CA" dirty="0">
                <a:sym typeface="+mn-ea"/>
              </a:rPr>
              <a:t>SYSUCC Institutional Grant for Clinical Scientists and</a:t>
            </a:r>
            <a:r>
              <a:rPr lang="en-US" altLang="en-CA" dirty="0"/>
              <a:t> Kintara Therapeutics, Inc.</a:t>
            </a:r>
          </a:p>
          <a:p>
            <a:pPr marL="0" indent="0">
              <a:buNone/>
            </a:pPr>
            <a:endParaRPr lang="en-US" altLang="en-CA" dirty="0"/>
          </a:p>
          <a:p>
            <a:pPr marL="0" indent="0">
              <a:buNone/>
            </a:pPr>
            <a:r>
              <a:rPr lang="en-US" altLang="en-CA" dirty="0"/>
              <a:t>There are no conflicts of interest relating to the Study Team</a:t>
            </a:r>
          </a:p>
        </p:txBody>
      </p:sp>
      <p:pic>
        <p:nvPicPr>
          <p:cNvPr id="7" name="Picture 4" descr="D:\项目文件夹D\02 签约执行\ZDZL中大肿瘤医院G2943\出品\VI  出品\PPT模板\20140619 PPT素材\底图\未标题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937" y="151271"/>
            <a:ext cx="2068912" cy="7330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+mn-lt"/>
              </a:rPr>
              <a:t>VAL-083 (</a:t>
            </a:r>
            <a:r>
              <a:rPr lang="en-US" dirty="0" err="1">
                <a:solidFill>
                  <a:schemeClr val="tx2"/>
                </a:solidFill>
                <a:latin typeface="+mn-lt"/>
              </a:rPr>
              <a:t>Dianhydrogalactitol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)</a:t>
            </a:r>
            <a:endParaRPr lang="en-CA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4728" y="1384359"/>
            <a:ext cx="5151539" cy="337185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VAL-083 is able to overcome TMZ-resistance in GBM,</a:t>
            </a:r>
            <a:r>
              <a:rPr lang="en-US" sz="2000" i="1" dirty="0">
                <a:solidFill>
                  <a:schemeClr val="tx2"/>
                </a:solidFill>
              </a:rPr>
              <a:t> in vitro</a:t>
            </a:r>
            <a:r>
              <a:rPr lang="en-US" sz="2000" dirty="0">
                <a:solidFill>
                  <a:schemeClr val="tx2"/>
                </a:solidFill>
              </a:rPr>
              <a:t> and </a:t>
            </a:r>
            <a:r>
              <a:rPr lang="en-US" sz="2000" i="1" dirty="0">
                <a:solidFill>
                  <a:schemeClr val="tx2"/>
                </a:solidFill>
              </a:rPr>
              <a:t>in vivo</a:t>
            </a:r>
            <a:r>
              <a:rPr lang="en-US" sz="2000" dirty="0">
                <a:solidFill>
                  <a:schemeClr val="tx2"/>
                </a:solidFill>
              </a:rPr>
              <a:t> and it acts as a radio-sensitizer against GBM cancer stem cells </a:t>
            </a:r>
            <a:r>
              <a:rPr lang="en-US" sz="2000" i="1" dirty="0">
                <a:solidFill>
                  <a:schemeClr val="tx2"/>
                </a:solidFill>
              </a:rPr>
              <a:t>in vitro </a:t>
            </a:r>
            <a:r>
              <a:rPr lang="en-US" sz="1400" i="1" baseline="30000" dirty="0">
                <a:solidFill>
                  <a:schemeClr val="tx2"/>
                </a:solidFill>
              </a:rPr>
              <a:t>(</a:t>
            </a:r>
            <a:r>
              <a:rPr lang="en-US" sz="1400" i="1" baseline="30000" dirty="0" err="1">
                <a:solidFill>
                  <a:schemeClr val="tx2"/>
                </a:solidFill>
              </a:rPr>
              <a:t>Fouse</a:t>
            </a:r>
            <a:r>
              <a:rPr lang="en-US" sz="1400" i="1" baseline="30000" dirty="0">
                <a:solidFill>
                  <a:schemeClr val="tx2"/>
                </a:solidFill>
              </a:rPr>
              <a:t> et al, 2014)</a:t>
            </a:r>
          </a:p>
          <a:p>
            <a:r>
              <a:rPr lang="en-US" sz="2000" i="1" dirty="0">
                <a:solidFill>
                  <a:schemeClr val="tx2"/>
                </a:solidFill>
              </a:rPr>
              <a:t>Historical studies have shown VAL-083 in combination with radiotherapy increased patient survival versus radiotherapy alone </a:t>
            </a:r>
            <a:r>
              <a:rPr lang="en-US" sz="1050" i="1" dirty="0">
                <a:solidFill>
                  <a:schemeClr val="tx2"/>
                </a:solidFill>
              </a:rPr>
              <a:t>(Eagan et al, 1979)</a:t>
            </a:r>
          </a:p>
          <a:p>
            <a:r>
              <a:rPr lang="en-US" sz="2000" dirty="0">
                <a:solidFill>
                  <a:schemeClr val="tx2"/>
                </a:solidFill>
              </a:rPr>
              <a:t>The benefit of VAL-083 in combination with radiotherapy was similar to or greater than other DNA-targeting agents</a:t>
            </a:r>
            <a:r>
              <a:rPr lang="en-US" sz="2000" i="1" dirty="0">
                <a:solidFill>
                  <a:schemeClr val="tx2"/>
                </a:solidFill>
              </a:rPr>
              <a:t> </a:t>
            </a:r>
            <a:r>
              <a:rPr lang="en-US" sz="1400" i="1" baseline="30000" dirty="0">
                <a:solidFill>
                  <a:schemeClr val="tx2"/>
                </a:solidFill>
              </a:rPr>
              <a:t>(Eagan et al, 1979)</a:t>
            </a:r>
            <a:endParaRPr lang="en-US" sz="2400" i="1" baseline="30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endParaRPr lang="en-CA" sz="2000" dirty="0">
              <a:solidFill>
                <a:schemeClr val="tx2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54187" y="1086928"/>
            <a:ext cx="5606642" cy="1299197"/>
            <a:chOff x="14259210" y="5433827"/>
            <a:chExt cx="13237309" cy="3489011"/>
          </a:xfrm>
        </p:grpSpPr>
        <p:grpSp>
          <p:nvGrpSpPr>
            <p:cNvPr id="5" name="Group 4"/>
            <p:cNvGrpSpPr/>
            <p:nvPr/>
          </p:nvGrpSpPr>
          <p:grpSpPr>
            <a:xfrm>
              <a:off x="14259210" y="5434933"/>
              <a:ext cx="13237309" cy="2997248"/>
              <a:chOff x="14805109" y="5634343"/>
              <a:chExt cx="12252919" cy="2689339"/>
            </a:xfrm>
          </p:grpSpPr>
          <p:pic>
            <p:nvPicPr>
              <p:cNvPr id="9" name="Picture 8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05109" y="5634343"/>
                <a:ext cx="12252919" cy="2689339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10" name="Straight Arrow Connector 9"/>
              <p:cNvCxnSpPr/>
              <p:nvPr/>
            </p:nvCxnSpPr>
            <p:spPr>
              <a:xfrm flipH="1">
                <a:off x="18990574" y="6470953"/>
                <a:ext cx="1148241" cy="28728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prstDash val="sysDash"/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 Box 27"/>
            <p:cNvSpPr txBox="1"/>
            <p:nvPr/>
          </p:nvSpPr>
          <p:spPr>
            <a:xfrm>
              <a:off x="15204315" y="8148550"/>
              <a:ext cx="3425236" cy="77428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400" i="1" dirty="0">
                  <a:solidFill>
                    <a:schemeClr val="tx2"/>
                  </a:solidFill>
                  <a:effectLst/>
                  <a:ea typeface="Times New Roman" panose="02020603050405020304" pitchFamily="18" charset="0"/>
                </a:rPr>
                <a:t>2 guanine bases on DNA</a:t>
              </a:r>
              <a:endParaRPr lang="en-US" sz="1400" dirty="0">
                <a:solidFill>
                  <a:schemeClr val="tx2"/>
                </a:solidFill>
                <a:effectLst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7" name="Text Box 27"/>
            <p:cNvSpPr txBox="1"/>
            <p:nvPr/>
          </p:nvSpPr>
          <p:spPr>
            <a:xfrm>
              <a:off x="18884182" y="5433827"/>
              <a:ext cx="3187217" cy="70433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400" b="1" i="1" dirty="0">
                  <a:solidFill>
                    <a:schemeClr val="tx2"/>
                  </a:solidFill>
                  <a:effectLst/>
                  <a:ea typeface="Times New Roman" panose="02020603050405020304" pitchFamily="18" charset="0"/>
                </a:rPr>
                <a:t>VAL-083</a:t>
              </a:r>
              <a:endParaRPr lang="en-US" sz="1400" b="1" dirty="0">
                <a:solidFill>
                  <a:schemeClr val="tx2"/>
                </a:solidFill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8" name="Text Box 27"/>
            <p:cNvSpPr txBox="1"/>
            <p:nvPr/>
          </p:nvSpPr>
          <p:spPr>
            <a:xfrm>
              <a:off x="21910060" y="8180238"/>
              <a:ext cx="4917373" cy="6718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400" i="1" dirty="0">
                  <a:solidFill>
                    <a:schemeClr val="tx2"/>
                  </a:solidFill>
                  <a:effectLst/>
                  <a:ea typeface="Times New Roman" panose="02020603050405020304" pitchFamily="18" charset="0"/>
                </a:rPr>
                <a:t>VAL-083 – </a:t>
              </a:r>
              <a:r>
                <a:rPr lang="en-US" sz="1400" i="1" dirty="0" err="1">
                  <a:solidFill>
                    <a:schemeClr val="tx2"/>
                  </a:solidFill>
                  <a:ea typeface="Times New Roman" panose="02020603050405020304" pitchFamily="18" charset="0"/>
                </a:rPr>
                <a:t>i</a:t>
              </a:r>
              <a:r>
                <a:rPr lang="en-US" sz="1400" i="1" dirty="0" err="1">
                  <a:solidFill>
                    <a:schemeClr val="tx2"/>
                  </a:solidFill>
                  <a:effectLst/>
                  <a:ea typeface="Times New Roman" panose="02020603050405020304" pitchFamily="18" charset="0"/>
                </a:rPr>
                <a:t>nterstrand</a:t>
              </a:r>
              <a:r>
                <a:rPr lang="en-US" sz="1400" i="1" dirty="0">
                  <a:solidFill>
                    <a:schemeClr val="tx2"/>
                  </a:solidFill>
                  <a:effectLst/>
                  <a:ea typeface="Times New Roman" panose="02020603050405020304" pitchFamily="18" charset="0"/>
                </a:rPr>
                <a:t> crosslink (ICL)</a:t>
              </a:r>
              <a:endParaRPr lang="en-US" sz="1400" dirty="0">
                <a:solidFill>
                  <a:schemeClr val="tx2"/>
                </a:solidFill>
                <a:effectLst/>
                <a:ea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32853" y="3577473"/>
            <a:ext cx="5968592" cy="1476167"/>
            <a:chOff x="689113" y="2412682"/>
            <a:chExt cx="5822412" cy="1381821"/>
          </a:xfrm>
        </p:grpSpPr>
        <p:grpSp>
          <p:nvGrpSpPr>
            <p:cNvPr id="12" name="Group 11"/>
            <p:cNvGrpSpPr>
              <a:grpSpLocks noChangeAspect="1"/>
            </p:cNvGrpSpPr>
            <p:nvPr/>
          </p:nvGrpSpPr>
          <p:grpSpPr bwMode="auto">
            <a:xfrm>
              <a:off x="3664267" y="2565538"/>
              <a:ext cx="1005840" cy="960755"/>
              <a:chOff x="0" y="0"/>
              <a:chExt cx="19090" cy="20921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509" r="50000" b="15669"/>
              <a:stretch>
                <a:fillRect/>
              </a:stretch>
            </p:blipFill>
            <p:spPr bwMode="auto">
              <a:xfrm>
                <a:off x="0" y="1720"/>
                <a:ext cx="19090" cy="192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Rectangle 23"/>
              <p:cNvSpPr>
                <a:spLocks noChangeAspect="1" noChangeArrowheads="1"/>
              </p:cNvSpPr>
              <p:nvPr/>
            </p:nvSpPr>
            <p:spPr bwMode="auto">
              <a:xfrm>
                <a:off x="13716" y="0"/>
                <a:ext cx="2743" cy="6909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FFFFFF"/>
                </a:solidFill>
                <a:miter lim="800000"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endParaRPr lang="en-US"/>
              </a:p>
            </p:txBody>
          </p:sp>
        </p:grpSp>
        <p:pic>
          <p:nvPicPr>
            <p:cNvPr id="13" name="Picture 1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22386" b="15669"/>
            <a:stretch>
              <a:fillRect/>
            </a:stretch>
          </p:blipFill>
          <p:spPr bwMode="auto">
            <a:xfrm>
              <a:off x="5149628" y="2672515"/>
              <a:ext cx="1004888" cy="976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5658468" y="2644219"/>
              <a:ext cx="258520" cy="155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2000" b="1" kern="120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Me</a:t>
              </a:r>
              <a:endPara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Right Arrow 116"/>
            <p:cNvSpPr>
              <a:spLocks noChangeAspect="1" noChangeArrowheads="1"/>
            </p:cNvSpPr>
            <p:nvPr/>
          </p:nvSpPr>
          <p:spPr bwMode="auto">
            <a:xfrm>
              <a:off x="4767262" y="2935231"/>
              <a:ext cx="220980" cy="30035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482948" y="2590154"/>
              <a:ext cx="474330" cy="256867"/>
            </a:xfrm>
            <a:prstGeom prst="ellipse">
              <a:avLst/>
            </a:prstGeom>
            <a:noFill/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822315" y="3455670"/>
              <a:ext cx="47625" cy="137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3346132" y="2763738"/>
              <a:ext cx="691515" cy="118110"/>
            </a:xfrm>
            <a:prstGeom prst="straightConnector1">
              <a:avLst/>
            </a:prstGeom>
            <a:ln w="25400">
              <a:solidFill>
                <a:srgbClr val="C00000"/>
              </a:solidFill>
              <a:prstDash val="sysDash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 Box 25"/>
            <p:cNvSpPr txBox="1"/>
            <p:nvPr/>
          </p:nvSpPr>
          <p:spPr>
            <a:xfrm>
              <a:off x="808810" y="3296320"/>
              <a:ext cx="2313305" cy="36576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400" i="1" dirty="0">
                  <a:solidFill>
                    <a:schemeClr val="tx2"/>
                  </a:solidFill>
                  <a:ea typeface="Times New Roman" panose="02020603050405020304" pitchFamily="18" charset="0"/>
                </a:rPr>
                <a:t>t</a:t>
              </a:r>
              <a:r>
                <a:rPr lang="en-US" sz="1400" i="1" dirty="0">
                  <a:solidFill>
                    <a:schemeClr val="tx2"/>
                  </a:solidFill>
                  <a:effectLst/>
                  <a:ea typeface="Times New Roman" panose="02020603050405020304" pitchFamily="18" charset="0"/>
                </a:rPr>
                <a:t>emozolomide converts to active state (MTIC) at physiological pH</a:t>
              </a:r>
              <a:endParaRPr lang="en-US" sz="1400" dirty="0">
                <a:solidFill>
                  <a:schemeClr val="tx2"/>
                </a:solidFill>
                <a:effectLst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0" name="Text Box 26"/>
            <p:cNvSpPr txBox="1"/>
            <p:nvPr/>
          </p:nvSpPr>
          <p:spPr>
            <a:xfrm>
              <a:off x="4892080" y="3520183"/>
              <a:ext cx="1619445" cy="27432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400" i="1" dirty="0">
                  <a:solidFill>
                    <a:schemeClr val="tx2"/>
                  </a:solidFill>
                  <a:ea typeface="Times New Roman" panose="02020603050405020304" pitchFamily="18" charset="0"/>
                </a:rPr>
                <a:t>a</a:t>
              </a:r>
              <a:r>
                <a:rPr lang="en-US" sz="1400" i="1" dirty="0">
                  <a:solidFill>
                    <a:schemeClr val="tx2"/>
                  </a:solidFill>
                  <a:effectLst/>
                  <a:ea typeface="Times New Roman" panose="02020603050405020304" pitchFamily="18" charset="0"/>
                </a:rPr>
                <a:t>lkylation of O6 guanine</a:t>
              </a:r>
              <a:endParaRPr lang="en-US" sz="1400" dirty="0">
                <a:solidFill>
                  <a:schemeClr val="tx2"/>
                </a:solidFill>
                <a:effectLst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1" name="Text Box 27"/>
            <p:cNvSpPr txBox="1"/>
            <p:nvPr/>
          </p:nvSpPr>
          <p:spPr>
            <a:xfrm>
              <a:off x="3322816" y="3507321"/>
              <a:ext cx="1463040" cy="27432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400" i="1" dirty="0">
                  <a:solidFill>
                    <a:schemeClr val="tx2"/>
                  </a:solidFill>
                  <a:effectLst/>
                  <a:ea typeface="Times New Roman" panose="02020603050405020304" pitchFamily="18" charset="0"/>
                </a:rPr>
                <a:t>guanine base on DNA</a:t>
              </a:r>
              <a:endParaRPr lang="en-US" sz="1400" dirty="0">
                <a:solidFill>
                  <a:schemeClr val="tx2"/>
                </a:solidFill>
                <a:effectLst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  <a:effectLst/>
                  <a:ea typeface="Times New Roman" panose="02020603050405020304" pitchFamily="18" charset="0"/>
                </a:rPr>
                <a:t> </a:t>
              </a:r>
            </a:p>
          </p:txBody>
        </p:sp>
        <p:pic>
          <p:nvPicPr>
            <p:cNvPr id="22" name="Picture 2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13" y="2412682"/>
              <a:ext cx="2552700" cy="749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TextBox 24"/>
          <p:cNvSpPr txBox="1"/>
          <p:nvPr/>
        </p:nvSpPr>
        <p:spPr>
          <a:xfrm>
            <a:off x="401783" y="2570711"/>
            <a:ext cx="601287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VAL-083</a:t>
            </a:r>
            <a:r>
              <a:rPr lang="en-US" sz="1600" dirty="0">
                <a:solidFill>
                  <a:schemeClr val="tx2"/>
                </a:solidFill>
              </a:rPr>
              <a:t> is a novel bi-functional DNA targeting agent that rapidly induces </a:t>
            </a:r>
            <a:r>
              <a:rPr lang="en-US" sz="1600" dirty="0" err="1">
                <a:solidFill>
                  <a:schemeClr val="tx2"/>
                </a:solidFill>
              </a:rPr>
              <a:t>interstrand</a:t>
            </a:r>
            <a:r>
              <a:rPr lang="en-US" sz="1600" dirty="0">
                <a:solidFill>
                  <a:schemeClr val="tx2"/>
                </a:solidFill>
              </a:rPr>
              <a:t> cross-links at N7-guanine, leading to DNA double-strand breaks (DSBs) and ultimately cell death (</a:t>
            </a:r>
            <a:r>
              <a:rPr lang="en-US" sz="1600" dirty="0" err="1">
                <a:solidFill>
                  <a:schemeClr val="tx2"/>
                </a:solidFill>
              </a:rPr>
              <a:t>Zhai</a:t>
            </a:r>
            <a:r>
              <a:rPr lang="en-US" sz="1600" dirty="0">
                <a:solidFill>
                  <a:schemeClr val="tx2"/>
                </a:solidFill>
              </a:rPr>
              <a:t> et al, 2018)</a:t>
            </a:r>
            <a:endParaRPr lang="en-CA" sz="1600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1615" y="5256350"/>
            <a:ext cx="5039778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Mechanism of temozolomide (TMZ) via alkylation at O6 of guanine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3825" y="5629515"/>
            <a:ext cx="5818375" cy="92333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</a:rPr>
              <a:t>VAL-083</a:t>
            </a:r>
            <a:r>
              <a:rPr lang="en-US" sz="1800" dirty="0">
                <a:solidFill>
                  <a:schemeClr val="tx2"/>
                </a:solidFill>
              </a:rPr>
              <a:t> circumvents MGMT-mediated chemoresistance and differentiates it from other therapies used in the treatment of GBM, including TMZ </a:t>
            </a:r>
            <a:r>
              <a:rPr lang="en-US" sz="1200" dirty="0">
                <a:solidFill>
                  <a:schemeClr val="tx2"/>
                </a:solidFill>
              </a:rPr>
              <a:t>(</a:t>
            </a:r>
            <a:r>
              <a:rPr lang="en-US" sz="1200" dirty="0" err="1">
                <a:solidFill>
                  <a:schemeClr val="tx2"/>
                </a:solidFill>
              </a:rPr>
              <a:t>Zhai</a:t>
            </a:r>
            <a:r>
              <a:rPr lang="en-US" sz="1200" dirty="0">
                <a:solidFill>
                  <a:schemeClr val="tx2"/>
                </a:solidFill>
              </a:rPr>
              <a:t>, et al, 2017, Golebiewska et al, 2020)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20609" y="5053640"/>
            <a:ext cx="5039778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2"/>
                </a:solidFill>
              </a:rPr>
              <a:t>VAL-083</a:t>
            </a:r>
            <a:r>
              <a:rPr lang="en-US" sz="1800" dirty="0">
                <a:solidFill>
                  <a:schemeClr val="tx2"/>
                </a:solidFill>
              </a:rPr>
              <a:t> in combination with radiation therapy may offer a treatment alternative against GBM tumors with MGMT-mediated resistance to chemotherapeutic agents, including TMZ and nitrosoureas.</a:t>
            </a:r>
            <a:endParaRPr lang="en-US" sz="1800" baseline="30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764" y="309706"/>
            <a:ext cx="10515600" cy="72180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  <a:latin typeface="+mn-lt"/>
              </a:rPr>
              <a:t>DLM-14-001 Study Design</a:t>
            </a:r>
            <a:endParaRPr lang="en-CA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890" y="2175164"/>
            <a:ext cx="10260702" cy="27016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8973" y="1084294"/>
            <a:ext cx="10789261" cy="1013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45"/>
              </a:spcBef>
              <a:spcAft>
                <a:spcPts val="0"/>
              </a:spcAft>
            </a:pPr>
            <a:r>
              <a:rPr lang="en-US" dirty="0">
                <a:solidFill>
                  <a:schemeClr val="tx2"/>
                </a:solidFill>
              </a:rPr>
              <a:t>An open label, single-arm, biomarker-driven, Phase 2 study of VAL-083 and radiation therapy in patients with newly diagnosed MGMT-unmethylated GBM .</a:t>
            </a:r>
          </a:p>
          <a:p>
            <a:pPr>
              <a:spcBef>
                <a:spcPts val="745"/>
              </a:spcBef>
              <a:spcAft>
                <a:spcPts val="0"/>
              </a:spcAft>
            </a:pPr>
            <a:r>
              <a:rPr lang="en-US" i="1" dirty="0">
                <a:solidFill>
                  <a:schemeClr val="tx2"/>
                </a:solidFill>
              </a:rPr>
              <a:t>(Clinicaltrials.gov identifier NCT03050736), </a:t>
            </a:r>
            <a:r>
              <a:rPr lang="en-US" i="1" dirty="0">
                <a:solidFill>
                  <a:schemeClr val="tx2"/>
                </a:solidFill>
                <a:ea typeface="+mj-ea"/>
                <a:cs typeface="+mj-cs"/>
              </a:rPr>
              <a:t>(SYSUCC Ethics Committee </a:t>
            </a:r>
            <a:r>
              <a:rPr lang="en-US" i="1" dirty="0">
                <a:solidFill>
                  <a:schemeClr val="tx2"/>
                </a:solidFill>
                <a:ea typeface="等线 Light" panose="02010600030101010101" charset="-122"/>
                <a:cs typeface="+mj-cs"/>
              </a:rPr>
              <a:t>Approve No</a:t>
            </a:r>
            <a:r>
              <a:rPr lang="zh-CN" altLang="en-US" i="1" dirty="0">
                <a:solidFill>
                  <a:schemeClr val="tx2"/>
                </a:solidFill>
                <a:ea typeface="等线 Light" panose="02010600030101010101" charset="-122"/>
                <a:cs typeface="+mj-cs"/>
              </a:rPr>
              <a:t>：</a:t>
            </a:r>
            <a:r>
              <a:rPr lang="en-US" i="1" dirty="0">
                <a:solidFill>
                  <a:schemeClr val="tx2"/>
                </a:solidFill>
                <a:ea typeface="等线 Light" panose="02010600030101010101" charset="-122"/>
                <a:cs typeface="+mj-cs"/>
              </a:rPr>
              <a:t> B2016-058-01)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6815" y="4892889"/>
            <a:ext cx="11253574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VAL-083 intravenous infusion on days 1, 2, 3 of a 21-day cycle, combined with radiotherapy (2Gy/day x 5 days) for 6 weeks followed by up to 8 cycles of VAL-083 maintenance therapy.</a:t>
            </a:r>
          </a:p>
          <a:p>
            <a:pPr marL="342900" indent="-34290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Dose-escalation phase – cohorts at 20, 30, 40 mg/m</a:t>
            </a:r>
            <a:r>
              <a:rPr lang="en-US" sz="2000" baseline="30000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/day IV, to confirm maximum tolerated dose</a:t>
            </a:r>
          </a:p>
          <a:p>
            <a:pPr marL="342900" indent="-34290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Expansion phase – 20 additional subjects at MTD (30 mg/m</a:t>
            </a:r>
            <a:r>
              <a:rPr lang="en-US" sz="2000" baseline="30000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/day) </a:t>
            </a:r>
          </a:p>
        </p:txBody>
      </p:sp>
      <p:pic>
        <p:nvPicPr>
          <p:cNvPr id="7" name="Picture 4" descr="D:\项目文件夹D\02 签约执行\ZDZL中大肿瘤医院G2943\出品\VI  出品\PPT模板\20140619 PPT素材\底图\未标题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19" y="96985"/>
            <a:ext cx="2068912" cy="7330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  <a:latin typeface="+mn-lt"/>
              </a:rPr>
              <a:t>Endpoints</a:t>
            </a:r>
            <a:endParaRPr lang="en-CA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3579"/>
            <a:ext cx="10515600" cy="5129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chemeClr val="tx2"/>
                </a:solidFill>
              </a:rPr>
              <a:t>Dose escalation phase </a:t>
            </a:r>
            <a:r>
              <a:rPr lang="en-US" sz="2200" dirty="0">
                <a:solidFill>
                  <a:schemeClr val="tx2"/>
                </a:solidFill>
              </a:rPr>
              <a:t>– safety, tolerability and activity (as for the expansion phase)</a:t>
            </a:r>
          </a:p>
          <a:p>
            <a:pPr marL="0" indent="0">
              <a:buNone/>
            </a:pPr>
            <a:endParaRPr lang="en-US" sz="22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chemeClr val="tx2"/>
                </a:solidFill>
              </a:rPr>
              <a:t>Expansion phase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2"/>
                </a:solidFill>
              </a:rPr>
              <a:t>Primary</a:t>
            </a:r>
          </a:p>
          <a:p>
            <a:pPr lvl="1"/>
            <a:r>
              <a:rPr lang="en-US" sz="2200" dirty="0">
                <a:solidFill>
                  <a:schemeClr val="tx2"/>
                </a:solidFill>
              </a:rPr>
              <a:t>Progression free survival (PFS)</a:t>
            </a:r>
          </a:p>
          <a:p>
            <a:pPr lvl="2"/>
            <a:r>
              <a:rPr lang="en-US" sz="2200" dirty="0">
                <a:solidFill>
                  <a:schemeClr val="tx2"/>
                </a:solidFill>
              </a:rPr>
              <a:t>Compared to historical references to temozolomide at 5.3 months</a:t>
            </a:r>
            <a:r>
              <a:rPr lang="en-US" sz="2200" baseline="30000" dirty="0">
                <a:solidFill>
                  <a:schemeClr val="tx2"/>
                </a:solidFill>
              </a:rPr>
              <a:t>1</a:t>
            </a:r>
            <a:r>
              <a:rPr lang="en-US" sz="2200" dirty="0">
                <a:solidFill>
                  <a:schemeClr val="tx2"/>
                </a:solidFill>
              </a:rPr>
              <a:t> and 6.9 months</a:t>
            </a:r>
            <a:r>
              <a:rPr lang="en-US" sz="2200" baseline="30000" dirty="0">
                <a:solidFill>
                  <a:schemeClr val="tx2"/>
                </a:solidFill>
              </a:rPr>
              <a:t>2</a:t>
            </a:r>
            <a:endParaRPr lang="en-US" sz="22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2"/>
                </a:solidFill>
              </a:rPr>
              <a:t>Secondary</a:t>
            </a:r>
          </a:p>
          <a:p>
            <a:pPr lvl="1"/>
            <a:r>
              <a:rPr lang="en-US" sz="2200" dirty="0">
                <a:solidFill>
                  <a:schemeClr val="tx2"/>
                </a:solidFill>
              </a:rPr>
              <a:t>Overall survival (OS)</a:t>
            </a:r>
          </a:p>
          <a:p>
            <a:pPr lvl="1"/>
            <a:r>
              <a:rPr lang="en-US" sz="2200" dirty="0">
                <a:solidFill>
                  <a:schemeClr val="tx2"/>
                </a:solidFill>
              </a:rPr>
              <a:t>Pharmacokinetic assessments of VAL-083 in plasma and cerebrospinal fluid</a:t>
            </a:r>
          </a:p>
          <a:p>
            <a:pPr lvl="1"/>
            <a:r>
              <a:rPr lang="en-US" sz="2200" dirty="0">
                <a:solidFill>
                  <a:schemeClr val="tx2"/>
                </a:solidFill>
              </a:rPr>
              <a:t>Safety and tolerability</a:t>
            </a:r>
            <a:endParaRPr lang="en-CA" sz="22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2922" y="6154321"/>
            <a:ext cx="8678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i="1" baseline="30000" dirty="0">
                <a:solidFill>
                  <a:schemeClr val="tx2"/>
                </a:solidFill>
              </a:rPr>
              <a:t>1</a:t>
            </a:r>
            <a:r>
              <a:rPr lang="nb-NO" sz="1600" i="1" dirty="0">
                <a:solidFill>
                  <a:schemeClr val="tx2"/>
                </a:solidFill>
              </a:rPr>
              <a:t>Hegi  et al N Eng J Med 352; 997-1003 (2005); </a:t>
            </a:r>
            <a:r>
              <a:rPr lang="nb-NO" sz="1600" i="1" baseline="30000" dirty="0">
                <a:solidFill>
                  <a:schemeClr val="tx2"/>
                </a:solidFill>
              </a:rPr>
              <a:t>2</a:t>
            </a:r>
            <a:r>
              <a:rPr lang="nb-NO" sz="1600" i="1" dirty="0">
                <a:solidFill>
                  <a:schemeClr val="tx2"/>
                </a:solidFill>
              </a:rPr>
              <a:t>Tanguturi SK, et al. NeuroOncol. 19(7): 908-917 (2017)</a:t>
            </a:r>
            <a:endParaRPr lang="en-CA" sz="16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  <a:latin typeface="+mn-lt"/>
              </a:rPr>
              <a:t>Patient Overview</a:t>
            </a:r>
            <a:endParaRPr lang="en-CA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838200" y="1156996"/>
            <a:ext cx="4929232" cy="54115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tx2">
                    <a:lumMod val="75000"/>
                  </a:schemeClr>
                </a:solidFill>
              </a:rPr>
              <a:t>Key Inclusion Criteria</a:t>
            </a:r>
          </a:p>
          <a:p>
            <a:r>
              <a:rPr lang="en-US" sz="1600" b="0" i="0" u="none" strike="noStrike" baseline="0" dirty="0">
                <a:solidFill>
                  <a:schemeClr val="tx2"/>
                </a:solidFill>
              </a:rPr>
              <a:t>Newly diagnosed histologically proven supratentorial GBM</a:t>
            </a:r>
          </a:p>
          <a:p>
            <a:r>
              <a:rPr lang="en-CA" sz="1600" b="0" i="0" u="none" strike="noStrike" baseline="0" dirty="0">
                <a:solidFill>
                  <a:schemeClr val="tx2"/>
                </a:solidFill>
              </a:rPr>
              <a:t>MGMT gene promoter status</a:t>
            </a:r>
            <a:r>
              <a:rPr lang="en-US" sz="1600" dirty="0">
                <a:solidFill>
                  <a:schemeClr val="tx2"/>
                </a:solidFill>
              </a:rPr>
              <a:t> – unmethylated</a:t>
            </a:r>
          </a:p>
          <a:p>
            <a:r>
              <a:rPr lang="en-US" sz="1600" b="0" i="0" u="none" strike="noStrike" baseline="0" dirty="0">
                <a:solidFill>
                  <a:schemeClr val="tx2"/>
                </a:solidFill>
              </a:rPr>
              <a:t>Interval of &gt;2 weeks but &lt;7 weeks after surgery before first dose of VAL-083</a:t>
            </a:r>
          </a:p>
          <a:p>
            <a:r>
              <a:rPr lang="en-CA" sz="1600" b="0" i="0" u="none" strike="noStrike" baseline="0" dirty="0" err="1">
                <a:solidFill>
                  <a:schemeClr val="tx2"/>
                </a:solidFill>
              </a:rPr>
              <a:t>Karnofsky</a:t>
            </a:r>
            <a:r>
              <a:rPr lang="en-CA" sz="1600" b="0" i="0" u="none" strike="noStrike" baseline="0" dirty="0">
                <a:solidFill>
                  <a:schemeClr val="tx2"/>
                </a:solidFill>
              </a:rPr>
              <a:t> Performance Score (KPS) </a:t>
            </a:r>
            <a:r>
              <a:rPr lang="en-CA" sz="1600" b="0" i="0" u="sng" strike="noStrike" baseline="0" dirty="0">
                <a:solidFill>
                  <a:schemeClr val="tx2"/>
                </a:solidFill>
              </a:rPr>
              <a:t>&gt;</a:t>
            </a:r>
            <a:r>
              <a:rPr lang="en-CA" sz="1600" b="0" i="0" u="none" strike="noStrike" baseline="0" dirty="0">
                <a:solidFill>
                  <a:schemeClr val="tx2"/>
                </a:solidFill>
              </a:rPr>
              <a:t>70%</a:t>
            </a:r>
          </a:p>
          <a:p>
            <a:r>
              <a:rPr lang="en-US" sz="1600" b="0" i="0" u="none" strike="noStrike" baseline="0" dirty="0">
                <a:solidFill>
                  <a:schemeClr val="tx2"/>
                </a:solidFill>
              </a:rPr>
              <a:t>Stable or decreasing dose of steroids for &gt;5 days prior to treatment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tx2">
                    <a:lumMod val="75000"/>
                  </a:schemeClr>
                </a:solidFill>
              </a:rPr>
              <a:t>Key Exclusion Criteria</a:t>
            </a:r>
          </a:p>
          <a:p>
            <a:r>
              <a:rPr lang="en-US" sz="1600" dirty="0">
                <a:solidFill>
                  <a:schemeClr val="tx2"/>
                </a:solidFill>
              </a:rPr>
              <a:t>Prior chemotherapy within the last 5 years. </a:t>
            </a:r>
          </a:p>
          <a:p>
            <a:r>
              <a:rPr lang="en-US" sz="1600" dirty="0">
                <a:solidFill>
                  <a:schemeClr val="tx2"/>
                </a:solidFill>
              </a:rPr>
              <a:t>Prior radiation therapy of the head. </a:t>
            </a:r>
          </a:p>
          <a:p>
            <a:r>
              <a:rPr lang="en-US" sz="1600" dirty="0">
                <a:solidFill>
                  <a:schemeClr val="tx2"/>
                </a:solidFill>
              </a:rPr>
              <a:t>Receiving concurrent investigational agents or has received an investigational agent within the past 30 days prior to the first dose of VAL-083</a:t>
            </a:r>
          </a:p>
          <a:p>
            <a:r>
              <a:rPr lang="en-CA" sz="1600" dirty="0">
                <a:solidFill>
                  <a:schemeClr val="tx2"/>
                </a:solidFill>
              </a:rPr>
              <a:t>Prior systematic anti-angiogenic therapy</a:t>
            </a:r>
          </a:p>
          <a:p>
            <a:r>
              <a:rPr lang="en-US" sz="1600" dirty="0">
                <a:solidFill>
                  <a:schemeClr val="tx2"/>
                </a:solidFill>
              </a:rPr>
              <a:t>Placement of carmustine implant at surgery.</a:t>
            </a:r>
            <a:endParaRPr lang="en-CA" sz="1600" b="1" dirty="0">
              <a:solidFill>
                <a:schemeClr val="tx2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059466" y="883204"/>
            <a:ext cx="5181600" cy="5745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Demographics</a:t>
            </a:r>
            <a:endParaRPr lang="en-CA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5905850" y="1359010"/>
          <a:ext cx="5868798" cy="5209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2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2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27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0455"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endParaRPr lang="en-CA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R w="12700" cmpd="sng">
                      <a:noFill/>
                    </a:lnR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Starting Dose of VAL-083 (mg/m</a:t>
                      </a:r>
                      <a:r>
                        <a:rPr lang="en-US" sz="1400" b="1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1400" b="1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/day)</a:t>
                      </a: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45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All subjects </a:t>
                      </a:r>
                      <a:endParaRPr lang="en-CA" sz="14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(N = 29)</a:t>
                      </a: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en-US" sz="1400" b="1" baseline="300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(N = 1)</a:t>
                      </a: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30 </a:t>
                      </a:r>
                    </a:p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(N = 25)</a:t>
                      </a: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40 </a:t>
                      </a:r>
                    </a:p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(N = 3)</a:t>
                      </a:r>
                      <a:endParaRPr lang="en-CA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49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Age (years)</a:t>
                      </a:r>
                    </a:p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Mean ± SD</a:t>
                      </a:r>
                      <a:endParaRPr lang="en-CA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</a:rPr>
                        <a:t>50.1 </a:t>
                      </a: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</a:rPr>
                        <a:t>± 12.7</a:t>
                      </a:r>
                      <a:endParaRPr lang="en-CA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</a:rPr>
                        <a:t>33.9 </a:t>
                      </a: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</a:rPr>
                        <a:t>-</a:t>
                      </a:r>
                      <a:endParaRPr lang="en-CA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</a:rPr>
                        <a:t>51.3 </a:t>
                      </a: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</a:rPr>
                        <a:t>± 13.1</a:t>
                      </a:r>
                      <a:endParaRPr lang="en-CA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</a:rPr>
                        <a:t>46.0 </a:t>
                      </a: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</a:rPr>
                        <a:t>± 4.4</a:t>
                      </a:r>
                      <a:endParaRPr lang="en-CA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49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Sex</a:t>
                      </a:r>
                    </a:p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Male</a:t>
                      </a:r>
                      <a:endParaRPr lang="en-CA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</a:rPr>
                        <a:t>18 </a:t>
                      </a: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</a:rPr>
                        <a:t> (62.1%)</a:t>
                      </a:r>
                      <a:endParaRPr lang="en-CA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</a:rPr>
                        <a:t>1 </a:t>
                      </a: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</a:rPr>
                        <a:t>(100%)</a:t>
                      </a:r>
                      <a:endParaRPr lang="en-CA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</a:rPr>
                        <a:t>15 </a:t>
                      </a: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</a:rPr>
                        <a:t>(60.0%)</a:t>
                      </a:r>
                      <a:endParaRPr lang="en-CA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</a:rPr>
                        <a:t>2 </a:t>
                      </a: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</a:rPr>
                        <a:t>(66.7%)</a:t>
                      </a:r>
                      <a:endParaRPr lang="en-CA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49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BSA (m</a:t>
                      </a:r>
                      <a:r>
                        <a:rPr lang="en-US" sz="1400" b="1" baseline="30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)</a:t>
                      </a:r>
                    </a:p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Mean ± SD</a:t>
                      </a:r>
                      <a:endParaRPr lang="en-CA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</a:rPr>
                        <a:t>1.70 </a:t>
                      </a: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</a:rPr>
                        <a:t>± 0.17</a:t>
                      </a:r>
                      <a:endParaRPr lang="en-CA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</a:rPr>
                        <a:t>1.64</a:t>
                      </a: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</a:rPr>
                        <a:t>-</a:t>
                      </a:r>
                      <a:endParaRPr lang="en-CA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</a:rPr>
                        <a:t>1.70 </a:t>
                      </a: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</a:rPr>
                        <a:t>± 0.16</a:t>
                      </a:r>
                      <a:endParaRPr lang="en-CA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</a:rPr>
                        <a:t>1.70 </a:t>
                      </a: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</a:rPr>
                        <a:t>± 0.27</a:t>
                      </a:r>
                      <a:endParaRPr lang="en-CA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849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KPS</a:t>
                      </a:r>
                    </a:p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Median (range)</a:t>
                      </a:r>
                      <a:endParaRPr lang="en-CA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</a:rPr>
                        <a:t>90 </a:t>
                      </a: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</a:rPr>
                        <a:t>(70 - 100)</a:t>
                      </a:r>
                      <a:endParaRPr lang="en-CA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</a:rPr>
                        <a:t>90 </a:t>
                      </a: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</a:rPr>
                        <a:t>(-)</a:t>
                      </a:r>
                      <a:endParaRPr lang="en-CA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</a:rPr>
                        <a:t>90 </a:t>
                      </a: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</a:rPr>
                        <a:t>(80 - 100)</a:t>
                      </a:r>
                      <a:endParaRPr lang="en-CA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</a:rPr>
                        <a:t>80 </a:t>
                      </a: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</a:rPr>
                        <a:t>(70-80)</a:t>
                      </a:r>
                      <a:endParaRPr lang="en-CA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7344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Surgery to first dose of VAL-083 mean ± SD  (days)</a:t>
                      </a:r>
                      <a:endParaRPr lang="en-CA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36.5</a:t>
                      </a: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± 8.2</a:t>
                      </a:r>
                      <a:endParaRPr lang="en-CA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28</a:t>
                      </a: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</a:t>
                      </a:r>
                      <a:endParaRPr lang="en-CA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37.6</a:t>
                      </a: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± 8.1</a:t>
                      </a:r>
                      <a:endParaRPr lang="en-CA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29.7</a:t>
                      </a: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± 5.5</a:t>
                      </a:r>
                      <a:endParaRPr lang="en-CA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973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Diagnosis to first dose of VAL-083 mean ± SD (days)</a:t>
                      </a:r>
                      <a:endParaRPr lang="en-CA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24.8</a:t>
                      </a: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± 8.9</a:t>
                      </a:r>
                      <a:endParaRPr lang="en-CA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14</a:t>
                      </a: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</a:t>
                      </a:r>
                      <a:endParaRPr lang="en-CA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25.8</a:t>
                      </a: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± 8.9</a:t>
                      </a:r>
                      <a:endParaRPr lang="en-CA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20.7</a:t>
                      </a: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± 7.0</a:t>
                      </a:r>
                      <a:endParaRPr lang="en-CA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+mn-lt"/>
              </a:rPr>
              <a:t>Safety</a:t>
            </a:r>
            <a:endParaRPr lang="en-CA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867" y="1086928"/>
            <a:ext cx="10414933" cy="1656272"/>
          </a:xfrm>
        </p:spPr>
        <p:txBody>
          <a:bodyPr>
            <a:normAutofit/>
          </a:bodyPr>
          <a:lstStyle/>
          <a:p>
            <a:pPr marL="392430" indent="-39243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Dose escalation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cohorts evaluating doses of 20, 30 and 40 mg/m</a:t>
            </a:r>
            <a:r>
              <a:rPr lang="en-US" sz="2000" baseline="30000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/day on days 1, 2 and 3 of a 21-day cycle</a:t>
            </a:r>
          </a:p>
          <a:p>
            <a:pPr marL="849630" lvl="1" indent="-39243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Myelosuppression was observed at 40 mg/m</a:t>
            </a:r>
            <a:r>
              <a:rPr lang="en-US" sz="2000" baseline="30000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/day</a:t>
            </a:r>
          </a:p>
          <a:p>
            <a:pPr marL="392430" indent="-392430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Expansion phase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- VAL-083 at 30 mg/m</a:t>
            </a:r>
            <a:r>
              <a:rPr lang="en-US" sz="2000" baseline="30000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/day on days 1, 2 and 3 of a 21-day cycle.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US" sz="2800" dirty="0">
              <a:solidFill>
                <a:schemeClr val="tx2"/>
              </a:solidFill>
              <a:latin typeface="+mn-lt"/>
            </a:endParaRPr>
          </a:p>
          <a:p>
            <a:endParaRPr lang="en-CA" dirty="0"/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023620" y="2806065"/>
          <a:ext cx="10688955" cy="368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2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2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2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927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Adverse Events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Serious Adverse Events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Dose Limiting Toxicities</a:t>
                      </a:r>
                      <a:endParaRPr lang="en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/>
                          </a:solidFill>
                          <a:latin typeface="+mn-lt"/>
                        </a:rPr>
                        <a:t>Adverse event profile consistent with prior studies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SAEs possibly related to VAL-083 in 3/29 (10.3% subjects)</a:t>
                      </a:r>
                      <a:endParaRPr lang="en-CA" sz="1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dirty="0">
                          <a:solidFill>
                            <a:schemeClr val="tx1"/>
                          </a:solidFill>
                        </a:rPr>
                        <a:t>DLTs in first 2 cycles of treatment in 3/29 (10.3%) of subjects</a:t>
                      </a:r>
                      <a:endParaRPr lang="en-CA" sz="18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latin typeface="+mn-lt"/>
                        </a:rPr>
                        <a:t>Most common adverse events: myelosuppression and anemia</a:t>
                      </a:r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Thrombocytopenia (2)</a:t>
                      </a:r>
                    </a:p>
                    <a:p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Liver disorder</a:t>
                      </a:r>
                      <a:endParaRPr lang="en-CA" sz="1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One subject experienced a DLT at (1/3; 33%) at 40 mg/m</a:t>
                      </a:r>
                      <a:r>
                        <a:rPr lang="en-US" sz="180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/day</a:t>
                      </a:r>
                      <a:endParaRPr lang="en-CA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84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latin typeface="+mn-lt"/>
                        </a:rPr>
                        <a:t>Hematological adverse events generally resolved spontaneously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Two subjects experienced a DLT at (2/25; 8%) at 30 mg/m</a:t>
                      </a:r>
                      <a:r>
                        <a:rPr lang="en-US" sz="180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/day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defRPr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1 DLT was hematological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defRPr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1 DLT non-hematological</a:t>
                      </a:r>
                      <a:endParaRPr lang="en-CA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9875"/>
            <a:ext cx="10515600" cy="72180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  <a:latin typeface="+mn-lt"/>
              </a:rPr>
              <a:t>Concentration of VAL-083 in Plasma and Cerebrospinal Fluid (CSF)</a:t>
            </a:r>
            <a:endParaRPr lang="en-CA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4" name="Table 21"/>
          <p:cNvGraphicFramePr>
            <a:graphicFrameLocks noGrp="1"/>
          </p:cNvGraphicFramePr>
          <p:nvPr/>
        </p:nvGraphicFramePr>
        <p:xfrm>
          <a:off x="923109" y="3748304"/>
          <a:ext cx="6467592" cy="2673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9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53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9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22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80005">
                <a:tc>
                  <a:txBody>
                    <a:bodyPr/>
                    <a:lstStyle>
                      <a:lvl1pPr marL="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2674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528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7960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50571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1324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75920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38531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50120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Dose (mg/m</a:t>
                      </a:r>
                      <a:r>
                        <a:rPr lang="en-US" sz="1800" b="1" baseline="30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/d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>
                      <a:lvl1pPr marL="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2674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528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7960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50571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1324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75920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38531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50120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N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>
                      <a:lvl1pPr marL="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2674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528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7960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50571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1324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75920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38531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50120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Plasma conc.</a:t>
                      </a:r>
                      <a:b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2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</a:rPr>
                        <a:t>hr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 post-dose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(ng/mL)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>
                      <a:lvl1pPr marL="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2674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528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7960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50571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1324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75920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38531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50120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CSF conc.</a:t>
                      </a:r>
                      <a:b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2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</a:rPr>
                        <a:t>hr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 post dose </a:t>
                      </a:r>
                    </a:p>
                    <a:p>
                      <a:pPr marL="0" marR="0" lvl="0" indent="0" algn="ctr" defTabSz="1252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/>
                          <a:ea typeface="Times New Roman" panose="02020603050405020304" pitchFamily="18" charset="0"/>
                          <a:cs typeface="+mn-cs"/>
                        </a:rPr>
                        <a:t>(ng/mL)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>
                      <a:lvl1pPr marL="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2674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528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7960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50571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1324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75920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38531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50120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Ratio @ 2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</a:rPr>
                        <a:t>hr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 CSF/Plasma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027">
                <a:tc>
                  <a:txBody>
                    <a:bodyPr/>
                    <a:lstStyle>
                      <a:lvl1pPr marL="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2674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528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7960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50571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1324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75920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38531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50120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</a:t>
                      </a:r>
                      <a:endParaRPr lang="en-US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>
                      <a:lvl1pPr marL="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2674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528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7960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50571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1324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75920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38531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50120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>
                      <a:lvl1pPr marL="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2674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528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7960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50571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1324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75920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38531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50120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110.0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>
                      <a:lvl1pPr marL="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2674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528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7960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50571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1324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75920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38531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50120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154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>
                      <a:lvl1pPr marL="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2674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528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7960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50571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1324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75920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38531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50120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1.40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705">
                <a:tc>
                  <a:txBody>
                    <a:bodyPr/>
                    <a:lstStyle>
                      <a:lvl1pPr marL="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2674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528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7960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50571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1324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75920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38531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50120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30</a:t>
                      </a:r>
                      <a:endParaRPr lang="en-US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>
                      <a:lvl1pPr marL="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2674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528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7960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50571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1324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75920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38531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50120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25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>
                      <a:lvl1pPr marL="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2674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528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7960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50571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1324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75920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38531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50120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107.84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± 16.65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>
                      <a:lvl1pPr marL="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2674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528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7960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50571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1324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75920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38531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50120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127.09</a:t>
                      </a:r>
                      <a:b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± 26.24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>
                      <a:lvl1pPr marL="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2674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528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7960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50571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1324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75920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38531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50120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1.24</a:t>
                      </a:r>
                      <a:b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± 0.35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6705">
                <a:tc>
                  <a:txBody>
                    <a:bodyPr/>
                    <a:lstStyle>
                      <a:lvl1pPr marL="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2674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528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7960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50571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1324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75920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38531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50120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40</a:t>
                      </a:r>
                      <a:endParaRPr lang="en-US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>
                      <a:lvl1pPr marL="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2674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528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7960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50571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1324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75920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38531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50120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>
                      <a:lvl1pPr marL="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2674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528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7960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50571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1324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75920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38531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50120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169.7</a:t>
                      </a:r>
                      <a:b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± 41.9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>
                      <a:lvl1pPr marL="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2674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528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7960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50571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1324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75920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38531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50120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189.67</a:t>
                      </a:r>
                      <a:b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± 69.89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>
                      <a:lvl1pPr marL="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2674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528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7960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50571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1324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75920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38531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50120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1.13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± 0.41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Table 4"/>
          <p:cNvGraphicFramePr>
            <a:graphicFrameLocks noGrp="1"/>
          </p:cNvGraphicFramePr>
          <p:nvPr/>
        </p:nvGraphicFramePr>
        <p:xfrm>
          <a:off x="923109" y="1051560"/>
          <a:ext cx="6358535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85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74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62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2674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528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7960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50571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1324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75920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38531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50120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Dose (mg/m</a:t>
                      </a:r>
                      <a:r>
                        <a:rPr lang="en-US" sz="1800" b="1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/d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>
                      <a:lvl1pPr marL="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2674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528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7960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50571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1324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75920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38531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50120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</a:rPr>
                        <a:t>T1/2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</a:rPr>
                        <a:t>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+mn-lt"/>
                        </a:rPr>
                        <a:t>hr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>
                      <a:lvl1pPr marL="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2674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528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7960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50571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1324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75920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38531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50120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Plasma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lang="en-US" sz="1800" b="1" baseline="-250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max</a:t>
                      </a:r>
                      <a:endParaRPr lang="en-US" sz="1800" b="1" baseline="-250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(ng/mL)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</a:rPr>
                        <a:t>Plasma AUC</a:t>
                      </a:r>
                      <a:endParaRPr lang="en-US" sz="1800" baseline="-25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</a:rPr>
                        <a:t>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+mn-lt"/>
                        </a:rPr>
                        <a:t>ng.h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</a:rPr>
                        <a:t>/ml)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2674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528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7960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50571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1324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75920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38531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50120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8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>
                      <a:lvl1pPr marL="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2674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528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7960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50571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1324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75920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38531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50120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0.91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>
                      <a:lvl1pPr marL="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2674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528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7960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50571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1324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75920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38531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50120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481.0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  <a:latin typeface="+mn-lt"/>
                        </a:rPr>
                        <a:t>664.5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2674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528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7960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50571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1324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75920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38531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50120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8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30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>
                      <a:lvl1pPr marL="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2674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528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7960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50571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1324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75920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38531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50120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0.81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± 0.20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>
                      <a:lvl1pPr marL="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2674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528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7960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50571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1324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75920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38531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50120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746.2</a:t>
                      </a:r>
                      <a:b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± 149.4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  <a:latin typeface="+mn-lt"/>
                        </a:rPr>
                        <a:t>853.2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  <a:latin typeface="+mn-lt"/>
                        </a:rPr>
                        <a:t>± 305.2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2674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528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7960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50571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1324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75920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38531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50120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8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40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>
                      <a:lvl1pPr marL="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2674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528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7960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50571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1324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75920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38531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50120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0.85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latin typeface="+mn-lt"/>
                        </a:rPr>
                        <a:t>±</a:t>
                      </a:r>
                      <a:r>
                        <a:rPr lang="en-US" sz="18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0.14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>
                      <a:lvl1pPr marL="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2674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528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7960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50571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1324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75920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385310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5012055" algn="l" defTabSz="1252855" rtl="0" eaLnBrk="1" latinLnBrk="0" hangingPunct="1">
                        <a:defRPr sz="2365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898.7</a:t>
                      </a:r>
                      <a:b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± 69.6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  <a:latin typeface="+mn-lt"/>
                        </a:rPr>
                        <a:t>1041.9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  <a:latin typeface="+mn-lt"/>
                        </a:rPr>
                        <a:t>± 119.10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61301" y="4449162"/>
            <a:ext cx="3630452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Overall, concentration of VAL-083 at least as high in CSF as in plasma at 2 hours after end of infusion. </a:t>
            </a:r>
          </a:p>
          <a:p>
            <a:endParaRPr lang="en-US" dirty="0"/>
          </a:p>
          <a:p>
            <a:r>
              <a:rPr lang="en-US" dirty="0"/>
              <a:t>Confirmed ability of VAL-083 to reach therapeutic target.</a:t>
            </a:r>
          </a:p>
        </p:txBody>
      </p:sp>
      <p:graphicFrame>
        <p:nvGraphicFramePr>
          <p:cNvPr id="7" name="Chart 6"/>
          <p:cNvGraphicFramePr/>
          <p:nvPr/>
        </p:nvGraphicFramePr>
        <p:xfrm>
          <a:off x="7696404" y="1051560"/>
          <a:ext cx="3795349" cy="3156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306718" y="2185729"/>
            <a:ext cx="1047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1/2</a:t>
            </a:r>
            <a:r>
              <a:rPr lang="en-US" sz="1400" dirty="0"/>
              <a:t>=0.83 </a:t>
            </a:r>
            <a:r>
              <a:rPr lang="en-US" sz="1400" dirty="0" err="1"/>
              <a:t>hr</a:t>
            </a:r>
            <a:endParaRPr lang="en-CA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+mn-lt"/>
              </a:rPr>
              <a:t>Best Response assessed prior to start of cycle 4</a:t>
            </a:r>
          </a:p>
        </p:txBody>
      </p:sp>
      <p:graphicFrame>
        <p:nvGraphicFramePr>
          <p:cNvPr id="4" name="Table 7"/>
          <p:cNvGraphicFramePr>
            <a:graphicFrameLocks noGrp="1"/>
          </p:cNvGraphicFramePr>
          <p:nvPr/>
        </p:nvGraphicFramePr>
        <p:xfrm>
          <a:off x="800100" y="1665129"/>
          <a:ext cx="10991849" cy="3271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6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55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72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103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410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Best Response Pre C4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 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PD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SD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CR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Discontinued/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Death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10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Overall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2 (8.3%)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13 (54.2%)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7 (29.2%)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2 (8.3%)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10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20 mg/m</a:t>
                      </a:r>
                      <a:r>
                        <a:rPr lang="en-US" sz="2000" b="1" baseline="30000" dirty="0">
                          <a:solidFill>
                            <a:schemeClr val="tx2"/>
                          </a:solidFill>
                        </a:rPr>
                        <a:t>2</a:t>
                      </a:r>
                      <a:r>
                        <a:rPr lang="en-US" sz="2000" b="1" baseline="0" dirty="0">
                          <a:solidFill>
                            <a:schemeClr val="tx2"/>
                          </a:solidFill>
                        </a:rPr>
                        <a:t>/day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1 (100%)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0 (0%)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0 (0%)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0 (0%)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4106">
                <a:tc>
                  <a:txBody>
                    <a:bodyPr/>
                    <a:lstStyle/>
                    <a:p>
                      <a:pPr marL="0" marR="0" lvl="0" indent="0" algn="ctr" defTabSz="769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30 mg/m</a:t>
                      </a:r>
                      <a:r>
                        <a:rPr lang="en-US" sz="2000" b="1" baseline="30000" dirty="0">
                          <a:solidFill>
                            <a:schemeClr val="tx2"/>
                          </a:solidFill>
                        </a:rPr>
                        <a:t>2</a:t>
                      </a:r>
                      <a:r>
                        <a:rPr lang="en-US" sz="2000" b="1" baseline="0" dirty="0">
                          <a:solidFill>
                            <a:schemeClr val="tx2"/>
                          </a:solidFill>
                        </a:rPr>
                        <a:t>/day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1 (5.0%)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12 (60.0%)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5 (25.0%)*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2 (10.0%)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8638">
                <a:tc>
                  <a:txBody>
                    <a:bodyPr/>
                    <a:lstStyle/>
                    <a:p>
                      <a:pPr marL="0" marR="0" lvl="0" indent="0" algn="ctr" defTabSz="769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40 mg/m</a:t>
                      </a:r>
                      <a:r>
                        <a:rPr lang="en-US" sz="2000" b="1" baseline="30000" dirty="0">
                          <a:solidFill>
                            <a:schemeClr val="tx2"/>
                          </a:solidFill>
                        </a:rPr>
                        <a:t>2</a:t>
                      </a:r>
                      <a:r>
                        <a:rPr lang="en-US" sz="2000" b="1" baseline="0" dirty="0">
                          <a:solidFill>
                            <a:schemeClr val="tx2"/>
                          </a:solidFill>
                        </a:rPr>
                        <a:t>/day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0 (0%)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1 (33.3%)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2 (66.7%)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0 (0%)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0100" y="1085734"/>
            <a:ext cx="5173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All patients with measurable tumor at baseline</a:t>
            </a:r>
            <a:endParaRPr lang="en-CA" sz="20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9311" y="5377537"/>
            <a:ext cx="11042638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* </a:t>
            </a:r>
            <a:r>
              <a:rPr lang="en-US" sz="2800" b="1" dirty="0">
                <a:solidFill>
                  <a:schemeClr val="tx2"/>
                </a:solidFill>
              </a:rPr>
              <a:t>At 30 mg/m</a:t>
            </a:r>
            <a:r>
              <a:rPr lang="en-US" sz="2800" b="1" baseline="30000" dirty="0">
                <a:solidFill>
                  <a:schemeClr val="tx2"/>
                </a:solidFill>
              </a:rPr>
              <a:t>2</a:t>
            </a:r>
            <a:r>
              <a:rPr lang="en-US" sz="2800" b="1" dirty="0">
                <a:solidFill>
                  <a:schemeClr val="tx2"/>
                </a:solidFill>
              </a:rPr>
              <a:t>/day</a:t>
            </a:r>
            <a:r>
              <a:rPr lang="en-US" sz="2800" dirty="0">
                <a:solidFill>
                  <a:schemeClr val="tx2"/>
                </a:solidFill>
              </a:rPr>
              <a:t>, including patients with below measurable level (BML) tumor, a total of </a:t>
            </a:r>
            <a:r>
              <a:rPr lang="en-US" sz="2800" b="1" dirty="0">
                <a:solidFill>
                  <a:schemeClr val="tx2"/>
                </a:solidFill>
              </a:rPr>
              <a:t>10 patients (10/25; 40%) were assessed as CR</a:t>
            </a:r>
            <a:endParaRPr lang="en-CA" dirty="0">
              <a:solidFill>
                <a:schemeClr val="tx2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613015" y="1087120"/>
            <a:ext cx="412940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(patients received  (median=9) cycles </a:t>
            </a:r>
            <a:endParaRPr lang="en-US" altLang="en-US" sz="2000" b="1" dirty="0">
              <a:solidFill>
                <a:schemeClr val="tx2"/>
              </a:solidFill>
              <a:effectLst/>
              <a:ea typeface="Calibri" panose="020F050202020403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858b40aa-0a7f-4a60-9970-a3cbc5b7efa2}"/>
  <p:tag name="TABLE_ENDDRAG_ORIGIN_RECT" val="841*290"/>
  <p:tag name="TABLE_ENDDRAG_RECT" val="80*220*841*29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8150522"/>
  <p:tag name="MH_LIBRARY" val="CONTENTS"/>
  <p:tag name="MH_AUTOCOLOR" val="TRUE"/>
  <p:tag name="ID" val="626778"/>
  <p:tag name="MH_TYPE" val="CONTENTS_SECTIO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8150522"/>
  <p:tag name="MH_LIBRARY" val="CONTENTS"/>
  <p:tag name="MH_AUTOCOLOR" val="TRUE"/>
  <p:tag name="ID" val="626778"/>
  <p:tag name="MH_TYPE" val="CONTENTS_SECTI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8150522"/>
  <p:tag name="MH_LIBRARY" val="CONTENTS"/>
  <p:tag name="MH_AUTOCOLOR" val="TRUE"/>
  <p:tag name="ID" val="626778"/>
  <p:tag name="MH_TYPE" val="CONTENTS_SECTION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2403</Words>
  <Application>Microsoft Office PowerPoint</Application>
  <PresentationFormat>Widescreen</PresentationFormat>
  <Paragraphs>447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Office Theme</vt:lpstr>
      <vt:lpstr>Custom Design</vt:lpstr>
      <vt:lpstr>PowerPoint Presentation</vt:lpstr>
      <vt:lpstr>Conflicts of Interest</vt:lpstr>
      <vt:lpstr>VAL-083 (Dianhydrogalactitol)</vt:lpstr>
      <vt:lpstr>DLM-14-001 Study Design</vt:lpstr>
      <vt:lpstr>Endpoints</vt:lpstr>
      <vt:lpstr>Patient Overview</vt:lpstr>
      <vt:lpstr>Safety</vt:lpstr>
      <vt:lpstr>Concentration of VAL-083 in Plasma and Cerebrospinal Fluid (CSF)</vt:lpstr>
      <vt:lpstr>Best Response assessed prior to start of cycle 4</vt:lpstr>
      <vt:lpstr>Best Response at Prior to Start of Cycle 4</vt:lpstr>
      <vt:lpstr>Median Progression Free Survival (PFS) </vt:lpstr>
      <vt:lpstr>Median Overall Survival (OS) </vt:lpstr>
      <vt:lpstr>PowerPoint Presentation</vt:lpstr>
      <vt:lpstr>Case – Treatment and Outcome</vt:lpstr>
      <vt:lpstr>PowerPoint Presentation</vt:lpstr>
      <vt:lpstr>What we learned from this study</vt:lpstr>
      <vt:lpstr>Summary and 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SYST-05:   Phase 2 Study of VAL-083 and Radiotherapy in Newly Diagnosed MGMT-unmethylated GBM)</dc:title>
  <dc:creator>John Langlands</dc:creator>
  <cp:lastModifiedBy>John Langlands</cp:lastModifiedBy>
  <cp:revision>58</cp:revision>
  <dcterms:created xsi:type="dcterms:W3CDTF">2021-08-23T21:59:00Z</dcterms:created>
  <dcterms:modified xsi:type="dcterms:W3CDTF">2021-09-16T23:00:57Z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E3AEEF903F3B4D7E98FF53EE089E2AC9</vt:lpwstr>
  </property>
  <property fmtid="{D5CDD505-2E9C-101B-9397-08002B2CF9AE}" pid="3" name="KSOProductBuildVer">
    <vt:lpwstr>2052-11.1.0.10650</vt:lpwstr>
  </property>
</Properties>
</file>