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0046"/>
    <a:srgbClr val="0C2340"/>
    <a:srgbClr val="0C0000"/>
    <a:srgbClr val="9A9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7D0815-51F9-4B8A-9BA2-F3E4B417B8F0}" v="10" dt="2024-09-05T13:45:57.7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258B-0CCB-4A18-84C3-20A296253454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A18D-AE64-4EA4-ACB7-784F871E4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787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258B-0CCB-4A18-84C3-20A296253454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A18D-AE64-4EA4-ACB7-784F871E4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517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258B-0CCB-4A18-84C3-20A296253454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A18D-AE64-4EA4-ACB7-784F871E4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1148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258B-0CCB-4A18-84C3-20A296253454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A18D-AE64-4EA4-ACB7-784F871E4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163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258B-0CCB-4A18-84C3-20A296253454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A18D-AE64-4EA4-ACB7-784F871E4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741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258B-0CCB-4A18-84C3-20A296253454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A18D-AE64-4EA4-ACB7-784F871E4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79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258B-0CCB-4A18-84C3-20A296253454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A18D-AE64-4EA4-ACB7-784F871E4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6396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258B-0CCB-4A18-84C3-20A296253454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A18D-AE64-4EA4-ACB7-784F871E4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927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258B-0CCB-4A18-84C3-20A296253454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A18D-AE64-4EA4-ACB7-784F871E4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695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258B-0CCB-4A18-84C3-20A296253454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A18D-AE64-4EA4-ACB7-784F871E4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343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258B-0CCB-4A18-84C3-20A296253454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FA18D-AE64-4EA4-ACB7-784F871E4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589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2258B-0CCB-4A18-84C3-20A296253454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FA18D-AE64-4EA4-ACB7-784F871E4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272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12" Type="http://schemas.openxmlformats.org/officeDocument/2006/relationships/hyperlink" Target="mailto:melissafouquet@franceolympique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jpeg"/><Relationship Id="rId10" Type="http://schemas.openxmlformats.org/officeDocument/2006/relationships/hyperlink" Target="https://crospaysdelaloire.catalogueformpro.com/5/management/1878742/formation-de-formateur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 27" descr="Backups:DD Network:DATA2:AFDAS:KIT BONNES PRATIQUES OF:CREA:Francais:gris-3.jpg"/>
          <p:cNvPicPr/>
          <p:nvPr/>
        </p:nvPicPr>
        <p:blipFill>
          <a:blip r:embed="rId2" cstate="print">
            <a:grayscl/>
            <a:alphaModFix amt="6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0840" y="-567916"/>
            <a:ext cx="7599680" cy="1825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age 2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604" y="126545"/>
            <a:ext cx="746978" cy="1109436"/>
          </a:xfrm>
          <a:prstGeom prst="rect">
            <a:avLst/>
          </a:prstGeom>
        </p:spPr>
      </p:pic>
      <p:sp>
        <p:nvSpPr>
          <p:cNvPr id="30" name="Zone de texte 2"/>
          <p:cNvSpPr txBox="1">
            <a:spLocks noChangeArrowheads="1"/>
          </p:cNvSpPr>
          <p:nvPr/>
        </p:nvSpPr>
        <p:spPr bwMode="auto">
          <a:xfrm>
            <a:off x="613612" y="281153"/>
            <a:ext cx="588344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000" b="1" spc="300" dirty="0">
                <a:solidFill>
                  <a:srgbClr val="0C2340"/>
                </a:solidFill>
                <a:effectLst/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PROGRAMME DE FORMATION</a:t>
            </a:r>
            <a:br>
              <a:rPr lang="fr-FR" sz="2000" b="1" spc="300" dirty="0">
                <a:solidFill>
                  <a:srgbClr val="0C2340"/>
                </a:solidFill>
                <a:effectLst/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</a:br>
            <a:r>
              <a:rPr lang="fr-FR" sz="2000" b="1" spc="300" dirty="0">
                <a:solidFill>
                  <a:srgbClr val="0C2340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EN PRÉSENTIEL</a:t>
            </a:r>
            <a:endParaRPr lang="fr-FR" sz="1100" b="1" dirty="0">
              <a:solidFill>
                <a:srgbClr val="0C2340"/>
              </a:solidFill>
              <a:effectLst/>
              <a:latin typeface="Calibri" panose="020F0502020204030204" pitchFamily="34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31" name="Zone de texte 2"/>
          <p:cNvSpPr txBox="1">
            <a:spLocks noChangeArrowheads="1"/>
          </p:cNvSpPr>
          <p:nvPr/>
        </p:nvSpPr>
        <p:spPr bwMode="auto">
          <a:xfrm>
            <a:off x="-16038" y="1362286"/>
            <a:ext cx="6874038" cy="425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000" b="1" dirty="0"/>
              <a:t>FORMATION DE FORMATEURS</a:t>
            </a:r>
            <a:endParaRPr lang="fr-FR" sz="2000" b="1" dirty="0">
              <a:solidFill>
                <a:srgbClr val="0C2340"/>
              </a:solidFill>
              <a:effectLst/>
              <a:latin typeface="Calibri" panose="020F0502020204030204" pitchFamily="34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>
            <a:spLocks/>
          </p:cNvSpPr>
          <p:nvPr/>
        </p:nvSpPr>
        <p:spPr>
          <a:xfrm>
            <a:off x="323833" y="2632417"/>
            <a:ext cx="2159635" cy="66294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323833" y="2676075"/>
            <a:ext cx="2159635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1100" b="1" dirty="0">
                <a:solidFill>
                  <a:srgbClr val="0C2340"/>
                </a:solidFill>
                <a:effectLst/>
                <a:ea typeface="MS Mincho"/>
                <a:cs typeface="Times New Roman" panose="02020603050405020304" pitchFamily="18" charset="0"/>
              </a:rPr>
              <a:t>PUBLIC CONCERNÉ</a:t>
            </a:r>
          </a:p>
          <a:p>
            <a:pPr algn="just">
              <a:spcAft>
                <a:spcPts val="0"/>
              </a:spcAft>
            </a:pPr>
            <a:r>
              <a:rPr lang="fr-FR" sz="11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Élu(e)s, Bénévoles et salarié(e)s</a:t>
            </a:r>
          </a:p>
          <a:p>
            <a:pPr algn="just">
              <a:spcAft>
                <a:spcPts val="0"/>
              </a:spcAft>
            </a:pPr>
            <a:endParaRPr lang="fr-FR" sz="1100" b="1" dirty="0">
              <a:solidFill>
                <a:srgbClr val="4C4C4C"/>
              </a:solidFill>
              <a:effectLst/>
              <a:ea typeface="MS Mincho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1100" b="1" dirty="0">
                <a:solidFill>
                  <a:srgbClr val="0C2340"/>
                </a:solidFill>
                <a:effectLst/>
                <a:ea typeface="MS Mincho"/>
                <a:cs typeface="Times New Roman" panose="02020603050405020304" pitchFamily="18" charset="0"/>
              </a:rPr>
              <a:t>PRÉ-REQUIS</a:t>
            </a:r>
          </a:p>
          <a:p>
            <a:pPr algn="just">
              <a:spcAft>
                <a:spcPts val="0"/>
              </a:spcAft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Toute personne souhaitant concevoir et /ou animer des formations pour adulte</a:t>
            </a:r>
          </a:p>
          <a:p>
            <a:pPr algn="just">
              <a:spcAft>
                <a:spcPts val="0"/>
              </a:spcAft>
            </a:pPr>
            <a:endParaRPr lang="fr-FR" sz="1100" b="1" dirty="0">
              <a:solidFill>
                <a:srgbClr val="4C4C4C"/>
              </a:solidFill>
              <a:effectLst/>
              <a:ea typeface="MS Mincho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1100" b="1" dirty="0">
                <a:solidFill>
                  <a:srgbClr val="0C2340"/>
                </a:solidFill>
                <a:effectLst/>
                <a:ea typeface="MS Mincho"/>
                <a:cs typeface="Times New Roman" panose="02020603050405020304" pitchFamily="18" charset="0"/>
              </a:rPr>
              <a:t>DURÉE DE LA FORMATION ET MODALITÉS D’ORGANISATION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14h de formation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Date : 21 et 26 novembre 2024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Horaires : 9h00-12h30 / 14h-17h30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Coût : Structure dépendant du mouvement sportif - 380 € TTC / Structure extérieure - 500 € TTC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Stagiaires : 6 mini / 12 maxi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100" b="1" dirty="0">
                <a:solidFill>
                  <a:srgbClr val="E40046"/>
                </a:solidFill>
                <a:ea typeface="MS Mincho"/>
                <a:cs typeface="Times New Roman" panose="02020603050405020304" pitchFamily="18" charset="0"/>
              </a:rPr>
              <a:t>Clôture des inscriptions le</a:t>
            </a:r>
            <a:br>
              <a:rPr lang="fr-FR" sz="1100" b="1" dirty="0">
                <a:solidFill>
                  <a:srgbClr val="E40046"/>
                </a:solidFill>
                <a:ea typeface="MS Mincho"/>
                <a:cs typeface="Times New Roman" panose="02020603050405020304" pitchFamily="18" charset="0"/>
              </a:rPr>
            </a:br>
            <a:r>
              <a:rPr lang="fr-FR" sz="1100" b="1" u="sng" dirty="0">
                <a:solidFill>
                  <a:srgbClr val="E40046"/>
                </a:solidFill>
                <a:ea typeface="MS Mincho"/>
                <a:cs typeface="Times New Roman" panose="02020603050405020304" pitchFamily="18" charset="0"/>
              </a:rPr>
              <a:t>7 novembre 2024</a:t>
            </a:r>
          </a:p>
          <a:p>
            <a:pPr algn="just">
              <a:spcAft>
                <a:spcPts val="0"/>
              </a:spcAft>
            </a:pPr>
            <a:endParaRPr lang="fr-FR" sz="1100" b="1" dirty="0">
              <a:solidFill>
                <a:srgbClr val="4C4C4C"/>
              </a:solidFill>
              <a:effectLst/>
              <a:ea typeface="MS Mincho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fr-FR" sz="1100" b="1" dirty="0">
              <a:solidFill>
                <a:srgbClr val="4C4C4C"/>
              </a:solidFill>
              <a:effectLst/>
              <a:ea typeface="MS Mincho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1100" b="1" dirty="0">
                <a:solidFill>
                  <a:srgbClr val="0C2340"/>
                </a:solidFill>
                <a:effectLst/>
                <a:ea typeface="MS Mincho"/>
                <a:cs typeface="Times New Roman" panose="02020603050405020304" pitchFamily="18" charset="0"/>
              </a:rPr>
              <a:t>LIEU DE LA FORMATION</a:t>
            </a:r>
          </a:p>
          <a:p>
            <a:pPr algn="just">
              <a:spcAft>
                <a:spcPts val="0"/>
              </a:spcAft>
            </a:pPr>
            <a:r>
              <a:rPr lang="fr-FR" sz="1100" b="0" i="0" dirty="0">
                <a:solidFill>
                  <a:srgbClr val="505050"/>
                </a:solidFill>
                <a:effectLst/>
              </a:rPr>
              <a:t>A la maison des sports de Nantes</a:t>
            </a:r>
          </a:p>
          <a:p>
            <a:pPr algn="just">
              <a:spcAft>
                <a:spcPts val="0"/>
              </a:spcAft>
            </a:pPr>
            <a:r>
              <a:rPr lang="fr-FR" sz="1100" b="0" i="0" dirty="0">
                <a:solidFill>
                  <a:srgbClr val="505050"/>
                </a:solidFill>
                <a:effectLst/>
              </a:rPr>
              <a:t>44 rue Romain Rolland – BP 90312</a:t>
            </a:r>
          </a:p>
          <a:p>
            <a:pPr algn="just">
              <a:spcAft>
                <a:spcPts val="0"/>
              </a:spcAft>
            </a:pPr>
            <a:r>
              <a:rPr lang="fr-FR" sz="1100" b="0" i="0" dirty="0">
                <a:solidFill>
                  <a:srgbClr val="505050"/>
                </a:solidFill>
                <a:effectLst/>
              </a:rPr>
              <a:t>44103 Nantes cedex 4</a:t>
            </a:r>
            <a:endParaRPr lang="fr-FR" sz="1100" dirty="0">
              <a:solidFill>
                <a:srgbClr val="4C4C4C"/>
              </a:solidFill>
              <a:ea typeface="MS Mincho"/>
              <a:cs typeface="Arial" panose="020B0604020202020204" pitchFamily="34" charset="0"/>
            </a:endParaRPr>
          </a:p>
        </p:txBody>
      </p:sp>
      <p:pic>
        <p:nvPicPr>
          <p:cNvPr id="58" name="Image 5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0840" y="9006536"/>
            <a:ext cx="7599680" cy="1435646"/>
          </a:xfrm>
          <a:prstGeom prst="rect">
            <a:avLst/>
          </a:prstGeom>
        </p:spPr>
      </p:pic>
      <p:sp>
        <p:nvSpPr>
          <p:cNvPr id="21" name="Zone de texte 2"/>
          <p:cNvSpPr txBox="1">
            <a:spLocks noChangeArrowheads="1"/>
          </p:cNvSpPr>
          <p:nvPr/>
        </p:nvSpPr>
        <p:spPr bwMode="auto">
          <a:xfrm>
            <a:off x="11430" y="9370197"/>
            <a:ext cx="68351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800" i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Comité Régional Olympique et Sportif des Pays de la Loire – Maison des Sports – 44 rue Romain Rolland 44103 Nantes cedex 4</a:t>
            </a:r>
            <a:endParaRPr lang="fr-FR" sz="1100" dirty="0">
              <a:effectLst/>
              <a:latin typeface="Calibri" panose="020F0502020204030204" pitchFamily="34" charset="0"/>
              <a:ea typeface="MS Mincho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800" i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Tél. : 02.40.58.60.75 – </a:t>
            </a:r>
            <a:r>
              <a:rPr lang="fr-FR" sz="800" i="1" dirty="0">
                <a:solidFill>
                  <a:srgbClr val="FFFFFF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paysdelaloire@franceolympique.com – https</a:t>
            </a:r>
            <a:r>
              <a:rPr lang="fr-FR" sz="800" i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://sport.paysdelaloire.org/</a:t>
            </a:r>
            <a:endParaRPr lang="fr-FR" sz="1100" dirty="0">
              <a:effectLst/>
              <a:latin typeface="Calibri" panose="020F0502020204030204" pitchFamily="34" charset="0"/>
              <a:ea typeface="MS Mincho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800" i="1" dirty="0">
                <a:solidFill>
                  <a:srgbClr val="FFFFFF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N° SIRET : 323 912 519 000 44 | Code APE : 9319Z | Organisme </a:t>
            </a:r>
            <a:r>
              <a:rPr lang="fr-FR" sz="800" i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de formation n° 52 44 00591 44</a:t>
            </a:r>
          </a:p>
          <a:p>
            <a:pPr algn="ctr">
              <a:spcAft>
                <a:spcPts val="0"/>
              </a:spcAft>
            </a:pPr>
            <a:r>
              <a:rPr lang="fr-FR" sz="800" i="1" dirty="0">
                <a:solidFill>
                  <a:srgbClr val="FFFFFF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* Financement possible sous conditions</a:t>
            </a:r>
            <a:endParaRPr lang="fr-FR" sz="1100" dirty="0">
              <a:effectLst/>
              <a:latin typeface="Calibri" panose="020F0502020204030204" pitchFamily="34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323833" y="1841487"/>
            <a:ext cx="6173220" cy="63124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E4004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dirty="0"/>
          </a:p>
        </p:txBody>
      </p:sp>
      <p:pic>
        <p:nvPicPr>
          <p:cNvPr id="32" name="Image 31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6188" y="2010269"/>
            <a:ext cx="218921" cy="269875"/>
          </a:xfrm>
          <a:prstGeom prst="rect">
            <a:avLst/>
          </a:prstGeom>
        </p:spPr>
      </p:pic>
      <p:pic>
        <p:nvPicPr>
          <p:cNvPr id="35" name="Image 3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336" y="2066744"/>
            <a:ext cx="240106" cy="215900"/>
          </a:xfrm>
          <a:prstGeom prst="rect">
            <a:avLst/>
          </a:prstGeom>
        </p:spPr>
      </p:pic>
      <p:pic>
        <p:nvPicPr>
          <p:cNvPr id="36" name="Image 35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3" y="2075393"/>
            <a:ext cx="177532" cy="215900"/>
          </a:xfrm>
          <a:prstGeom prst="rect">
            <a:avLst/>
          </a:prstGeom>
        </p:spPr>
      </p:pic>
      <p:sp>
        <p:nvSpPr>
          <p:cNvPr id="37" name="Zone de texte 2"/>
          <p:cNvSpPr txBox="1">
            <a:spLocks noChangeArrowheads="1"/>
          </p:cNvSpPr>
          <p:nvPr/>
        </p:nvSpPr>
        <p:spPr bwMode="auto">
          <a:xfrm>
            <a:off x="831235" y="1809113"/>
            <a:ext cx="2011646" cy="62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Structure dépendant du mouvement sportif: 380 € TTC                </a:t>
            </a:r>
            <a:r>
              <a:rPr lang="fr-FR" sz="1100" dirty="0">
                <a:effectLst/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Structure extérieure: 500</a:t>
            </a:r>
            <a:r>
              <a:rPr lang="fr-FR" sz="1100" dirty="0"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fr-FR" sz="1100" dirty="0">
                <a:effectLst/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€ TTC</a:t>
            </a:r>
          </a:p>
        </p:txBody>
      </p:sp>
      <p:sp>
        <p:nvSpPr>
          <p:cNvPr id="38" name="Zone de texte 2"/>
          <p:cNvSpPr txBox="1">
            <a:spLocks noChangeArrowheads="1"/>
          </p:cNvSpPr>
          <p:nvPr/>
        </p:nvSpPr>
        <p:spPr bwMode="auto">
          <a:xfrm>
            <a:off x="5172558" y="1938010"/>
            <a:ext cx="1407318" cy="490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fr-FR" sz="1100" dirty="0"/>
              <a:t>Maison des</a:t>
            </a:r>
          </a:p>
          <a:p>
            <a:pPr algn="ctr"/>
            <a:r>
              <a:rPr lang="fr-FR" sz="1100" dirty="0"/>
              <a:t>sports de Nantes</a:t>
            </a:r>
            <a:endParaRPr lang="fr-FR" sz="1100" dirty="0">
              <a:latin typeface="Calibri" panose="020F0502020204030204" pitchFamily="34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39" name="Zone de texte 2"/>
          <p:cNvSpPr txBox="1">
            <a:spLocks noChangeArrowheads="1"/>
          </p:cNvSpPr>
          <p:nvPr/>
        </p:nvSpPr>
        <p:spPr bwMode="auto">
          <a:xfrm>
            <a:off x="2959543" y="1908005"/>
            <a:ext cx="1300063" cy="520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dirty="0"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21 et 26 </a:t>
            </a:r>
            <a:br>
              <a:rPr lang="fr-FR" sz="1200" dirty="0"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</a:br>
            <a:r>
              <a:rPr lang="fr-FR" sz="1200" dirty="0"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novembre 2024</a:t>
            </a:r>
          </a:p>
        </p:txBody>
      </p:sp>
      <p:sp>
        <p:nvSpPr>
          <p:cNvPr id="40" name="Zone de texte 2"/>
          <p:cNvSpPr txBox="1">
            <a:spLocks noChangeArrowheads="1"/>
          </p:cNvSpPr>
          <p:nvPr/>
        </p:nvSpPr>
        <p:spPr bwMode="auto">
          <a:xfrm>
            <a:off x="4461179" y="2012393"/>
            <a:ext cx="49249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400" dirty="0"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14h</a:t>
            </a:r>
            <a:endParaRPr lang="fr-FR" sz="1400" dirty="0">
              <a:effectLst/>
              <a:latin typeface="Calibri" panose="020F0502020204030204" pitchFamily="34" charset="0"/>
              <a:ea typeface="MS Mincho"/>
              <a:cs typeface="Times New Roman" panose="02020603050405020304" pitchFamily="18" charset="0"/>
            </a:endParaRPr>
          </a:p>
        </p:txBody>
      </p:sp>
      <p:pic>
        <p:nvPicPr>
          <p:cNvPr id="41" name="Image 40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658" y="2049228"/>
            <a:ext cx="189260" cy="269875"/>
          </a:xfrm>
          <a:prstGeom prst="rect">
            <a:avLst/>
          </a:prstGeom>
        </p:spPr>
      </p:pic>
      <p:pic>
        <p:nvPicPr>
          <p:cNvPr id="2" name="Image 1">
            <a:hlinkClick r:id="rId10"/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622" y="7637584"/>
            <a:ext cx="1389920" cy="1149132"/>
          </a:xfrm>
          <a:prstGeom prst="rect">
            <a:avLst/>
          </a:prstGeom>
        </p:spPr>
      </p:pic>
      <p:sp>
        <p:nvSpPr>
          <p:cNvPr id="4" name="Ellipse 3"/>
          <p:cNvSpPr/>
          <p:nvPr/>
        </p:nvSpPr>
        <p:spPr>
          <a:xfrm>
            <a:off x="5733535" y="259003"/>
            <a:ext cx="1007053" cy="844517"/>
          </a:xfrm>
          <a:prstGeom prst="ellipse">
            <a:avLst/>
          </a:prstGeom>
          <a:solidFill>
            <a:srgbClr val="E400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>
                <a:solidFill>
                  <a:srgbClr val="0C2340"/>
                </a:solidFill>
              </a:rPr>
              <a:t>Prise en charge possible*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7B11664-263F-545F-E696-909BFC5BE176}"/>
              </a:ext>
            </a:extLst>
          </p:cNvPr>
          <p:cNvSpPr txBox="1"/>
          <p:nvPr/>
        </p:nvSpPr>
        <p:spPr>
          <a:xfrm>
            <a:off x="2703910" y="2567084"/>
            <a:ext cx="4036678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b="1" cap="all" dirty="0">
                <a:solidFill>
                  <a:srgbClr val="0C2340"/>
                </a:solidFill>
                <a:ea typeface="MS Mincho"/>
                <a:cs typeface="Times New Roman" panose="02020603050405020304" pitchFamily="18" charset="0"/>
              </a:rPr>
              <a:t>OBJECTIFS</a:t>
            </a:r>
            <a:endParaRPr lang="fr-FR" sz="1100" b="1" cap="all" dirty="0">
              <a:solidFill>
                <a:srgbClr val="0C2340"/>
              </a:solidFill>
            </a:endParaRPr>
          </a:p>
          <a:p>
            <a:pPr algn="just"/>
            <a:endParaRPr lang="fr-FR" sz="300" dirty="0"/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ea typeface="MS Mincho"/>
                <a:cs typeface="Times New Roman" panose="02020603050405020304" pitchFamily="18" charset="0"/>
              </a:rPr>
              <a:t>Clarifier les concepts clés de la formation et comprendre les mécanismes de l'apprentissage.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ea typeface="MS Mincho"/>
                <a:cs typeface="Times New Roman" panose="02020603050405020304" pitchFamily="18" charset="0"/>
              </a:rPr>
              <a:t>Découvrir et appliquer différentes méthodes pédagogiques adaptées aux besoins des apprenants.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ea typeface="MS Mincho"/>
                <a:cs typeface="Times New Roman" panose="02020603050405020304" pitchFamily="18" charset="0"/>
              </a:rPr>
              <a:t>Développer sa posture de formateur en identifiant son style et en améliorant la gestion des participants.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ea typeface="MS Mincho"/>
                <a:cs typeface="Times New Roman" panose="02020603050405020304" pitchFamily="18" charset="0"/>
              </a:rPr>
              <a:t>Créer un déroulé pédagogique structuré et intégrer des approches ludiques pour favoriser l'engagement.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ea typeface="MS Mincho"/>
                <a:cs typeface="Times New Roman" panose="02020603050405020304" pitchFamily="18" charset="0"/>
              </a:rPr>
              <a:t>Évaluer et animer efficacement une formation tout en impliquant les participants activement.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fr-FR" sz="1000" dirty="0">
              <a:solidFill>
                <a:srgbClr val="0C2340"/>
              </a:solidFill>
              <a:ea typeface="MS Mincho"/>
              <a:cs typeface="Times New Roman" panose="02020603050405020304" pitchFamily="18" charset="0"/>
            </a:endParaRPr>
          </a:p>
          <a:p>
            <a:pPr algn="just"/>
            <a:r>
              <a:rPr lang="fr-FR" sz="1100" b="1" cap="all" dirty="0">
                <a:solidFill>
                  <a:srgbClr val="0C2340"/>
                </a:solidFill>
                <a:ea typeface="MS Mincho"/>
                <a:cs typeface="Times New Roman" panose="02020603050405020304" pitchFamily="18" charset="0"/>
              </a:rPr>
              <a:t>CONTENUS DE LA FORMATION 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fr-FR" sz="11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Journée 1</a:t>
            </a:r>
          </a:p>
          <a:p>
            <a:pPr marL="171450" indent="-171450" algn="just">
              <a:buFontTx/>
              <a:buChar char="-"/>
            </a:pPr>
            <a:r>
              <a:rPr lang="fr-FR" sz="11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La posture du formateur</a:t>
            </a:r>
          </a:p>
          <a:p>
            <a:pPr marL="171450" indent="-171450" algn="just">
              <a:buFontTx/>
              <a:buChar char="-"/>
            </a:pPr>
            <a:r>
              <a:rPr lang="fr-FR" sz="11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Structurer son intervention avec ICO</a:t>
            </a:r>
          </a:p>
          <a:p>
            <a:pPr marL="171450" indent="-171450" algn="just">
              <a:buFontTx/>
              <a:buChar char="-"/>
            </a:pPr>
            <a:r>
              <a:rPr lang="fr-FR" sz="11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Concevoir un programme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fr-FR" sz="11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Module 2</a:t>
            </a:r>
          </a:p>
          <a:p>
            <a:pPr marL="171450" indent="-171450" algn="just">
              <a:buFontTx/>
              <a:buChar char="-"/>
            </a:pPr>
            <a:r>
              <a:rPr lang="fr-FR" sz="11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Boite à outil du formateur</a:t>
            </a:r>
          </a:p>
          <a:p>
            <a:pPr marL="171450" indent="-171450" algn="just">
              <a:buFontTx/>
              <a:buChar char="-"/>
            </a:pPr>
            <a:r>
              <a:rPr lang="fr-FR" sz="11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Gérer les dynamiques d’un groupe</a:t>
            </a:r>
          </a:p>
          <a:p>
            <a:pPr marL="171450" indent="-171450" algn="just">
              <a:buFontTx/>
              <a:buChar char="-"/>
            </a:pPr>
            <a:r>
              <a:rPr lang="fr-FR" sz="11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Savoir conclure et évaluer</a:t>
            </a:r>
          </a:p>
          <a:p>
            <a:pPr algn="just"/>
            <a:endParaRPr lang="fr-FR" sz="1100" dirty="0">
              <a:solidFill>
                <a:srgbClr val="4C4C4C"/>
              </a:solidFill>
              <a:ea typeface="MS Mincho"/>
              <a:cs typeface="Times New Roman" panose="02020603050405020304" pitchFamily="18" charset="0"/>
            </a:endParaRPr>
          </a:p>
          <a:p>
            <a:pPr algn="just"/>
            <a:r>
              <a:rPr lang="fr-FR" sz="1100" b="1" cap="all" dirty="0">
                <a:solidFill>
                  <a:srgbClr val="0C2340"/>
                </a:solidFill>
                <a:ea typeface="MS Mincho"/>
                <a:cs typeface="Times New Roman" panose="02020603050405020304" pitchFamily="18" charset="0"/>
              </a:rPr>
              <a:t>Moyens et </a:t>
            </a:r>
            <a:r>
              <a:rPr lang="fr-FR" sz="1100" b="1" cap="all" dirty="0" err="1">
                <a:solidFill>
                  <a:srgbClr val="0C2340"/>
                </a:solidFill>
                <a:ea typeface="MS Mincho"/>
                <a:cs typeface="Times New Roman" panose="02020603050405020304" pitchFamily="18" charset="0"/>
              </a:rPr>
              <a:t>mÉthodes</a:t>
            </a:r>
            <a:r>
              <a:rPr lang="fr-FR" sz="1100" b="1" cap="all" dirty="0">
                <a:solidFill>
                  <a:srgbClr val="0C2340"/>
                </a:solidFill>
                <a:ea typeface="MS Mincho"/>
                <a:cs typeface="Times New Roman" panose="02020603050405020304" pitchFamily="18" charset="0"/>
              </a:rPr>
              <a:t> </a:t>
            </a:r>
            <a:r>
              <a:rPr lang="fr-FR" sz="1100" b="1" cap="all" dirty="0" err="1">
                <a:solidFill>
                  <a:srgbClr val="0C2340"/>
                </a:solidFill>
                <a:ea typeface="MS Mincho"/>
                <a:cs typeface="Times New Roman" panose="02020603050405020304" pitchFamily="18" charset="0"/>
              </a:rPr>
              <a:t>pÉdagogiques</a:t>
            </a:r>
            <a:endParaRPr lang="fr-FR" sz="1100" b="1" cap="all" dirty="0">
              <a:solidFill>
                <a:srgbClr val="0C2340"/>
              </a:solidFill>
              <a:ea typeface="MS Mincho"/>
              <a:cs typeface="Times New Roman" panose="02020603050405020304" pitchFamily="18" charset="0"/>
            </a:endParaRPr>
          </a:p>
          <a:p>
            <a:r>
              <a:rPr lang="fr-FR" sz="10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Échanges d’expériences, activités ludiques, cas pratiques, supports de formation. </a:t>
            </a:r>
          </a:p>
          <a:p>
            <a:pPr algn="just"/>
            <a:endParaRPr lang="fr-FR" sz="1100" dirty="0">
              <a:solidFill>
                <a:srgbClr val="4C4C4C"/>
              </a:solidFill>
              <a:ea typeface="MS Mincho"/>
              <a:cs typeface="Times New Roman" panose="02020603050405020304" pitchFamily="18" charset="0"/>
            </a:endParaRPr>
          </a:p>
          <a:p>
            <a:pPr algn="just"/>
            <a:r>
              <a:rPr lang="fr-FR" sz="1100" b="1" cap="all" dirty="0" err="1">
                <a:solidFill>
                  <a:srgbClr val="0C2340"/>
                </a:solidFill>
                <a:ea typeface="MS Mincho"/>
                <a:cs typeface="Times New Roman" panose="02020603050405020304" pitchFamily="18" charset="0"/>
              </a:rPr>
              <a:t>ModalitÉs</a:t>
            </a:r>
            <a:r>
              <a:rPr lang="fr-FR" sz="1100" b="1" cap="all" dirty="0">
                <a:solidFill>
                  <a:srgbClr val="0C2340"/>
                </a:solidFill>
                <a:ea typeface="MS Mincho"/>
                <a:cs typeface="Times New Roman" panose="02020603050405020304" pitchFamily="18" charset="0"/>
              </a:rPr>
              <a:t> d’Évaluation</a:t>
            </a:r>
          </a:p>
          <a:p>
            <a:pPr algn="just"/>
            <a:r>
              <a:rPr lang="fr-FR" sz="10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Un bilan est réalisé à chaque partie de la formation, complété par un plan de progrès personnel au terme de la formation. Un questionnaire d’évaluation est réalisé au terme de la formation. </a:t>
            </a:r>
          </a:p>
          <a:p>
            <a:pPr algn="just"/>
            <a:endParaRPr lang="fr-FR" sz="1100" dirty="0">
              <a:solidFill>
                <a:srgbClr val="4C4C4C"/>
              </a:solidFill>
              <a:ea typeface="MS Mincho"/>
              <a:cs typeface="Times New Roman" panose="02020603050405020304" pitchFamily="18" charset="0"/>
            </a:endParaRPr>
          </a:p>
          <a:p>
            <a:pPr algn="just"/>
            <a:r>
              <a:rPr lang="fr-FR" sz="1100" b="1" cap="all" dirty="0">
                <a:solidFill>
                  <a:srgbClr val="0C2340"/>
                </a:solidFill>
                <a:ea typeface="MS Mincho"/>
                <a:cs typeface="Times New Roman" panose="02020603050405020304" pitchFamily="18" charset="0"/>
              </a:rPr>
              <a:t>Moyens techniques</a:t>
            </a:r>
          </a:p>
          <a:p>
            <a:pPr lvl="0" algn="just"/>
            <a:r>
              <a:rPr lang="fr-FR" sz="10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Un ordinateur ou une tablette + une connexion Internet</a:t>
            </a:r>
          </a:p>
          <a:p>
            <a:pPr lvl="0" algn="just"/>
            <a:r>
              <a:rPr lang="fr-FR" sz="10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Si problème de connexion, contact e-mail jusqu’à 09h00 : </a:t>
            </a:r>
            <a:r>
              <a:rPr lang="fr-FR" sz="10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  <a:hlinkClick r:id="rId12"/>
              </a:rPr>
              <a:t>melissafouquet@franceolympique.com</a:t>
            </a:r>
            <a:r>
              <a:rPr lang="fr-FR" sz="10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 </a:t>
            </a:r>
          </a:p>
          <a:p>
            <a:pPr lvl="0" algn="just"/>
            <a:r>
              <a:rPr lang="fr-FR" sz="10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	</a:t>
            </a:r>
            <a:endParaRPr lang="fr-FR" sz="1100" dirty="0">
              <a:solidFill>
                <a:srgbClr val="4C4C4C"/>
              </a:solidFill>
              <a:ea typeface="MS Mincho"/>
              <a:cs typeface="Times New Roman" panose="02020603050405020304" pitchFamily="18" charset="0"/>
            </a:endParaRPr>
          </a:p>
          <a:p>
            <a:pPr algn="just"/>
            <a:r>
              <a:rPr lang="fr-FR" sz="1100" b="1" cap="all" dirty="0">
                <a:solidFill>
                  <a:srgbClr val="0C2340"/>
                </a:solidFill>
                <a:ea typeface="MS Mincho"/>
                <a:cs typeface="Times New Roman" panose="02020603050405020304" pitchFamily="18" charset="0"/>
              </a:rPr>
              <a:t>VOTRE CONTACT AU CROS DES PAYS DE LA LOIRE</a:t>
            </a:r>
          </a:p>
          <a:p>
            <a:pPr algn="just"/>
            <a:r>
              <a:rPr lang="fr-FR" sz="10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Mélissa FOUQUET - Cheffe de projets Sport santé et professionnalisation </a:t>
            </a:r>
            <a:r>
              <a:rPr lang="fr-FR" sz="10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  <a:hlinkClick r:id="rId12"/>
              </a:rPr>
              <a:t>melissafouquet@franceolympique.com</a:t>
            </a:r>
            <a:r>
              <a:rPr lang="fr-FR" sz="1000" dirty="0">
                <a:solidFill>
                  <a:srgbClr val="4C4C4C"/>
                </a:solidFill>
                <a:ea typeface="MS Mincho"/>
                <a:cs typeface="Times New Roman" panose="02020603050405020304" pitchFamily="18" charset="0"/>
              </a:rPr>
              <a:t> – 02 40 58 00 55</a:t>
            </a:r>
          </a:p>
        </p:txBody>
      </p:sp>
    </p:spTree>
    <p:extLst>
      <p:ext uri="{BB962C8B-B14F-4D97-AF65-F5344CB8AC3E}">
        <p14:creationId xmlns:p14="http://schemas.microsoft.com/office/powerpoint/2010/main" val="4548729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a5ef80e-c3ea-4908-bc54-2aaac2e4733e}" enabled="0" method="" siteId="{fa5ef80e-c3ea-4908-bc54-2aaac2e4733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433</Words>
  <Application>Microsoft Office PowerPoint</Application>
  <PresentationFormat>Format A4 (210 x 297 mm)</PresentationFormat>
  <Paragraphs>61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MS Mincho</vt:lpstr>
      <vt:lpstr>Arial</vt:lpstr>
      <vt:lpstr>Calibri</vt:lpstr>
      <vt:lpstr>Calibri Light</vt:lpstr>
      <vt:lpstr>Courier New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Charles FREDOUET</dc:creator>
  <cp:lastModifiedBy>Mélissa FOUQUET</cp:lastModifiedBy>
  <cp:revision>104</cp:revision>
  <dcterms:created xsi:type="dcterms:W3CDTF">2020-07-15T08:22:32Z</dcterms:created>
  <dcterms:modified xsi:type="dcterms:W3CDTF">2024-09-05T13:46:39Z</dcterms:modified>
</cp:coreProperties>
</file>