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C4D-7ACF-BC1B-2E6D-76D7ADB9A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CDE00-CDE5-00FF-E104-A4CD1D396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26B8-E52D-FBF2-1AD1-31AB4165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04A86-C4CB-CB66-552E-3C1B0DD6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E95A-F965-27FD-84F9-4EBD852B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2E7A-4F17-E5B0-A67A-DBFE0CAA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DF5E4-EEEC-5CFA-0CC8-702CDD8D0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123A-BF18-3FB2-3967-801E082B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5326-7C34-20F2-496A-3227D40F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458F-C135-803E-F9C9-D01B082A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27899-9282-ACA2-3580-24D9DEB86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2D5A1-ED5D-951A-1A5A-143937D3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C40E-24F1-02B0-7889-988744D4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0E4C-3185-1EA8-948B-47C81923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51C6-DFA1-E568-7E18-9115A696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F961DE3C-EA3F-466A-9367-538D836AAF16}"/>
              </a:ext>
            </a:extLst>
          </p:cNvPr>
          <p:cNvSpPr/>
          <p:nvPr userDrawn="1"/>
        </p:nvSpPr>
        <p:spPr>
          <a:xfrm>
            <a:off x="0" y="3429000"/>
            <a:ext cx="4868883" cy="3429000"/>
          </a:xfrm>
          <a:custGeom>
            <a:avLst/>
            <a:gdLst/>
            <a:ahLst/>
            <a:cxnLst/>
            <a:rect l="l" t="t" r="r" b="b"/>
            <a:pathLst>
              <a:path w="5803900" h="4876800">
                <a:moveTo>
                  <a:pt x="5803900" y="0"/>
                </a:moveTo>
                <a:lnTo>
                  <a:pt x="0" y="0"/>
                </a:lnTo>
                <a:lnTo>
                  <a:pt x="0" y="4876800"/>
                </a:lnTo>
                <a:lnTo>
                  <a:pt x="5803900" y="4876800"/>
                </a:lnTo>
                <a:lnTo>
                  <a:pt x="5803900" y="0"/>
                </a:lnTo>
                <a:close/>
              </a:path>
            </a:pathLst>
          </a:custGeom>
          <a:solidFill>
            <a:srgbClr val="F2F5F3"/>
          </a:solidFill>
        </p:spPr>
        <p:txBody>
          <a:bodyPr wrap="square" lIns="0" tIns="0" rIns="0" bIns="0" rtlCol="0"/>
          <a:lstStyle/>
          <a:p>
            <a:endParaRPr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7857329-4CE4-40D4-B220-BE7F38C2D71F}"/>
              </a:ext>
            </a:extLst>
          </p:cNvPr>
          <p:cNvSpPr/>
          <p:nvPr userDrawn="1"/>
        </p:nvSpPr>
        <p:spPr>
          <a:xfrm>
            <a:off x="4698128" y="-302"/>
            <a:ext cx="7513122" cy="6858302"/>
          </a:xfrm>
          <a:custGeom>
            <a:avLst/>
            <a:gdLst/>
            <a:ahLst/>
            <a:cxnLst/>
            <a:rect l="l" t="t" r="r" b="b"/>
            <a:pathLst>
              <a:path w="11544300" h="9753600">
                <a:moveTo>
                  <a:pt x="11544300" y="0"/>
                </a:moveTo>
                <a:lnTo>
                  <a:pt x="0" y="0"/>
                </a:lnTo>
                <a:lnTo>
                  <a:pt x="0" y="9753600"/>
                </a:lnTo>
                <a:lnTo>
                  <a:pt x="11544300" y="9753600"/>
                </a:lnTo>
                <a:lnTo>
                  <a:pt x="11544300" y="0"/>
                </a:lnTo>
                <a:close/>
              </a:path>
            </a:pathLst>
          </a:custGeom>
          <a:solidFill>
            <a:srgbClr val="547659"/>
          </a:solidFill>
        </p:spPr>
        <p:txBody>
          <a:bodyPr wrap="square" lIns="0" tIns="0" rIns="0" bIns="0" rtlCol="0"/>
          <a:lstStyle/>
          <a:p>
            <a:endParaRPr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543D4-F608-4C5A-81B2-C4E4B4601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37" y="2184935"/>
            <a:ext cx="4109195" cy="2529714"/>
          </a:xfrm>
        </p:spPr>
        <p:txBody>
          <a:bodyPr anchor="ctr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74A5F0EC-526F-472E-BD2B-0649BB5C5F1A}"/>
              </a:ext>
            </a:extLst>
          </p:cNvPr>
          <p:cNvSpPr/>
          <p:nvPr userDrawn="1"/>
        </p:nvSpPr>
        <p:spPr>
          <a:xfrm flipV="1">
            <a:off x="482679" y="6257691"/>
            <a:ext cx="10682626" cy="235184"/>
          </a:xfrm>
          <a:custGeom>
            <a:avLst/>
            <a:gdLst/>
            <a:ahLst/>
            <a:cxnLst/>
            <a:rect l="l" t="t" r="r" b="b"/>
            <a:pathLst>
              <a:path w="15048230">
                <a:moveTo>
                  <a:pt x="0" y="0"/>
                </a:moveTo>
                <a:lnTo>
                  <a:pt x="15048026" y="0"/>
                </a:lnTo>
              </a:path>
            </a:pathLst>
          </a:custGeom>
          <a:ln w="12700">
            <a:solidFill>
              <a:srgbClr val="496D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0C7D6A-73FC-402E-B176-AAF4071965D4}"/>
              </a:ext>
            </a:extLst>
          </p:cNvPr>
          <p:cNvSpPr/>
          <p:nvPr userDrawn="1"/>
        </p:nvSpPr>
        <p:spPr>
          <a:xfrm>
            <a:off x="11389187" y="6334813"/>
            <a:ext cx="390012" cy="523187"/>
          </a:xfrm>
          <a:custGeom>
            <a:avLst/>
            <a:gdLst/>
            <a:ahLst/>
            <a:cxnLst/>
            <a:rect l="l" t="t" r="r" b="b"/>
            <a:pathLst>
              <a:path w="520700" h="698500">
                <a:moveTo>
                  <a:pt x="520700" y="0"/>
                </a:moveTo>
                <a:lnTo>
                  <a:pt x="0" y="0"/>
                </a:lnTo>
                <a:lnTo>
                  <a:pt x="0" y="698500"/>
                </a:lnTo>
                <a:lnTo>
                  <a:pt x="520700" y="698500"/>
                </a:lnTo>
                <a:lnTo>
                  <a:pt x="520700" y="0"/>
                </a:lnTo>
                <a:close/>
              </a:path>
            </a:pathLst>
          </a:custGeom>
          <a:solidFill>
            <a:srgbClr val="496D4E"/>
          </a:solidFill>
        </p:spPr>
        <p:txBody>
          <a:bodyPr wrap="square" lIns="0" tIns="0" rIns="0" bIns="0" rtlCol="0"/>
          <a:lstStyle/>
          <a:p>
            <a:endParaRPr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3E9AB-4C65-4623-954B-04AB6E260097}"/>
              </a:ext>
            </a:extLst>
          </p:cNvPr>
          <p:cNvSpPr txBox="1"/>
          <p:nvPr userDrawn="1"/>
        </p:nvSpPr>
        <p:spPr>
          <a:xfrm>
            <a:off x="11388436" y="6425253"/>
            <a:ext cx="39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449BA6C-47A7-43E8-A188-7E761295525E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9FB3FC-78B6-4E81-A639-2A75882FA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4538" y="615965"/>
            <a:ext cx="6589661" cy="313932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Gotham-medium" pitchFamily="50" charset="0"/>
                <a:cs typeface="Gotham-medium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9045F5-2E0D-4809-AF73-88F5350D7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4537" y="930268"/>
            <a:ext cx="6589661" cy="1326354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81A5322-3737-4A49-85A9-17DD2DCF0D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537" y="2577938"/>
            <a:ext cx="6589661" cy="313932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Gotham-medium" pitchFamily="50" charset="0"/>
                <a:cs typeface="Gotham-medium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E9E4BBB-949B-4E10-BBF3-FC1447A45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4536" y="2892241"/>
            <a:ext cx="6589661" cy="1326354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F37BE7A-5BA8-43DF-A5CB-801DB0350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4537" y="4521403"/>
            <a:ext cx="6589661" cy="313932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Gotham-medium" pitchFamily="50" charset="0"/>
                <a:cs typeface="Gotham-medium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A0A97DD2-BD6E-430C-917C-DBD16F63D8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4536" y="4835706"/>
            <a:ext cx="6589661" cy="1326354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7801-293C-2E49-9E75-FF8849D1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D2FA-2A65-3191-E8D1-B187941E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C176-EC60-8B50-E89C-B13DD674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F090-A4EF-83DC-A3D7-FE9074D4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06C7-8075-B720-1F7E-DD7D3B30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6BB8-F3B0-41AC-DB7D-1F4C8DFA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7BAEE-2872-048B-2B08-FDA5A4F8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0648-878F-C8E2-A16C-FE870BFA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4A4A-2ECF-7491-4F38-5E665244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A927-9F59-48CF-A66F-A7239712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1797-17CE-02C6-2174-37726427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7EA4-E298-8069-6A66-573DF36E3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5929A-4B93-E87B-4843-7F07EA410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C4A2-F8C8-7BEE-43E0-35C30C86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079F9-506B-297B-3620-D0DDB8A7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55ADE-04E7-3DEF-160A-F5322A92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CBD2-4E61-5A3D-AB41-A08D05D4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BC57-AA26-280A-7B13-1754485F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6E747-9F03-5B92-C85D-16C44C53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6C99B-398B-8807-1885-30E18E9EA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4DA6C-5255-233B-DF03-5558D687A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C6AEE-34F6-9C2B-CDEE-286DA1E4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C9D848-D8BD-07B2-4018-7DE2D427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06B95-518C-C07C-A02F-9B320854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534-BDCF-2B90-AF31-BA751CDF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6F14F-F665-AF81-D030-CEE5285C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38BC4-D78C-4892-C728-7ECB416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06A8-817B-0C62-3F5A-06E168E4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1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55D61-7274-145A-6CE3-057C4F65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79A6C-1F8C-5952-DF2E-D9FFFE74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88A2-16F9-6856-5C17-E7901B8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B435-32FC-A06B-BA46-DC041EEB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C436-CD2A-00A5-3136-67C52101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58AEB-B55F-C4A3-C3FF-0E0D90082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1E43A-AE3A-AEF1-5B68-3CC99280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F392D-8AA0-B1C5-9F34-CF8BD739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FE52F-B288-AB45-A2DE-E93F779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CFE6-EB61-0AD8-6DEE-F0D8A400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80A51-9573-AA71-5C13-A809675F4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E996D-0777-64DB-3C76-76A7D169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F156-1372-82AB-AD1C-45BDE3CA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A7F92-106D-6D20-5BA7-BF10CF13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7B6FD-C081-C360-F3EE-B7D10CA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1B5ED-35F2-79A1-80B9-94429970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FD60-6AC4-CA7D-54EB-117C6BFD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B22E-F10C-C9FD-3EB5-933C9F3D5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9A593-748E-C746-AF68-F1A81F5A2756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4ED2-C804-C334-7E20-E40D2B740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33F7-B187-D77F-D80D-AAB108CA5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D93A9-6295-E643-B779-9CA1F8B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0033C-D41C-652E-0EAE-352559774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4537" y="636104"/>
            <a:ext cx="6589661" cy="569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CCUS Technology &amp; Case Studies - </a:t>
            </a:r>
            <a:r>
              <a:rPr lang="en-GB" sz="2400" b="0" i="0" u="none" strike="noStrike" dirty="0" err="1">
                <a:effectLst/>
                <a:latin typeface="Calibri" panose="020F0502020204030204" pitchFamily="34" charset="0"/>
              </a:rPr>
              <a:t>Enlit</a:t>
            </a:r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 Europe conference session</a:t>
            </a: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+mj-lt"/>
              </a:rPr>
              <a:t>MICK AVISON - Founder &amp; CEO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Mick is a power station engineer.  He trained with CEGB and Powergen, with over 40 years experience in power plant development, construction and operation; over 3,000MW of gas fired power plants on an international basis. </a:t>
            </a:r>
          </a:p>
          <a:p>
            <a:pPr marL="0" indent="0">
              <a:buNone/>
            </a:pPr>
            <a:r>
              <a:rPr lang="en-GB" sz="1600" dirty="0"/>
              <a:t>He managed as Director a power generation business in Italy for private investors from 2005 to 2014. </a:t>
            </a:r>
          </a:p>
          <a:p>
            <a:pPr marL="0" indent="0">
              <a:buNone/>
            </a:pPr>
            <a:r>
              <a:rPr lang="en-GB" sz="1600" dirty="0"/>
              <a:t>Mick has managed several development companies in the renewable sector and has considerable technical and commercial knowledge of the industry.</a:t>
            </a:r>
          </a:p>
          <a:p>
            <a:pPr marL="0" indent="0">
              <a:buNone/>
            </a:pPr>
            <a:r>
              <a:rPr lang="en-GB" sz="1600" dirty="0"/>
              <a:t>Mick established Landmark Power Holdings in 2019 and raised funding for the first project by November 2021.</a:t>
            </a:r>
            <a:endParaRPr lang="en-US" sz="1600" dirty="0"/>
          </a:p>
          <a:p>
            <a:endParaRPr lang="en-GB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588F7E-5C13-3A7F-0A13-9A5DE95E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74" y="2164143"/>
            <a:ext cx="4109195" cy="2529714"/>
          </a:xfrm>
        </p:spPr>
        <p:txBody>
          <a:bodyPr>
            <a:normAutofit/>
          </a:bodyPr>
          <a:lstStyle/>
          <a:p>
            <a:r>
              <a:rPr lang="en-GB" sz="3600" dirty="0"/>
              <a:t>INTRODUCTION 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1140182-B72E-7091-D656-5934E9EF5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0" r="16253"/>
          <a:stretch/>
        </p:blipFill>
        <p:spPr>
          <a:xfrm rot="16200000">
            <a:off x="1008345" y="3148800"/>
            <a:ext cx="2529713" cy="35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Gotham-medium</vt:lpstr>
      <vt:lpstr>Office Theme</vt:lpstr>
      <vt:lpstr>INTRODUCTION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Avison</dc:creator>
  <cp:lastModifiedBy>Michael Avison</cp:lastModifiedBy>
  <cp:revision>2</cp:revision>
  <dcterms:created xsi:type="dcterms:W3CDTF">2024-10-14T10:29:38Z</dcterms:created>
  <dcterms:modified xsi:type="dcterms:W3CDTF">2024-10-14T10:34:46Z</dcterms:modified>
</cp:coreProperties>
</file>