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6" r:id="rId5"/>
    <p:sldId id="258" r:id="rId6"/>
    <p:sldId id="257" r:id="rId7"/>
    <p:sldId id="265" r:id="rId8"/>
    <p:sldId id="259" r:id="rId9"/>
    <p:sldId id="264" r:id="rId10"/>
    <p:sldId id="268" r:id="rId11"/>
    <p:sldId id="260" r:id="rId12"/>
    <p:sldId id="261" r:id="rId13"/>
    <p:sldId id="262" r:id="rId14"/>
    <p:sldId id="266" r:id="rId15"/>
    <p:sldId id="269" r:id="rId16"/>
    <p:sldId id="272" r:id="rId17"/>
    <p:sldId id="271" r:id="rId18"/>
    <p:sldId id="267" r:id="rId19"/>
    <p:sldId id="278" r:id="rId20"/>
    <p:sldId id="273" r:id="rId21"/>
    <p:sldId id="288" r:id="rId22"/>
    <p:sldId id="274" r:id="rId23"/>
    <p:sldId id="275" r:id="rId24"/>
    <p:sldId id="300" r:id="rId25"/>
    <p:sldId id="276" r:id="rId26"/>
    <p:sldId id="277" r:id="rId27"/>
    <p:sldId id="289" r:id="rId28"/>
    <p:sldId id="279" r:id="rId29"/>
    <p:sldId id="280" r:id="rId30"/>
    <p:sldId id="282" r:id="rId31"/>
    <p:sldId id="283" r:id="rId32"/>
    <p:sldId id="285" r:id="rId33"/>
    <p:sldId id="286" r:id="rId34"/>
    <p:sldId id="287" r:id="rId35"/>
    <p:sldId id="298" r:id="rId36"/>
    <p:sldId id="297" r:id="rId37"/>
    <p:sldId id="292" r:id="rId38"/>
    <p:sldId id="290" r:id="rId39"/>
    <p:sldId id="291" r:id="rId40"/>
    <p:sldId id="284" r:id="rId41"/>
    <p:sldId id="299" r:id="rId42"/>
    <p:sldId id="293" r:id="rId43"/>
    <p:sldId id="301" r:id="rId44"/>
    <p:sldId id="29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28"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FDE"/>
    <a:srgbClr val="81D297"/>
    <a:srgbClr val="177D38"/>
    <a:srgbClr val="66A677"/>
    <a:srgbClr val="105A25"/>
    <a:srgbClr val="3891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8" autoAdjust="0"/>
    <p:restoredTop sz="94660"/>
  </p:normalViewPr>
  <p:slideViewPr>
    <p:cSldViewPr snapToGrid="0" snapToObjects="1" showGuides="1">
      <p:cViewPr varScale="1">
        <p:scale>
          <a:sx n="116" d="100"/>
          <a:sy n="116" d="100"/>
        </p:scale>
        <p:origin x="-112" y="-800"/>
      </p:cViewPr>
      <p:guideLst>
        <p:guide orient="horz" pos="4228"/>
        <p:guide pos="38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53" Type="http://schemas.microsoft.com/office/2016/11/relationships/changesInfo" Target="changesInfos/changesInfo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Riester" userId="2703b0df-c29b-40da-ad1a-749fb1dd05ce" providerId="ADAL" clId="{326650E6-0D22-4AC5-B62F-92020B96A867}"/>
    <pc:docChg chg="addSld modSld">
      <pc:chgData name="Holly Riester" userId="2703b0df-c29b-40da-ad1a-749fb1dd05ce" providerId="ADAL" clId="{326650E6-0D22-4AC5-B62F-92020B96A867}" dt="2020-09-25T20:54:30.059" v="0"/>
      <pc:docMkLst>
        <pc:docMk/>
      </pc:docMkLst>
      <pc:sldChg chg="add">
        <pc:chgData name="Holly Riester" userId="2703b0df-c29b-40da-ad1a-749fb1dd05ce" providerId="ADAL" clId="{326650E6-0D22-4AC5-B62F-92020B96A867}" dt="2020-09-25T20:54:30.059" v="0"/>
        <pc:sldMkLst>
          <pc:docMk/>
          <pc:sldMk cId="2369610274" sldId="257"/>
        </pc:sldMkLst>
      </pc:sldChg>
    </pc:docChg>
  </pc:docChgLst>
  <pc:docChgLst>
    <pc:chgData name="James Vrac" userId="82d6c570-1dbb-42b2-8d80-94bfc5f2fc96" providerId="ADAL" clId="{02E4D1F6-4DA2-4E84-AC02-F0CE118A38E2}"/>
    <pc:docChg chg="modMainMaster">
      <pc:chgData name="James Vrac" userId="82d6c570-1dbb-42b2-8d80-94bfc5f2fc96" providerId="ADAL" clId="{02E4D1F6-4DA2-4E84-AC02-F0CE118A38E2}" dt="2021-08-10T17:47:24.735" v="0"/>
      <pc:docMkLst>
        <pc:docMk/>
      </pc:docMkLst>
      <pc:sldMasterChg chg="modSldLayout">
        <pc:chgData name="James Vrac" userId="82d6c570-1dbb-42b2-8d80-94bfc5f2fc96" providerId="ADAL" clId="{02E4D1F6-4DA2-4E84-AC02-F0CE118A38E2}" dt="2021-08-10T17:47:24.735" v="0"/>
        <pc:sldMasterMkLst>
          <pc:docMk/>
          <pc:sldMasterMk cId="236727064" sldId="2147483648"/>
        </pc:sldMasterMkLst>
        <pc:sldLayoutChg chg="modSp mod">
          <pc:chgData name="James Vrac" userId="82d6c570-1dbb-42b2-8d80-94bfc5f2fc96" providerId="ADAL" clId="{02E4D1F6-4DA2-4E84-AC02-F0CE118A38E2}" dt="2021-08-10T17:47:24.735" v="0"/>
          <pc:sldLayoutMkLst>
            <pc:docMk/>
            <pc:sldMasterMk cId="236727064" sldId="2147483648"/>
            <pc:sldLayoutMk cId="4239522285" sldId="2147483649"/>
          </pc:sldLayoutMkLst>
          <pc:spChg chg="mod">
            <ac:chgData name="James Vrac" userId="82d6c570-1dbb-42b2-8d80-94bfc5f2fc96" providerId="ADAL" clId="{02E4D1F6-4DA2-4E84-AC02-F0CE118A38E2}" dt="2021-08-10T17:47:24.735" v="0"/>
            <ac:spMkLst>
              <pc:docMk/>
              <pc:sldMasterMk cId="236727064" sldId="2147483648"/>
              <pc:sldLayoutMk cId="4239522285" sldId="2147483649"/>
              <ac:spMk id="26"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 with visit</c:v>
                </c:pt>
              </c:strCache>
            </c:strRef>
          </c:tx>
          <c:spPr>
            <a:solidFill>
              <a:schemeClr val="accent2">
                <a:lumMod val="75000"/>
              </a:schemeClr>
            </a:solidFill>
          </c:spPr>
          <c:invertIfNegative val="0"/>
          <c:dLbls>
            <c:numFmt formatCode="0%" sourceLinked="0"/>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Inpatient</c:v>
                </c:pt>
                <c:pt idx="1">
                  <c:v>ED/Urgent Care</c:v>
                </c:pt>
                <c:pt idx="2">
                  <c:v>Primary Care</c:v>
                </c:pt>
              </c:strCache>
            </c:strRef>
          </c:cat>
          <c:val>
            <c:numRef>
              <c:f>Sheet1!$B$2:$B$4</c:f>
              <c:numCache>
                <c:formatCode>0.00</c:formatCode>
                <c:ptCount val="3"/>
                <c:pt idx="0">
                  <c:v>0.12</c:v>
                </c:pt>
                <c:pt idx="1">
                  <c:v>0.14</c:v>
                </c:pt>
                <c:pt idx="2">
                  <c:v>0.27</c:v>
                </c:pt>
              </c:numCache>
            </c:numRef>
          </c:val>
          <c:extLst xmlns:c16r2="http://schemas.microsoft.com/office/drawing/2015/06/chart">
            <c:ext xmlns:c16="http://schemas.microsoft.com/office/drawing/2014/chart" uri="{C3380CC4-5D6E-409C-BE32-E72D297353CC}">
              <c16:uniqueId val="{00000000-DC3A-4A14-9413-1679CE044710}"/>
            </c:ext>
          </c:extLst>
        </c:ser>
        <c:dLbls>
          <c:showLegendKey val="0"/>
          <c:showVal val="0"/>
          <c:showCatName val="0"/>
          <c:showSerName val="0"/>
          <c:showPercent val="0"/>
          <c:showBubbleSize val="0"/>
        </c:dLbls>
        <c:gapWidth val="250"/>
        <c:axId val="2131939528"/>
        <c:axId val="2131942696"/>
      </c:barChart>
      <c:barChart>
        <c:barDir val="col"/>
        <c:grouping val="clustered"/>
        <c:varyColors val="0"/>
        <c:ser>
          <c:idx val="1"/>
          <c:order val="1"/>
          <c:tx>
            <c:strRef>
              <c:f>Sheet1!$C$1</c:f>
              <c:strCache>
                <c:ptCount val="1"/>
                <c:pt idx="0">
                  <c:v>Padvisit</c:v>
                </c:pt>
              </c:strCache>
            </c:strRef>
          </c:tx>
          <c:invertIfNegative val="0"/>
          <c:cat>
            <c:strRef>
              <c:f>Sheet1!$A$2:$A$4</c:f>
              <c:strCache>
                <c:ptCount val="3"/>
                <c:pt idx="0">
                  <c:v>Inpatient</c:v>
                </c:pt>
                <c:pt idx="1">
                  <c:v>ED/Urgent Care</c:v>
                </c:pt>
                <c:pt idx="2">
                  <c:v>Primary Care</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1-DC3A-4A14-9413-1679CE044710}"/>
            </c:ext>
          </c:extLst>
        </c:ser>
        <c:ser>
          <c:idx val="2"/>
          <c:order val="2"/>
          <c:tx>
            <c:strRef>
              <c:f>Sheet1!$D$1</c:f>
              <c:strCache>
                <c:ptCount val="1"/>
                <c:pt idx="0">
                  <c:v>Pador</c:v>
                </c:pt>
              </c:strCache>
            </c:strRef>
          </c:tx>
          <c:invertIfNegative val="0"/>
          <c:cat>
            <c:strRef>
              <c:f>Sheet1!$A$2:$A$4</c:f>
              <c:strCache>
                <c:ptCount val="3"/>
                <c:pt idx="0">
                  <c:v>Inpatient</c:v>
                </c:pt>
                <c:pt idx="1">
                  <c:v>ED/Urgent Care</c:v>
                </c:pt>
                <c:pt idx="2">
                  <c:v>Primary Care</c:v>
                </c:pt>
              </c:strCache>
            </c:str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2-DC3A-4A14-9413-1679CE044710}"/>
            </c:ext>
          </c:extLst>
        </c:ser>
        <c:dLbls>
          <c:showLegendKey val="0"/>
          <c:showVal val="0"/>
          <c:showCatName val="0"/>
          <c:showSerName val="0"/>
          <c:showPercent val="0"/>
          <c:showBubbleSize val="0"/>
        </c:dLbls>
        <c:gapWidth val="400"/>
        <c:axId val="2131953784"/>
        <c:axId val="2131948328"/>
      </c:barChart>
      <c:catAx>
        <c:axId val="2131939528"/>
        <c:scaling>
          <c:orientation val="minMax"/>
        </c:scaling>
        <c:delete val="0"/>
        <c:axPos val="b"/>
        <c:numFmt formatCode="General" sourceLinked="0"/>
        <c:majorTickMark val="out"/>
        <c:minorTickMark val="none"/>
        <c:tickLblPos val="nextTo"/>
        <c:txPr>
          <a:bodyPr/>
          <a:lstStyle/>
          <a:p>
            <a:pPr>
              <a:defRPr sz="1600" b="1"/>
            </a:pPr>
            <a:endParaRPr lang="en-US"/>
          </a:p>
        </c:txPr>
        <c:crossAx val="2131942696"/>
        <c:crosses val="autoZero"/>
        <c:auto val="1"/>
        <c:lblAlgn val="ctr"/>
        <c:lblOffset val="100"/>
        <c:noMultiLvlLbl val="0"/>
      </c:catAx>
      <c:valAx>
        <c:axId val="2131942696"/>
        <c:scaling>
          <c:orientation val="minMax"/>
        </c:scaling>
        <c:delete val="0"/>
        <c:axPos val="l"/>
        <c:majorGridlines/>
        <c:title>
          <c:tx>
            <c:rich>
              <a:bodyPr rot="-5400000" vert="horz"/>
              <a:lstStyle/>
              <a:p>
                <a:pPr>
                  <a:defRPr sz="1800">
                    <a:solidFill>
                      <a:schemeClr val="tx2"/>
                    </a:solidFill>
                  </a:defRPr>
                </a:pPr>
                <a:r>
                  <a:rPr lang="en-US" sz="1800" dirty="0">
                    <a:solidFill>
                      <a:schemeClr val="tx2"/>
                    </a:solidFill>
                  </a:rPr>
                  <a:t>% of Patients with Visit</a:t>
                </a:r>
              </a:p>
            </c:rich>
          </c:tx>
          <c:layout>
            <c:manualLayout>
              <c:xMode val="edge"/>
              <c:yMode val="edge"/>
              <c:x val="0.00585676060633982"/>
              <c:y val="0.257589941990769"/>
            </c:manualLayout>
          </c:layout>
          <c:overlay val="0"/>
        </c:title>
        <c:numFmt formatCode="0%" sourceLinked="0"/>
        <c:majorTickMark val="out"/>
        <c:minorTickMark val="none"/>
        <c:tickLblPos val="nextTo"/>
        <c:crossAx val="2131939528"/>
        <c:crosses val="autoZero"/>
        <c:crossBetween val="between"/>
      </c:valAx>
      <c:valAx>
        <c:axId val="2131948328"/>
        <c:scaling>
          <c:orientation val="minMax"/>
          <c:max val="20.0"/>
        </c:scaling>
        <c:delete val="0"/>
        <c:axPos val="r"/>
        <c:title>
          <c:tx>
            <c:rich>
              <a:bodyPr rot="-5400000" vert="horz"/>
              <a:lstStyle/>
              <a:p>
                <a:pPr>
                  <a:defRPr sz="1800">
                    <a:solidFill>
                      <a:schemeClr val="accent4"/>
                    </a:solidFill>
                  </a:defRPr>
                </a:pPr>
                <a:r>
                  <a:rPr lang="en-US" sz="1800" dirty="0">
                    <a:solidFill>
                      <a:schemeClr val="accent4"/>
                    </a:solidFill>
                  </a:rPr>
                  <a:t>Odds Ratio</a:t>
                </a:r>
              </a:p>
            </c:rich>
          </c:tx>
          <c:layout/>
          <c:overlay val="0"/>
        </c:title>
        <c:numFmt formatCode="0" sourceLinked="0"/>
        <c:majorTickMark val="out"/>
        <c:minorTickMark val="none"/>
        <c:tickLblPos val="nextTo"/>
        <c:crossAx val="2131953784"/>
        <c:crosses val="max"/>
        <c:crossBetween val="between"/>
      </c:valAx>
      <c:catAx>
        <c:axId val="2131953784"/>
        <c:scaling>
          <c:orientation val="minMax"/>
        </c:scaling>
        <c:delete val="1"/>
        <c:axPos val="b"/>
        <c:numFmt formatCode="General" sourceLinked="1"/>
        <c:majorTickMark val="out"/>
        <c:minorTickMark val="none"/>
        <c:tickLblPos val="nextTo"/>
        <c:crossAx val="2131948328"/>
        <c:crosses val="autoZero"/>
        <c:auto val="1"/>
        <c:lblAlgn val="ctr"/>
        <c:lblOffset val="100"/>
        <c:noMultiLvlLbl val="0"/>
      </c:catAx>
    </c:plotArea>
    <c:legend>
      <c:legendPos val="r"/>
      <c:legendEntry>
        <c:idx val="1"/>
        <c:delete val="1"/>
      </c:legendEntry>
      <c:legendEntry>
        <c:idx val="2"/>
        <c:delete val="1"/>
      </c:legendEntry>
      <c:layout/>
      <c:overlay val="0"/>
      <c:txPr>
        <a:bodyPr/>
        <a:lstStyle/>
        <a:p>
          <a:pPr>
            <a:defRPr sz="14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r>
              <a:rPr lang="en-US" sz="2400" b="0" cap="none" dirty="0"/>
              <a:t>Deaths among C-SSRS Positive ED Patients </a:t>
            </a:r>
            <a:r>
              <a:rPr lang="en-US" sz="2400" b="0" dirty="0"/>
              <a:t>(n=67)</a:t>
            </a:r>
          </a:p>
        </c:rich>
      </c:tx>
      <c:layout/>
      <c:overlay val="0"/>
      <c:spPr>
        <a:noFill/>
        <a:ln>
          <a:noFill/>
        </a:ln>
        <a:effectLst/>
      </c:spPr>
    </c:title>
    <c:autoTitleDeleted val="0"/>
    <c:view3D>
      <c:rotX val="30"/>
      <c:rotY val="46"/>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Deaths</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2-766F-8849-9494-A12C9B70E4D5}"/>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766F-8849-9494-A12C9B70E4D5}"/>
              </c:ext>
            </c:extLst>
          </c:dPt>
          <c:dLbls>
            <c:dLbl>
              <c:idx val="0"/>
              <c:layout>
                <c:manualLayout>
                  <c:x val="0.02557982075468"/>
                  <c:y val="-0.137096774193548"/>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66F-8849-9494-A12C9B70E4D5}"/>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Suicide</c:v>
                </c:pt>
                <c:pt idx="1">
                  <c:v>Other Causes</c:v>
                </c:pt>
              </c:strCache>
            </c:strRef>
          </c:cat>
          <c:val>
            <c:numRef>
              <c:f>Sheet1!$B$2:$B$3</c:f>
              <c:numCache>
                <c:formatCode>General</c:formatCode>
                <c:ptCount val="2"/>
                <c:pt idx="0">
                  <c:v>17.0</c:v>
                </c:pt>
                <c:pt idx="1">
                  <c:v>50.0</c:v>
                </c:pt>
              </c:numCache>
            </c:numRef>
          </c:val>
          <c:extLst xmlns:c16r2="http://schemas.microsoft.com/office/drawing/2015/06/chart">
            <c:ext xmlns:c16="http://schemas.microsoft.com/office/drawing/2014/chart" uri="{C3380CC4-5D6E-409C-BE32-E72D297353CC}">
              <c16:uniqueId val="{00000000-766F-8849-9494-A12C9B70E4D5}"/>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1860" b="0" dirty="0"/>
              <a:t>Denver</a:t>
            </a:r>
            <a:r>
              <a:rPr lang="en-US" sz="1860" b="0" baseline="0" dirty="0"/>
              <a:t> Health ED-based B</a:t>
            </a:r>
            <a:r>
              <a:rPr lang="en-US" sz="1860" b="0" dirty="0"/>
              <a:t>uprenorphine Inductions</a:t>
            </a:r>
          </a:p>
        </c:rich>
      </c:tx>
      <c:layout>
        <c:manualLayout>
          <c:xMode val="edge"/>
          <c:yMode val="edge"/>
          <c:x val="0.3802026145675"/>
          <c:y val="0.0611546191949282"/>
        </c:manualLayout>
      </c:layout>
      <c:overlay val="0"/>
    </c:title>
    <c:autoTitleDeleted val="0"/>
    <c:plotArea>
      <c:layout>
        <c:manualLayout>
          <c:layoutTarget val="inner"/>
          <c:xMode val="edge"/>
          <c:yMode val="edge"/>
          <c:x val="0.115644436696466"/>
          <c:y val="0.15010413153572"/>
          <c:w val="0.787185279356229"/>
          <c:h val="0.640794108636781"/>
        </c:manualLayout>
      </c:layout>
      <c:barChart>
        <c:barDir val="col"/>
        <c:grouping val="clustered"/>
        <c:varyColors val="0"/>
        <c:ser>
          <c:idx val="0"/>
          <c:order val="0"/>
          <c:tx>
            <c:strRef>
              <c:f>Sheet1!$B$1</c:f>
              <c:strCache>
                <c:ptCount val="1"/>
                <c:pt idx="0">
                  <c:v>Inductions</c:v>
                </c:pt>
              </c:strCache>
            </c:strRef>
          </c:tx>
          <c:spPr>
            <a:solidFill>
              <a:schemeClr val="accent1"/>
            </a:solidFill>
          </c:spPr>
          <c:invertIfNegative val="0"/>
          <c:cat>
            <c:numRef>
              <c:f>Sheet1!$A$2:$A$23</c:f>
              <c:numCache>
                <c:formatCode>mmm\-yy</c:formatCode>
                <c:ptCount val="22"/>
                <c:pt idx="0">
                  <c:v>43709.0</c:v>
                </c:pt>
                <c:pt idx="1">
                  <c:v>43739.0</c:v>
                </c:pt>
                <c:pt idx="2">
                  <c:v>43770.0</c:v>
                </c:pt>
                <c:pt idx="3">
                  <c:v>43800.0</c:v>
                </c:pt>
                <c:pt idx="4">
                  <c:v>43831.0</c:v>
                </c:pt>
                <c:pt idx="5">
                  <c:v>43862.0</c:v>
                </c:pt>
                <c:pt idx="6">
                  <c:v>43891.0</c:v>
                </c:pt>
                <c:pt idx="7">
                  <c:v>43922.0</c:v>
                </c:pt>
                <c:pt idx="8">
                  <c:v>43952.0</c:v>
                </c:pt>
                <c:pt idx="9">
                  <c:v>43983.0</c:v>
                </c:pt>
                <c:pt idx="10">
                  <c:v>44013.0</c:v>
                </c:pt>
                <c:pt idx="11">
                  <c:v>44044.0</c:v>
                </c:pt>
                <c:pt idx="12">
                  <c:v>44075.0</c:v>
                </c:pt>
                <c:pt idx="13">
                  <c:v>44105.0</c:v>
                </c:pt>
                <c:pt idx="14">
                  <c:v>44136.0</c:v>
                </c:pt>
                <c:pt idx="15">
                  <c:v>44166.0</c:v>
                </c:pt>
                <c:pt idx="16">
                  <c:v>44197.0</c:v>
                </c:pt>
                <c:pt idx="17">
                  <c:v>44228.0</c:v>
                </c:pt>
                <c:pt idx="18">
                  <c:v>44256.0</c:v>
                </c:pt>
                <c:pt idx="19">
                  <c:v>44287.0</c:v>
                </c:pt>
                <c:pt idx="20">
                  <c:v>44317.0</c:v>
                </c:pt>
                <c:pt idx="21">
                  <c:v>44348.0</c:v>
                </c:pt>
              </c:numCache>
            </c:numRef>
          </c:cat>
          <c:val>
            <c:numRef>
              <c:f>Sheet1!$B$2:$B$23</c:f>
              <c:numCache>
                <c:formatCode>0</c:formatCode>
                <c:ptCount val="22"/>
                <c:pt idx="0">
                  <c:v>31.0</c:v>
                </c:pt>
                <c:pt idx="1">
                  <c:v>26.0</c:v>
                </c:pt>
                <c:pt idx="2">
                  <c:v>41.0</c:v>
                </c:pt>
                <c:pt idx="3">
                  <c:v>34.0</c:v>
                </c:pt>
                <c:pt idx="4">
                  <c:v>34.0</c:v>
                </c:pt>
                <c:pt idx="5">
                  <c:v>21.0</c:v>
                </c:pt>
                <c:pt idx="6">
                  <c:v>24.0</c:v>
                </c:pt>
                <c:pt idx="7">
                  <c:v>18.0</c:v>
                </c:pt>
                <c:pt idx="8">
                  <c:v>13.0</c:v>
                </c:pt>
                <c:pt idx="9">
                  <c:v>15.0</c:v>
                </c:pt>
                <c:pt idx="10">
                  <c:v>18.0</c:v>
                </c:pt>
                <c:pt idx="11">
                  <c:v>17.0</c:v>
                </c:pt>
                <c:pt idx="12">
                  <c:v>30.0</c:v>
                </c:pt>
                <c:pt idx="13">
                  <c:v>21.0</c:v>
                </c:pt>
                <c:pt idx="14">
                  <c:v>17.0</c:v>
                </c:pt>
                <c:pt idx="15">
                  <c:v>13.0</c:v>
                </c:pt>
                <c:pt idx="16">
                  <c:v>32.0</c:v>
                </c:pt>
                <c:pt idx="17">
                  <c:v>18.0</c:v>
                </c:pt>
                <c:pt idx="18">
                  <c:v>9.0</c:v>
                </c:pt>
                <c:pt idx="19">
                  <c:v>21.0</c:v>
                </c:pt>
                <c:pt idx="20">
                  <c:v>16.0</c:v>
                </c:pt>
                <c:pt idx="21">
                  <c:v>31.0</c:v>
                </c:pt>
              </c:numCache>
            </c:numRef>
          </c:val>
          <c:extLst xmlns:c16r2="http://schemas.microsoft.com/office/drawing/2015/06/chart">
            <c:ext xmlns:c16="http://schemas.microsoft.com/office/drawing/2014/chart" uri="{C3380CC4-5D6E-409C-BE32-E72D297353CC}">
              <c16:uniqueId val="{00000000-605A-3149-B324-91E5011EA824}"/>
            </c:ext>
          </c:extLst>
        </c:ser>
        <c:dLbls>
          <c:showLegendKey val="0"/>
          <c:showVal val="0"/>
          <c:showCatName val="0"/>
          <c:showSerName val="0"/>
          <c:showPercent val="0"/>
          <c:showBubbleSize val="0"/>
        </c:dLbls>
        <c:gapWidth val="150"/>
        <c:axId val="2113325080"/>
        <c:axId val="2110783656"/>
      </c:barChart>
      <c:lineChart>
        <c:grouping val="standard"/>
        <c:varyColors val="0"/>
        <c:ser>
          <c:idx val="1"/>
          <c:order val="1"/>
          <c:tx>
            <c:strRef>
              <c:f>Sheet1!$C$1</c:f>
              <c:strCache>
                <c:ptCount val="1"/>
                <c:pt idx="0">
                  <c:v>Follow-up</c:v>
                </c:pt>
              </c:strCache>
            </c:strRef>
          </c:tx>
          <c:spPr>
            <a:ln>
              <a:solidFill>
                <a:schemeClr val="tx2"/>
              </a:solidFill>
            </a:ln>
          </c:spPr>
          <c:marker>
            <c:symbol val="none"/>
          </c:marker>
          <c:cat>
            <c:numRef>
              <c:f>Sheet1!$A$2:$A$23</c:f>
              <c:numCache>
                <c:formatCode>mmm\-yy</c:formatCode>
                <c:ptCount val="22"/>
                <c:pt idx="0">
                  <c:v>43709.0</c:v>
                </c:pt>
                <c:pt idx="1">
                  <c:v>43739.0</c:v>
                </c:pt>
                <c:pt idx="2">
                  <c:v>43770.0</c:v>
                </c:pt>
                <c:pt idx="3">
                  <c:v>43800.0</c:v>
                </c:pt>
                <c:pt idx="4">
                  <c:v>43831.0</c:v>
                </c:pt>
                <c:pt idx="5">
                  <c:v>43862.0</c:v>
                </c:pt>
                <c:pt idx="6">
                  <c:v>43891.0</c:v>
                </c:pt>
                <c:pt idx="7">
                  <c:v>43922.0</c:v>
                </c:pt>
                <c:pt idx="8">
                  <c:v>43952.0</c:v>
                </c:pt>
                <c:pt idx="9">
                  <c:v>43983.0</c:v>
                </c:pt>
                <c:pt idx="10">
                  <c:v>44013.0</c:v>
                </c:pt>
                <c:pt idx="11">
                  <c:v>44044.0</c:v>
                </c:pt>
                <c:pt idx="12">
                  <c:v>44075.0</c:v>
                </c:pt>
                <c:pt idx="13">
                  <c:v>44105.0</c:v>
                </c:pt>
                <c:pt idx="14">
                  <c:v>44136.0</c:v>
                </c:pt>
                <c:pt idx="15">
                  <c:v>44166.0</c:v>
                </c:pt>
                <c:pt idx="16">
                  <c:v>44197.0</c:v>
                </c:pt>
                <c:pt idx="17">
                  <c:v>44228.0</c:v>
                </c:pt>
                <c:pt idx="18">
                  <c:v>44256.0</c:v>
                </c:pt>
                <c:pt idx="19">
                  <c:v>44287.0</c:v>
                </c:pt>
                <c:pt idx="20">
                  <c:v>44317.0</c:v>
                </c:pt>
                <c:pt idx="21">
                  <c:v>44348.0</c:v>
                </c:pt>
              </c:numCache>
            </c:numRef>
          </c:cat>
          <c:val>
            <c:numRef>
              <c:f>Sheet1!$C$2:$C$23</c:f>
              <c:numCache>
                <c:formatCode>0%</c:formatCode>
                <c:ptCount val="22"/>
                <c:pt idx="0">
                  <c:v>0.74</c:v>
                </c:pt>
                <c:pt idx="1">
                  <c:v>0.62</c:v>
                </c:pt>
                <c:pt idx="2">
                  <c:v>0.45</c:v>
                </c:pt>
                <c:pt idx="3">
                  <c:v>0.58</c:v>
                </c:pt>
                <c:pt idx="4">
                  <c:v>0.63</c:v>
                </c:pt>
                <c:pt idx="5">
                  <c:v>0.46</c:v>
                </c:pt>
                <c:pt idx="6">
                  <c:v>0.52</c:v>
                </c:pt>
                <c:pt idx="7">
                  <c:v>0.48</c:v>
                </c:pt>
                <c:pt idx="8">
                  <c:v>0.67</c:v>
                </c:pt>
                <c:pt idx="9">
                  <c:v>0.5</c:v>
                </c:pt>
                <c:pt idx="10">
                  <c:v>0.54</c:v>
                </c:pt>
                <c:pt idx="11">
                  <c:v>0.48</c:v>
                </c:pt>
                <c:pt idx="12">
                  <c:v>0.44</c:v>
                </c:pt>
                <c:pt idx="13">
                  <c:v>0.5</c:v>
                </c:pt>
                <c:pt idx="14">
                  <c:v>0.52</c:v>
                </c:pt>
                <c:pt idx="15">
                  <c:v>0.53</c:v>
                </c:pt>
                <c:pt idx="16">
                  <c:v>0.41</c:v>
                </c:pt>
                <c:pt idx="17">
                  <c:v>0.39</c:v>
                </c:pt>
                <c:pt idx="18">
                  <c:v>0.25</c:v>
                </c:pt>
                <c:pt idx="19">
                  <c:v>0.46</c:v>
                </c:pt>
                <c:pt idx="20">
                  <c:v>0.27</c:v>
                </c:pt>
                <c:pt idx="21">
                  <c:v>0.56</c:v>
                </c:pt>
              </c:numCache>
            </c:numRef>
          </c:val>
          <c:smooth val="0"/>
          <c:extLst xmlns:c16r2="http://schemas.microsoft.com/office/drawing/2015/06/chart">
            <c:ext xmlns:c16="http://schemas.microsoft.com/office/drawing/2014/chart" uri="{C3380CC4-5D6E-409C-BE32-E72D297353CC}">
              <c16:uniqueId val="{00000001-605A-3149-B324-91E5011EA824}"/>
            </c:ext>
          </c:extLst>
        </c:ser>
        <c:dLbls>
          <c:showLegendKey val="0"/>
          <c:showVal val="0"/>
          <c:showCatName val="0"/>
          <c:showSerName val="0"/>
          <c:showPercent val="0"/>
          <c:showBubbleSize val="0"/>
        </c:dLbls>
        <c:marker val="1"/>
        <c:smooth val="0"/>
        <c:axId val="2110795272"/>
        <c:axId val="2110789528"/>
      </c:lineChart>
      <c:dateAx>
        <c:axId val="2113325080"/>
        <c:scaling>
          <c:orientation val="minMax"/>
        </c:scaling>
        <c:delete val="0"/>
        <c:axPos val="b"/>
        <c:numFmt formatCode="mmm\-yy" sourceLinked="1"/>
        <c:majorTickMark val="out"/>
        <c:minorTickMark val="none"/>
        <c:tickLblPos val="nextTo"/>
        <c:txPr>
          <a:bodyPr/>
          <a:lstStyle/>
          <a:p>
            <a:pPr>
              <a:defRPr sz="1200"/>
            </a:pPr>
            <a:endParaRPr lang="en-US"/>
          </a:p>
        </c:txPr>
        <c:crossAx val="2110783656"/>
        <c:crosses val="autoZero"/>
        <c:auto val="1"/>
        <c:lblOffset val="100"/>
        <c:baseTimeUnit val="months"/>
      </c:dateAx>
      <c:valAx>
        <c:axId val="2110783656"/>
        <c:scaling>
          <c:orientation val="minMax"/>
        </c:scaling>
        <c:delete val="0"/>
        <c:axPos val="l"/>
        <c:majorGridlines/>
        <c:title>
          <c:tx>
            <c:rich>
              <a:bodyPr/>
              <a:lstStyle/>
              <a:p>
                <a:pPr>
                  <a:defRPr/>
                </a:pPr>
                <a:r>
                  <a:rPr lang="en-US" dirty="0">
                    <a:solidFill>
                      <a:schemeClr val="accent1"/>
                    </a:solidFill>
                  </a:rPr>
                  <a:t>Buprenorphine</a:t>
                </a:r>
                <a:r>
                  <a:rPr lang="en-US" baseline="0" dirty="0">
                    <a:solidFill>
                      <a:schemeClr val="accent1"/>
                    </a:solidFill>
                  </a:rPr>
                  <a:t> inductions (n)</a:t>
                </a:r>
                <a:endParaRPr lang="en-US" dirty="0">
                  <a:solidFill>
                    <a:schemeClr val="accent1"/>
                  </a:solidFill>
                </a:endParaRPr>
              </a:p>
            </c:rich>
          </c:tx>
          <c:layout/>
          <c:overlay val="0"/>
        </c:title>
        <c:numFmt formatCode="0" sourceLinked="1"/>
        <c:majorTickMark val="out"/>
        <c:minorTickMark val="none"/>
        <c:tickLblPos val="nextTo"/>
        <c:txPr>
          <a:bodyPr/>
          <a:lstStyle/>
          <a:p>
            <a:pPr>
              <a:defRPr sz="1400"/>
            </a:pPr>
            <a:endParaRPr lang="en-US"/>
          </a:p>
        </c:txPr>
        <c:crossAx val="2113325080"/>
        <c:crosses val="autoZero"/>
        <c:crossBetween val="between"/>
      </c:valAx>
      <c:valAx>
        <c:axId val="2110789528"/>
        <c:scaling>
          <c:orientation val="minMax"/>
        </c:scaling>
        <c:delete val="0"/>
        <c:axPos val="r"/>
        <c:title>
          <c:tx>
            <c:rich>
              <a:bodyPr rot="-5400000" vert="horz"/>
              <a:lstStyle/>
              <a:p>
                <a:pPr>
                  <a:defRPr/>
                </a:pPr>
                <a:r>
                  <a:rPr lang="en-US" dirty="0">
                    <a:solidFill>
                      <a:schemeClr val="tx2"/>
                    </a:solidFill>
                  </a:rPr>
                  <a:t>Follow-up to clinic (%)</a:t>
                </a:r>
              </a:p>
            </c:rich>
          </c:tx>
          <c:layout/>
          <c:overlay val="0"/>
        </c:title>
        <c:numFmt formatCode="0%" sourceLinked="1"/>
        <c:majorTickMark val="out"/>
        <c:minorTickMark val="none"/>
        <c:tickLblPos val="nextTo"/>
        <c:txPr>
          <a:bodyPr/>
          <a:lstStyle/>
          <a:p>
            <a:pPr>
              <a:defRPr sz="1400"/>
            </a:pPr>
            <a:endParaRPr lang="en-US"/>
          </a:p>
        </c:txPr>
        <c:crossAx val="2110795272"/>
        <c:crosses val="max"/>
        <c:crossBetween val="between"/>
      </c:valAx>
      <c:dateAx>
        <c:axId val="2110795272"/>
        <c:scaling>
          <c:orientation val="minMax"/>
        </c:scaling>
        <c:delete val="1"/>
        <c:axPos val="b"/>
        <c:numFmt formatCode="mmm\-yy" sourceLinked="1"/>
        <c:majorTickMark val="out"/>
        <c:minorTickMark val="none"/>
        <c:tickLblPos val="nextTo"/>
        <c:crossAx val="2110789528"/>
        <c:crosses val="autoZero"/>
        <c:auto val="1"/>
        <c:lblOffset val="100"/>
        <c:baseTimeUnit val="months"/>
      </c:date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 with visit</c:v>
                </c:pt>
              </c:strCache>
            </c:strRef>
          </c:tx>
          <c:spPr>
            <a:solidFill>
              <a:schemeClr val="accent2">
                <a:lumMod val="75000"/>
              </a:schemeClr>
            </a:solidFill>
          </c:spPr>
          <c:invertIfNegative val="0"/>
          <c:dLbls>
            <c:numFmt formatCode="0%" sourceLinked="0"/>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Inpatient</c:v>
                </c:pt>
                <c:pt idx="1">
                  <c:v>ED/Urgent Care</c:v>
                </c:pt>
                <c:pt idx="2">
                  <c:v>Primary Care</c:v>
                </c:pt>
              </c:strCache>
            </c:strRef>
          </c:cat>
          <c:val>
            <c:numRef>
              <c:f>Sheet1!$B$2:$B$4</c:f>
              <c:numCache>
                <c:formatCode>0.00</c:formatCode>
                <c:ptCount val="3"/>
                <c:pt idx="0">
                  <c:v>0.12</c:v>
                </c:pt>
                <c:pt idx="1">
                  <c:v>0.14</c:v>
                </c:pt>
                <c:pt idx="2">
                  <c:v>0.27</c:v>
                </c:pt>
              </c:numCache>
            </c:numRef>
          </c:val>
          <c:extLst xmlns:c16r2="http://schemas.microsoft.com/office/drawing/2015/06/chart">
            <c:ext xmlns:c16="http://schemas.microsoft.com/office/drawing/2014/chart" uri="{C3380CC4-5D6E-409C-BE32-E72D297353CC}">
              <c16:uniqueId val="{00000000-DC3A-4A14-9413-1679CE044710}"/>
            </c:ext>
          </c:extLst>
        </c:ser>
        <c:dLbls>
          <c:showLegendKey val="0"/>
          <c:showVal val="0"/>
          <c:showCatName val="0"/>
          <c:showSerName val="0"/>
          <c:showPercent val="0"/>
          <c:showBubbleSize val="0"/>
        </c:dLbls>
        <c:gapWidth val="250"/>
        <c:axId val="2113889256"/>
        <c:axId val="2113892408"/>
      </c:barChart>
      <c:barChart>
        <c:barDir val="col"/>
        <c:grouping val="clustered"/>
        <c:varyColors val="0"/>
        <c:ser>
          <c:idx val="1"/>
          <c:order val="1"/>
          <c:tx>
            <c:strRef>
              <c:f>Sheet1!$C$1</c:f>
              <c:strCache>
                <c:ptCount val="1"/>
                <c:pt idx="0">
                  <c:v>Padvisit</c:v>
                </c:pt>
              </c:strCache>
            </c:strRef>
          </c:tx>
          <c:invertIfNegative val="0"/>
          <c:cat>
            <c:strRef>
              <c:f>Sheet1!$A$2:$A$4</c:f>
              <c:strCache>
                <c:ptCount val="3"/>
                <c:pt idx="0">
                  <c:v>Inpatient</c:v>
                </c:pt>
                <c:pt idx="1">
                  <c:v>ED/Urgent Care</c:v>
                </c:pt>
                <c:pt idx="2">
                  <c:v>Primary Care</c:v>
                </c:pt>
              </c:strCache>
            </c:strRef>
          </c:cat>
          <c:val>
            <c:numRef>
              <c:f>Sheet1!$C$2:$C$4</c:f>
              <c:numCache>
                <c:formatCode>General</c:formatCode>
                <c:ptCount val="3"/>
              </c:numCache>
            </c:numRef>
          </c:val>
          <c:extLst xmlns:c16r2="http://schemas.microsoft.com/office/drawing/2015/06/chart">
            <c:ext xmlns:c16="http://schemas.microsoft.com/office/drawing/2014/chart" uri="{C3380CC4-5D6E-409C-BE32-E72D297353CC}">
              <c16:uniqueId val="{00000001-DC3A-4A14-9413-1679CE044710}"/>
            </c:ext>
          </c:extLst>
        </c:ser>
        <c:ser>
          <c:idx val="2"/>
          <c:order val="2"/>
          <c:tx>
            <c:strRef>
              <c:f>Sheet1!$D$1</c:f>
              <c:strCache>
                <c:ptCount val="1"/>
                <c:pt idx="0">
                  <c:v>Pador</c:v>
                </c:pt>
              </c:strCache>
            </c:strRef>
          </c:tx>
          <c:invertIfNegative val="0"/>
          <c:cat>
            <c:strRef>
              <c:f>Sheet1!$A$2:$A$4</c:f>
              <c:strCache>
                <c:ptCount val="3"/>
                <c:pt idx="0">
                  <c:v>Inpatient</c:v>
                </c:pt>
                <c:pt idx="1">
                  <c:v>ED/Urgent Care</c:v>
                </c:pt>
                <c:pt idx="2">
                  <c:v>Primary Care</c:v>
                </c:pt>
              </c:strCache>
            </c:str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2-DC3A-4A14-9413-1679CE044710}"/>
            </c:ext>
          </c:extLst>
        </c:ser>
        <c:ser>
          <c:idx val="3"/>
          <c:order val="3"/>
          <c:tx>
            <c:strRef>
              <c:f>Sheet1!$E$1</c:f>
              <c:strCache>
                <c:ptCount val="1"/>
                <c:pt idx="0">
                  <c:v>OR</c:v>
                </c:pt>
              </c:strCache>
            </c:strRef>
          </c:tx>
          <c:spPr>
            <a:solidFill>
              <a:schemeClr val="accent4">
                <a:lumMod val="75000"/>
              </a:schemeClr>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Inpatient</c:v>
                </c:pt>
                <c:pt idx="1">
                  <c:v>ED/Urgent Care</c:v>
                </c:pt>
                <c:pt idx="2">
                  <c:v>Primary Care</c:v>
                </c:pt>
              </c:strCache>
            </c:strRef>
          </c:cat>
          <c:val>
            <c:numRef>
              <c:f>Sheet1!$E$2:$E$4</c:f>
              <c:numCache>
                <c:formatCode>0.00</c:formatCode>
                <c:ptCount val="3"/>
                <c:pt idx="0">
                  <c:v>16.9</c:v>
                </c:pt>
                <c:pt idx="1">
                  <c:v>6.8</c:v>
                </c:pt>
                <c:pt idx="2">
                  <c:v>1.9</c:v>
                </c:pt>
              </c:numCache>
            </c:numRef>
          </c:val>
          <c:extLst xmlns:c16r2="http://schemas.microsoft.com/office/drawing/2015/06/chart">
            <c:ext xmlns:c16="http://schemas.microsoft.com/office/drawing/2014/chart" uri="{C3380CC4-5D6E-409C-BE32-E72D297353CC}">
              <c16:uniqueId val="{00000003-DC3A-4A14-9413-1679CE044710}"/>
            </c:ext>
          </c:extLst>
        </c:ser>
        <c:dLbls>
          <c:showLegendKey val="0"/>
          <c:showVal val="0"/>
          <c:showCatName val="0"/>
          <c:showSerName val="0"/>
          <c:showPercent val="0"/>
          <c:showBubbleSize val="0"/>
        </c:dLbls>
        <c:gapWidth val="400"/>
        <c:axId val="2113903384"/>
        <c:axId val="2113897912"/>
      </c:barChart>
      <c:catAx>
        <c:axId val="2113889256"/>
        <c:scaling>
          <c:orientation val="minMax"/>
        </c:scaling>
        <c:delete val="0"/>
        <c:axPos val="b"/>
        <c:numFmt formatCode="General" sourceLinked="0"/>
        <c:majorTickMark val="out"/>
        <c:minorTickMark val="none"/>
        <c:tickLblPos val="nextTo"/>
        <c:txPr>
          <a:bodyPr/>
          <a:lstStyle/>
          <a:p>
            <a:pPr>
              <a:defRPr sz="1600" b="1"/>
            </a:pPr>
            <a:endParaRPr lang="en-US"/>
          </a:p>
        </c:txPr>
        <c:crossAx val="2113892408"/>
        <c:crosses val="autoZero"/>
        <c:auto val="1"/>
        <c:lblAlgn val="ctr"/>
        <c:lblOffset val="100"/>
        <c:noMultiLvlLbl val="0"/>
      </c:catAx>
      <c:valAx>
        <c:axId val="2113892408"/>
        <c:scaling>
          <c:orientation val="minMax"/>
        </c:scaling>
        <c:delete val="0"/>
        <c:axPos val="l"/>
        <c:majorGridlines/>
        <c:title>
          <c:tx>
            <c:rich>
              <a:bodyPr rot="-5400000" vert="horz"/>
              <a:lstStyle/>
              <a:p>
                <a:pPr>
                  <a:defRPr sz="1800">
                    <a:solidFill>
                      <a:schemeClr val="tx2"/>
                    </a:solidFill>
                  </a:defRPr>
                </a:pPr>
                <a:r>
                  <a:rPr lang="en-US" sz="1800" dirty="0">
                    <a:solidFill>
                      <a:schemeClr val="tx2"/>
                    </a:solidFill>
                  </a:rPr>
                  <a:t>% of Patients with Visit</a:t>
                </a:r>
              </a:p>
            </c:rich>
          </c:tx>
          <c:layout>
            <c:manualLayout>
              <c:xMode val="edge"/>
              <c:yMode val="edge"/>
              <c:x val="0.00585676060633982"/>
              <c:y val="0.257589941990769"/>
            </c:manualLayout>
          </c:layout>
          <c:overlay val="0"/>
        </c:title>
        <c:numFmt formatCode="0%" sourceLinked="0"/>
        <c:majorTickMark val="out"/>
        <c:minorTickMark val="none"/>
        <c:tickLblPos val="nextTo"/>
        <c:crossAx val="2113889256"/>
        <c:crosses val="autoZero"/>
        <c:crossBetween val="between"/>
      </c:valAx>
      <c:valAx>
        <c:axId val="2113897912"/>
        <c:scaling>
          <c:orientation val="minMax"/>
          <c:max val="20.0"/>
        </c:scaling>
        <c:delete val="0"/>
        <c:axPos val="r"/>
        <c:title>
          <c:tx>
            <c:rich>
              <a:bodyPr rot="-5400000" vert="horz"/>
              <a:lstStyle/>
              <a:p>
                <a:pPr>
                  <a:defRPr sz="1800">
                    <a:solidFill>
                      <a:schemeClr val="accent4"/>
                    </a:solidFill>
                  </a:defRPr>
                </a:pPr>
                <a:r>
                  <a:rPr lang="en-US" sz="1800" dirty="0">
                    <a:solidFill>
                      <a:schemeClr val="accent4"/>
                    </a:solidFill>
                  </a:rPr>
                  <a:t>Odds Ratio</a:t>
                </a:r>
              </a:p>
            </c:rich>
          </c:tx>
          <c:layout/>
          <c:overlay val="0"/>
        </c:title>
        <c:numFmt formatCode="0" sourceLinked="0"/>
        <c:majorTickMark val="out"/>
        <c:minorTickMark val="none"/>
        <c:tickLblPos val="nextTo"/>
        <c:crossAx val="2113903384"/>
        <c:crosses val="max"/>
        <c:crossBetween val="between"/>
      </c:valAx>
      <c:catAx>
        <c:axId val="2113903384"/>
        <c:scaling>
          <c:orientation val="minMax"/>
        </c:scaling>
        <c:delete val="1"/>
        <c:axPos val="b"/>
        <c:numFmt formatCode="General" sourceLinked="1"/>
        <c:majorTickMark val="out"/>
        <c:minorTickMark val="none"/>
        <c:tickLblPos val="nextTo"/>
        <c:crossAx val="2113897912"/>
        <c:crosses val="autoZero"/>
        <c:auto val="1"/>
        <c:lblAlgn val="ctr"/>
        <c:lblOffset val="100"/>
        <c:noMultiLvlLbl val="0"/>
      </c:catAx>
    </c:plotArea>
    <c:legend>
      <c:legendPos val="r"/>
      <c:legendEntry>
        <c:idx val="1"/>
        <c:delete val="1"/>
      </c:legendEntry>
      <c:legendEntry>
        <c:idx val="2"/>
        <c:delete val="1"/>
      </c:legendEntry>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Suicide</a:t>
            </a:r>
            <a:r>
              <a:rPr lang="en-US" baseline="0" dirty="0"/>
              <a:t> in 30 days </a:t>
            </a:r>
            <a:r>
              <a:rPr lang="en-US" dirty="0"/>
              <a:t>/ 100k person-years</a:t>
            </a: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Deaths/100k person-years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C-SSRS Positive</c:v>
                </c:pt>
                <c:pt idx="1">
                  <c:v>C-SSRS Negative</c:v>
                </c:pt>
                <c:pt idx="2">
                  <c:v>C-SSRS Missing</c:v>
                </c:pt>
                <c:pt idx="3">
                  <c:v>Screened ED Patients</c:v>
                </c:pt>
                <c:pt idx="4">
                  <c:v>General State Population</c:v>
                </c:pt>
              </c:strCache>
            </c:strRef>
          </c:cat>
          <c:val>
            <c:numRef>
              <c:f>Sheet1!$B$2:$B$6</c:f>
              <c:numCache>
                <c:formatCode>General</c:formatCode>
                <c:ptCount val="5"/>
                <c:pt idx="0">
                  <c:v>508.0</c:v>
                </c:pt>
                <c:pt idx="1">
                  <c:v>51.0</c:v>
                </c:pt>
                <c:pt idx="2">
                  <c:v>78.0</c:v>
                </c:pt>
                <c:pt idx="3">
                  <c:v>68.0</c:v>
                </c:pt>
                <c:pt idx="4">
                  <c:v>21.0</c:v>
                </c:pt>
              </c:numCache>
            </c:numRef>
          </c:val>
          <c:extLst xmlns:c16r2="http://schemas.microsoft.com/office/drawing/2015/06/chart">
            <c:ext xmlns:c16="http://schemas.microsoft.com/office/drawing/2014/chart" uri="{C3380CC4-5D6E-409C-BE32-E72D297353CC}">
              <c16:uniqueId val="{00000000-3784-CB4D-9224-3C5D4FDA81F3}"/>
            </c:ext>
          </c:extLst>
        </c:ser>
        <c:dLbls>
          <c:showLegendKey val="0"/>
          <c:showVal val="0"/>
          <c:showCatName val="0"/>
          <c:showSerName val="0"/>
          <c:showPercent val="0"/>
          <c:showBubbleSize val="0"/>
        </c:dLbls>
        <c:gapWidth val="182"/>
        <c:axId val="2133550168"/>
        <c:axId val="2133553752"/>
      </c:barChart>
      <c:catAx>
        <c:axId val="2133550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33553752"/>
        <c:crosses val="autoZero"/>
        <c:auto val="1"/>
        <c:lblAlgn val="ctr"/>
        <c:lblOffset val="100"/>
        <c:noMultiLvlLbl val="0"/>
      </c:catAx>
      <c:valAx>
        <c:axId val="21335537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3550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pPr>
            <a:r>
              <a:rPr lang="en-US" sz="1600" b="0" dirty="0"/>
              <a:t>“What</a:t>
            </a:r>
            <a:r>
              <a:rPr lang="en-US" sz="1600" b="0" baseline="0" dirty="0"/>
              <a:t> would make you safe outside of the hospital?” (n=40)</a:t>
            </a:r>
            <a:endParaRPr lang="en-US" sz="1600" b="0" dirty="0"/>
          </a:p>
        </c:rich>
      </c:tx>
      <c:layout>
        <c:manualLayout>
          <c:xMode val="edge"/>
          <c:yMode val="edge"/>
          <c:x val="0.113919653809778"/>
          <c:y val="0.0673326074545261"/>
        </c:manualLayout>
      </c:layout>
      <c:overlay val="0"/>
    </c:title>
    <c:autoTitleDeleted val="0"/>
    <c:plotArea>
      <c:layout>
        <c:manualLayout>
          <c:layoutTarget val="inner"/>
          <c:xMode val="edge"/>
          <c:yMode val="edge"/>
          <c:x val="0.480104768153981"/>
          <c:y val="0.263135216902565"/>
          <c:w val="0.890247594050744"/>
          <c:h val="0.664434077896266"/>
        </c:manualLayout>
      </c:layout>
      <c:barChart>
        <c:barDir val="bar"/>
        <c:grouping val="clustered"/>
        <c:varyColors val="0"/>
        <c:ser>
          <c:idx val="0"/>
          <c:order val="0"/>
          <c:tx>
            <c:strRef>
              <c:f>Sheet1!$B$1</c:f>
              <c:strCache>
                <c:ptCount val="1"/>
                <c:pt idx="0">
                  <c:v>Series 1</c:v>
                </c:pt>
              </c:strCache>
            </c:strRef>
          </c:tx>
          <c:invertIfNegative val="0"/>
          <c:cat>
            <c:strRef>
              <c:f>Sheet1!$A$2:$A$11</c:f>
              <c:strCache>
                <c:ptCount val="10"/>
                <c:pt idx="0">
                  <c:v>Knowing someone will listen to what I have to say</c:v>
                </c:pt>
                <c:pt idx="1">
                  <c:v>For my anxiety to get better</c:v>
                </c:pt>
                <c:pt idx="2">
                  <c:v>More support from my family</c:v>
                </c:pt>
                <c:pt idx="3">
                  <c:v>Any place to live</c:v>
                </c:pt>
                <c:pt idx="4">
                  <c:v>Transportation to/from appointments</c:v>
                </c:pt>
                <c:pt idx="5">
                  <c:v>Enough food to eat</c:v>
                </c:pt>
                <c:pt idx="6">
                  <c:v>Having a place to spend the day</c:v>
                </c:pt>
                <c:pt idx="7">
                  <c:v>More knowledge about my condition</c:v>
                </c:pt>
                <c:pt idx="8">
                  <c:v>Detox</c:v>
                </c:pt>
                <c:pt idx="9">
                  <c:v>Any issue</c:v>
                </c:pt>
              </c:strCache>
            </c:strRef>
          </c:cat>
          <c:val>
            <c:numRef>
              <c:f>Sheet1!$B$2:$B$11</c:f>
              <c:numCache>
                <c:formatCode>0%</c:formatCode>
                <c:ptCount val="10"/>
                <c:pt idx="0">
                  <c:v>0.58</c:v>
                </c:pt>
                <c:pt idx="1">
                  <c:v>0.55</c:v>
                </c:pt>
                <c:pt idx="2">
                  <c:v>0.55</c:v>
                </c:pt>
                <c:pt idx="3">
                  <c:v>0.43</c:v>
                </c:pt>
                <c:pt idx="4">
                  <c:v>0.38</c:v>
                </c:pt>
                <c:pt idx="5">
                  <c:v>0.35</c:v>
                </c:pt>
                <c:pt idx="6">
                  <c:v>0.33</c:v>
                </c:pt>
                <c:pt idx="7">
                  <c:v>0.18</c:v>
                </c:pt>
                <c:pt idx="8">
                  <c:v>0.13</c:v>
                </c:pt>
                <c:pt idx="9">
                  <c:v>0.975</c:v>
                </c:pt>
              </c:numCache>
            </c:numRef>
          </c:val>
          <c:extLst xmlns:c16r2="http://schemas.microsoft.com/office/drawing/2015/06/chart">
            <c:ext xmlns:c16="http://schemas.microsoft.com/office/drawing/2014/chart" uri="{C3380CC4-5D6E-409C-BE32-E72D297353CC}">
              <c16:uniqueId val="{00000000-1D9D-9547-93FB-7913B950D0BC}"/>
            </c:ext>
          </c:extLst>
        </c:ser>
        <c:dLbls>
          <c:showLegendKey val="0"/>
          <c:showVal val="0"/>
          <c:showCatName val="0"/>
          <c:showSerName val="0"/>
          <c:showPercent val="0"/>
          <c:showBubbleSize val="0"/>
        </c:dLbls>
        <c:gapWidth val="150"/>
        <c:axId val="2133062072"/>
        <c:axId val="2133059016"/>
      </c:barChart>
      <c:catAx>
        <c:axId val="2133062072"/>
        <c:scaling>
          <c:orientation val="maxMin"/>
        </c:scaling>
        <c:delete val="0"/>
        <c:axPos val="l"/>
        <c:numFmt formatCode="General" sourceLinked="0"/>
        <c:majorTickMark val="out"/>
        <c:minorTickMark val="none"/>
        <c:tickLblPos val="nextTo"/>
        <c:txPr>
          <a:bodyPr/>
          <a:lstStyle/>
          <a:p>
            <a:pPr>
              <a:defRPr sz="1200" b="0"/>
            </a:pPr>
            <a:endParaRPr lang="en-US"/>
          </a:p>
        </c:txPr>
        <c:crossAx val="2133059016"/>
        <c:crosses val="autoZero"/>
        <c:auto val="1"/>
        <c:lblAlgn val="ctr"/>
        <c:lblOffset val="100"/>
        <c:noMultiLvlLbl val="0"/>
      </c:catAx>
      <c:valAx>
        <c:axId val="2133059016"/>
        <c:scaling>
          <c:orientation val="minMax"/>
          <c:max val="1.0"/>
        </c:scaling>
        <c:delete val="0"/>
        <c:axPos val="t"/>
        <c:majorGridlines/>
        <c:numFmt formatCode="0%" sourceLinked="1"/>
        <c:majorTickMark val="out"/>
        <c:minorTickMark val="none"/>
        <c:tickLblPos val="nextTo"/>
        <c:txPr>
          <a:bodyPr/>
          <a:lstStyle/>
          <a:p>
            <a:pPr>
              <a:defRPr sz="1200"/>
            </a:pPr>
            <a:endParaRPr lang="en-US"/>
          </a:p>
        </c:txPr>
        <c:crossAx val="2133062072"/>
        <c:crosses val="autoZero"/>
        <c:crossBetween val="between"/>
        <c:majorUnit val="0.2"/>
        <c:minorUnit val="0.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Control</c:v>
                </c:pt>
              </c:strCache>
            </c:strRef>
          </c:tx>
          <c:invertIfNegative val="0"/>
          <c:cat>
            <c:strRef>
              <c:f>Sheet1!$A$2:$A$4</c:f>
              <c:strCache>
                <c:ptCount val="3"/>
                <c:pt idx="0">
                  <c:v>Outpatient MH visit</c:v>
                </c:pt>
                <c:pt idx="1">
                  <c:v>Admission for SI</c:v>
                </c:pt>
                <c:pt idx="2">
                  <c:v>ED visit</c:v>
                </c:pt>
              </c:strCache>
            </c:strRef>
          </c:cat>
          <c:val>
            <c:numRef>
              <c:f>Sheet1!$B$2:$B$4</c:f>
              <c:numCache>
                <c:formatCode>0%</c:formatCode>
                <c:ptCount val="3"/>
                <c:pt idx="0">
                  <c:v>0.69</c:v>
                </c:pt>
                <c:pt idx="1">
                  <c:v>0.26</c:v>
                </c:pt>
                <c:pt idx="2">
                  <c:v>0.43</c:v>
                </c:pt>
              </c:numCache>
            </c:numRef>
          </c:val>
          <c:extLst xmlns:c16r2="http://schemas.microsoft.com/office/drawing/2015/06/chart">
            <c:ext xmlns:c16="http://schemas.microsoft.com/office/drawing/2014/chart" uri="{C3380CC4-5D6E-409C-BE32-E72D297353CC}">
              <c16:uniqueId val="{00000000-9825-49D7-BFA1-C962FB387516}"/>
            </c:ext>
          </c:extLst>
        </c:ser>
        <c:ser>
          <c:idx val="1"/>
          <c:order val="1"/>
          <c:tx>
            <c:strRef>
              <c:f>Sheet1!$C$1</c:f>
              <c:strCache>
                <c:ptCount val="1"/>
                <c:pt idx="0">
                  <c:v>Intervention</c:v>
                </c:pt>
              </c:strCache>
            </c:strRef>
          </c:tx>
          <c:invertIfNegative val="0"/>
          <c:cat>
            <c:strRef>
              <c:f>Sheet1!$A$2:$A$4</c:f>
              <c:strCache>
                <c:ptCount val="3"/>
                <c:pt idx="0">
                  <c:v>Outpatient MH visit</c:v>
                </c:pt>
                <c:pt idx="1">
                  <c:v>Admission for SI</c:v>
                </c:pt>
                <c:pt idx="2">
                  <c:v>ED visit</c:v>
                </c:pt>
              </c:strCache>
            </c:strRef>
          </c:cat>
          <c:val>
            <c:numRef>
              <c:f>Sheet1!$C$2:$C$4</c:f>
              <c:numCache>
                <c:formatCode>0%</c:formatCode>
                <c:ptCount val="3"/>
                <c:pt idx="0">
                  <c:v>0.84</c:v>
                </c:pt>
                <c:pt idx="1">
                  <c:v>0.17</c:v>
                </c:pt>
                <c:pt idx="2">
                  <c:v>0.44</c:v>
                </c:pt>
              </c:numCache>
            </c:numRef>
          </c:val>
          <c:extLst xmlns:c16r2="http://schemas.microsoft.com/office/drawing/2015/06/chart">
            <c:ext xmlns:c16="http://schemas.microsoft.com/office/drawing/2014/chart" uri="{C3380CC4-5D6E-409C-BE32-E72D297353CC}">
              <c16:uniqueId val="{00000001-9825-49D7-BFA1-C962FB387516}"/>
            </c:ext>
          </c:extLst>
        </c:ser>
        <c:dLbls>
          <c:showLegendKey val="0"/>
          <c:showVal val="0"/>
          <c:showCatName val="0"/>
          <c:showSerName val="0"/>
          <c:showPercent val="0"/>
          <c:showBubbleSize val="0"/>
        </c:dLbls>
        <c:gapWidth val="150"/>
        <c:axId val="2134080536"/>
        <c:axId val="2110459864"/>
      </c:barChart>
      <c:catAx>
        <c:axId val="2134080536"/>
        <c:scaling>
          <c:orientation val="minMax"/>
        </c:scaling>
        <c:delete val="0"/>
        <c:axPos val="l"/>
        <c:numFmt formatCode="General" sourceLinked="0"/>
        <c:majorTickMark val="out"/>
        <c:minorTickMark val="none"/>
        <c:tickLblPos val="nextTo"/>
        <c:crossAx val="2110459864"/>
        <c:crosses val="autoZero"/>
        <c:auto val="1"/>
        <c:lblAlgn val="ctr"/>
        <c:lblOffset val="100"/>
        <c:noMultiLvlLbl val="0"/>
      </c:catAx>
      <c:valAx>
        <c:axId val="2110459864"/>
        <c:scaling>
          <c:orientation val="minMax"/>
        </c:scaling>
        <c:delete val="0"/>
        <c:axPos val="b"/>
        <c:majorGridlines/>
        <c:numFmt formatCode="0%" sourceLinked="1"/>
        <c:majorTickMark val="out"/>
        <c:minorTickMark val="none"/>
        <c:tickLblPos val="nextTo"/>
        <c:crossAx val="21340805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12 mo suicide attempt</c:v>
                </c:pt>
              </c:strCache>
            </c:strRef>
          </c:tx>
          <c:spPr>
            <a:ln>
              <a:solidFill>
                <a:schemeClr val="tx2"/>
              </a:solidFill>
            </a:ln>
          </c:spPr>
          <c:marker>
            <c:symbol val="none"/>
          </c:marker>
          <c:dLbls>
            <c:dLbl>
              <c:idx val="0"/>
              <c:layout>
                <c:manualLayout>
                  <c:x val="-0.0749318801089918"/>
                  <c:y val="0.081227494547524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180-4009-87C1-6F72C2B7077C}"/>
                </c:ext>
              </c:extLst>
            </c:dLbl>
            <c:dLbl>
              <c:idx val="1"/>
              <c:layout>
                <c:manualLayout>
                  <c:x val="-0.108991825613079"/>
                  <c:y val="0.08574013313349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180-4009-87C1-6F72C2B7077C}"/>
                </c:ext>
              </c:extLst>
            </c:dLbl>
            <c:dLbl>
              <c:idx val="2"/>
              <c:layout>
                <c:manualLayout>
                  <c:x val="-0.102179836512262"/>
                  <c:y val="0.08574013313349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180-4009-87C1-6F72C2B7077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TAU</c:v>
                </c:pt>
                <c:pt idx="1">
                  <c:v>Screening</c:v>
                </c:pt>
                <c:pt idx="2">
                  <c:v>Intervention</c:v>
                </c:pt>
              </c:strCache>
            </c:strRef>
          </c:cat>
          <c:val>
            <c:numRef>
              <c:f>Sheet1!$B$2:$B$4</c:f>
              <c:numCache>
                <c:formatCode>0%</c:formatCode>
                <c:ptCount val="3"/>
                <c:pt idx="0">
                  <c:v>0.23</c:v>
                </c:pt>
                <c:pt idx="1">
                  <c:v>0.22</c:v>
                </c:pt>
                <c:pt idx="2">
                  <c:v>0.18</c:v>
                </c:pt>
              </c:numCache>
            </c:numRef>
          </c:val>
          <c:smooth val="0"/>
          <c:extLst xmlns:c16r2="http://schemas.microsoft.com/office/drawing/2015/06/chart">
            <c:ext xmlns:c16="http://schemas.microsoft.com/office/drawing/2014/chart" uri="{C3380CC4-5D6E-409C-BE32-E72D297353CC}">
              <c16:uniqueId val="{00000003-6180-4009-87C1-6F72C2B7077C}"/>
            </c:ext>
          </c:extLst>
        </c:ser>
        <c:dLbls>
          <c:showLegendKey val="0"/>
          <c:showVal val="0"/>
          <c:showCatName val="0"/>
          <c:showSerName val="0"/>
          <c:showPercent val="0"/>
          <c:showBubbleSize val="0"/>
        </c:dLbls>
        <c:marker val="1"/>
        <c:smooth val="0"/>
        <c:axId val="-2144363224"/>
        <c:axId val="-2144377992"/>
      </c:lineChart>
      <c:catAx>
        <c:axId val="-2144363224"/>
        <c:scaling>
          <c:orientation val="minMax"/>
        </c:scaling>
        <c:delete val="0"/>
        <c:axPos val="b"/>
        <c:numFmt formatCode="General" sourceLinked="0"/>
        <c:majorTickMark val="out"/>
        <c:minorTickMark val="none"/>
        <c:tickLblPos val="nextTo"/>
        <c:crossAx val="-2144377992"/>
        <c:crosses val="autoZero"/>
        <c:auto val="1"/>
        <c:lblAlgn val="ctr"/>
        <c:lblOffset val="100"/>
        <c:noMultiLvlLbl val="0"/>
      </c:catAx>
      <c:valAx>
        <c:axId val="-2144377992"/>
        <c:scaling>
          <c:orientation val="minMax"/>
        </c:scaling>
        <c:delete val="0"/>
        <c:axPos val="l"/>
        <c:majorGridlines/>
        <c:numFmt formatCode="0%" sourceLinked="1"/>
        <c:majorTickMark val="out"/>
        <c:minorTickMark val="none"/>
        <c:tickLblPos val="nextTo"/>
        <c:crossAx val="-2144363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Referral of positive</a:t>
            </a:r>
            <a:r>
              <a:rPr lang="en-US" baseline="0" dirty="0"/>
              <a:t> suicide screens for behavioral health in the ED at Denver Health</a:t>
            </a:r>
            <a:endParaRPr lang="en-US" dirty="0"/>
          </a:p>
        </c:rich>
      </c:tx>
      <c:layout>
        <c:manualLayout>
          <c:xMode val="edge"/>
          <c:yMode val="edge"/>
          <c:x val="0.183830542377113"/>
          <c:y val="0.0187362139190891"/>
        </c:manualLayout>
      </c:layout>
      <c:overlay val="0"/>
      <c:spPr>
        <a:noFill/>
        <a:ln>
          <a:noFill/>
        </a:ln>
        <a:effectLst/>
      </c:spPr>
    </c:title>
    <c:autoTitleDeleted val="0"/>
    <c:plotArea>
      <c:layout/>
      <c:areaChart>
        <c:grouping val="stacked"/>
        <c:varyColors val="0"/>
        <c:ser>
          <c:idx val="0"/>
          <c:order val="0"/>
          <c:tx>
            <c:strRef>
              <c:f>Sheet1!$B$1</c:f>
              <c:strCache>
                <c:ptCount val="1"/>
                <c:pt idx="0">
                  <c:v>Positive screen referred</c:v>
                </c:pt>
              </c:strCache>
            </c:strRef>
          </c:tx>
          <c:spPr>
            <a:solidFill>
              <a:schemeClr val="accent3"/>
            </a:solidFill>
            <a:ln>
              <a:noFill/>
            </a:ln>
            <a:effectLst/>
          </c:spPr>
          <c:cat>
            <c:numRef>
              <c:f>Sheet1!$A$2:$A$19</c:f>
              <c:numCache>
                <c:formatCode>[$-409]mmm\-yy;@</c:formatCode>
                <c:ptCount val="18"/>
                <c:pt idx="0">
                  <c:v>43831.0</c:v>
                </c:pt>
                <c:pt idx="1">
                  <c:v>43862.0</c:v>
                </c:pt>
                <c:pt idx="2">
                  <c:v>43891.0</c:v>
                </c:pt>
                <c:pt idx="3">
                  <c:v>43922.0</c:v>
                </c:pt>
                <c:pt idx="4">
                  <c:v>43952.0</c:v>
                </c:pt>
                <c:pt idx="5">
                  <c:v>43983.0</c:v>
                </c:pt>
                <c:pt idx="6">
                  <c:v>44013.0</c:v>
                </c:pt>
                <c:pt idx="7">
                  <c:v>44044.0</c:v>
                </c:pt>
                <c:pt idx="8">
                  <c:v>44075.0</c:v>
                </c:pt>
                <c:pt idx="9">
                  <c:v>44105.0</c:v>
                </c:pt>
                <c:pt idx="10">
                  <c:v>44136.0</c:v>
                </c:pt>
                <c:pt idx="11">
                  <c:v>44166.0</c:v>
                </c:pt>
                <c:pt idx="12">
                  <c:v>44197.0</c:v>
                </c:pt>
                <c:pt idx="13">
                  <c:v>44228.0</c:v>
                </c:pt>
                <c:pt idx="14">
                  <c:v>44256.0</c:v>
                </c:pt>
                <c:pt idx="15">
                  <c:v>44287.0</c:v>
                </c:pt>
                <c:pt idx="16">
                  <c:v>44317.0</c:v>
                </c:pt>
                <c:pt idx="17">
                  <c:v>44348.0</c:v>
                </c:pt>
              </c:numCache>
            </c:numRef>
          </c:cat>
          <c:val>
            <c:numRef>
              <c:f>Sheet1!$B$2:$B$19</c:f>
              <c:numCache>
                <c:formatCode>##,###,##0</c:formatCode>
                <c:ptCount val="18"/>
                <c:pt idx="0">
                  <c:v>236.0</c:v>
                </c:pt>
                <c:pt idx="1">
                  <c:v>226.0</c:v>
                </c:pt>
                <c:pt idx="2">
                  <c:v>193.0</c:v>
                </c:pt>
                <c:pt idx="3">
                  <c:v>204.0</c:v>
                </c:pt>
                <c:pt idx="4">
                  <c:v>182.0</c:v>
                </c:pt>
                <c:pt idx="5">
                  <c:v>208.0</c:v>
                </c:pt>
                <c:pt idx="6">
                  <c:v>215.0</c:v>
                </c:pt>
                <c:pt idx="7">
                  <c:v>235.0</c:v>
                </c:pt>
                <c:pt idx="8">
                  <c:v>228.0</c:v>
                </c:pt>
                <c:pt idx="9">
                  <c:v>227.0</c:v>
                </c:pt>
                <c:pt idx="10">
                  <c:v>236.0</c:v>
                </c:pt>
                <c:pt idx="11">
                  <c:v>217.0</c:v>
                </c:pt>
                <c:pt idx="12">
                  <c:v>216.0</c:v>
                </c:pt>
                <c:pt idx="13">
                  <c:v>203.0</c:v>
                </c:pt>
                <c:pt idx="14">
                  <c:v>243.0</c:v>
                </c:pt>
                <c:pt idx="15">
                  <c:v>216.0</c:v>
                </c:pt>
                <c:pt idx="16">
                  <c:v>203.0</c:v>
                </c:pt>
                <c:pt idx="17">
                  <c:v>216.0</c:v>
                </c:pt>
              </c:numCache>
            </c:numRef>
          </c:val>
          <c:extLst xmlns:c16r2="http://schemas.microsoft.com/office/drawing/2015/06/chart">
            <c:ext xmlns:c16="http://schemas.microsoft.com/office/drawing/2014/chart" uri="{C3380CC4-5D6E-409C-BE32-E72D297353CC}">
              <c16:uniqueId val="{00000000-6F8D-C041-B905-F3C84A20A39C}"/>
            </c:ext>
          </c:extLst>
        </c:ser>
        <c:ser>
          <c:idx val="1"/>
          <c:order val="1"/>
          <c:tx>
            <c:strRef>
              <c:f>Sheet1!$C$1</c:f>
              <c:strCache>
                <c:ptCount val="1"/>
                <c:pt idx="0">
                  <c:v>Positive screen not referred</c:v>
                </c:pt>
              </c:strCache>
            </c:strRef>
          </c:tx>
          <c:spPr>
            <a:solidFill>
              <a:srgbClr val="FF0000"/>
            </a:solidFill>
            <a:ln>
              <a:noFill/>
            </a:ln>
            <a:effectLst/>
          </c:spPr>
          <c:cat>
            <c:numRef>
              <c:f>Sheet1!$A$2:$A$19</c:f>
              <c:numCache>
                <c:formatCode>[$-409]mmm\-yy;@</c:formatCode>
                <c:ptCount val="18"/>
                <c:pt idx="0">
                  <c:v>43831.0</c:v>
                </c:pt>
                <c:pt idx="1">
                  <c:v>43862.0</c:v>
                </c:pt>
                <c:pt idx="2">
                  <c:v>43891.0</c:v>
                </c:pt>
                <c:pt idx="3">
                  <c:v>43922.0</c:v>
                </c:pt>
                <c:pt idx="4">
                  <c:v>43952.0</c:v>
                </c:pt>
                <c:pt idx="5">
                  <c:v>43983.0</c:v>
                </c:pt>
                <c:pt idx="6">
                  <c:v>44013.0</c:v>
                </c:pt>
                <c:pt idx="7">
                  <c:v>44044.0</c:v>
                </c:pt>
                <c:pt idx="8">
                  <c:v>44075.0</c:v>
                </c:pt>
                <c:pt idx="9">
                  <c:v>44105.0</c:v>
                </c:pt>
                <c:pt idx="10">
                  <c:v>44136.0</c:v>
                </c:pt>
                <c:pt idx="11">
                  <c:v>44166.0</c:v>
                </c:pt>
                <c:pt idx="12">
                  <c:v>44197.0</c:v>
                </c:pt>
                <c:pt idx="13">
                  <c:v>44228.0</c:v>
                </c:pt>
                <c:pt idx="14">
                  <c:v>44256.0</c:v>
                </c:pt>
                <c:pt idx="15">
                  <c:v>44287.0</c:v>
                </c:pt>
                <c:pt idx="16">
                  <c:v>44317.0</c:v>
                </c:pt>
                <c:pt idx="17">
                  <c:v>44348.0</c:v>
                </c:pt>
              </c:numCache>
            </c:numRef>
          </c:cat>
          <c:val>
            <c:numRef>
              <c:f>Sheet1!$C$2:$C$19</c:f>
              <c:numCache>
                <c:formatCode>General</c:formatCode>
                <c:ptCount val="18"/>
                <c:pt idx="0">
                  <c:v>14.0</c:v>
                </c:pt>
                <c:pt idx="1">
                  <c:v>11.0</c:v>
                </c:pt>
                <c:pt idx="2">
                  <c:v>15.0</c:v>
                </c:pt>
                <c:pt idx="3">
                  <c:v>15.0</c:v>
                </c:pt>
                <c:pt idx="4">
                  <c:v>8.0</c:v>
                </c:pt>
                <c:pt idx="5">
                  <c:v>4.0</c:v>
                </c:pt>
                <c:pt idx="6">
                  <c:v>7.0</c:v>
                </c:pt>
                <c:pt idx="7">
                  <c:v>6.0</c:v>
                </c:pt>
                <c:pt idx="8">
                  <c:v>12.0</c:v>
                </c:pt>
                <c:pt idx="9">
                  <c:v>18.0</c:v>
                </c:pt>
                <c:pt idx="10">
                  <c:v>12.0</c:v>
                </c:pt>
                <c:pt idx="11">
                  <c:v>12.0</c:v>
                </c:pt>
                <c:pt idx="12">
                  <c:v>11.0</c:v>
                </c:pt>
                <c:pt idx="13">
                  <c:v>10.0</c:v>
                </c:pt>
                <c:pt idx="14">
                  <c:v>6.0</c:v>
                </c:pt>
                <c:pt idx="15">
                  <c:v>9.0</c:v>
                </c:pt>
                <c:pt idx="16">
                  <c:v>10.0</c:v>
                </c:pt>
                <c:pt idx="17">
                  <c:v>9.0</c:v>
                </c:pt>
              </c:numCache>
            </c:numRef>
          </c:val>
          <c:extLst xmlns:c16r2="http://schemas.microsoft.com/office/drawing/2015/06/chart">
            <c:ext xmlns:c16="http://schemas.microsoft.com/office/drawing/2014/chart" uri="{C3380CC4-5D6E-409C-BE32-E72D297353CC}">
              <c16:uniqueId val="{00000001-6F8D-C041-B905-F3C84A20A39C}"/>
            </c:ext>
          </c:extLst>
        </c:ser>
        <c:dLbls>
          <c:showLegendKey val="0"/>
          <c:showVal val="0"/>
          <c:showCatName val="0"/>
          <c:showSerName val="0"/>
          <c:showPercent val="0"/>
          <c:showBubbleSize val="0"/>
        </c:dLbls>
        <c:axId val="2130876056"/>
        <c:axId val="2130880312"/>
      </c:areaChart>
      <c:dateAx>
        <c:axId val="2130876056"/>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30880312"/>
        <c:crosses val="autoZero"/>
        <c:auto val="1"/>
        <c:lblOffset val="100"/>
        <c:baseTimeUnit val="months"/>
      </c:dateAx>
      <c:valAx>
        <c:axId val="2130880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0876056"/>
        <c:crosses val="autoZero"/>
        <c:crossBetween val="midCat"/>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Discharging Denver Health PES patients with written crisis plan</a:t>
            </a:r>
          </a:p>
        </c:rich>
      </c:tx>
      <c:layout>
        <c:manualLayout>
          <c:xMode val="edge"/>
          <c:yMode val="edge"/>
          <c:x val="0.291932244409451"/>
          <c:y val="0.0158745303784763"/>
        </c:manualLayout>
      </c:layout>
      <c:overlay val="0"/>
      <c:spPr>
        <a:noFill/>
        <a:ln>
          <a:noFill/>
        </a:ln>
        <a:effectLst/>
      </c:spPr>
    </c:title>
    <c:autoTitleDeleted val="0"/>
    <c:plotArea>
      <c:layout/>
      <c:lineChart>
        <c:grouping val="standard"/>
        <c:varyColors val="0"/>
        <c:ser>
          <c:idx val="0"/>
          <c:order val="0"/>
          <c:tx>
            <c:strRef>
              <c:f>Sheet1!$B$1</c:f>
              <c:strCache>
                <c:ptCount val="1"/>
                <c:pt idx="0">
                  <c:v>Column1</c:v>
                </c:pt>
              </c:strCache>
            </c:strRef>
          </c:tx>
          <c:spPr>
            <a:ln w="38100" cap="rnd">
              <a:solidFill>
                <a:schemeClr val="tx2"/>
              </a:solidFill>
              <a:round/>
            </a:ln>
            <a:effectLst/>
          </c:spPr>
          <c:marker>
            <c:symbol val="none"/>
          </c:marker>
          <c:cat>
            <c:numRef>
              <c:f>Sheet1!$A$2:$A$19</c:f>
              <c:numCache>
                <c:formatCode>mmm\-yy</c:formatCode>
                <c:ptCount val="18"/>
                <c:pt idx="0">
                  <c:v>43831.0</c:v>
                </c:pt>
                <c:pt idx="1">
                  <c:v>43862.0</c:v>
                </c:pt>
                <c:pt idx="2">
                  <c:v>43891.0</c:v>
                </c:pt>
                <c:pt idx="3">
                  <c:v>43922.0</c:v>
                </c:pt>
                <c:pt idx="4">
                  <c:v>43952.0</c:v>
                </c:pt>
                <c:pt idx="5">
                  <c:v>43983.0</c:v>
                </c:pt>
                <c:pt idx="6">
                  <c:v>44013.0</c:v>
                </c:pt>
                <c:pt idx="7">
                  <c:v>44044.0</c:v>
                </c:pt>
                <c:pt idx="8">
                  <c:v>44075.0</c:v>
                </c:pt>
                <c:pt idx="9">
                  <c:v>44105.0</c:v>
                </c:pt>
                <c:pt idx="10">
                  <c:v>44136.0</c:v>
                </c:pt>
                <c:pt idx="11">
                  <c:v>44166.0</c:v>
                </c:pt>
                <c:pt idx="12">
                  <c:v>44197.0</c:v>
                </c:pt>
                <c:pt idx="13">
                  <c:v>44228.0</c:v>
                </c:pt>
                <c:pt idx="14">
                  <c:v>44256.0</c:v>
                </c:pt>
                <c:pt idx="15">
                  <c:v>44287.0</c:v>
                </c:pt>
                <c:pt idx="16">
                  <c:v>44317.0</c:v>
                </c:pt>
                <c:pt idx="17">
                  <c:v>44348.0</c:v>
                </c:pt>
              </c:numCache>
            </c:numRef>
          </c:cat>
          <c:val>
            <c:numRef>
              <c:f>Sheet1!$B$2:$B$19</c:f>
              <c:numCache>
                <c:formatCode>0%</c:formatCode>
                <c:ptCount val="18"/>
                <c:pt idx="0">
                  <c:v>0.59</c:v>
                </c:pt>
                <c:pt idx="1">
                  <c:v>0.64</c:v>
                </c:pt>
                <c:pt idx="2">
                  <c:v>0.61</c:v>
                </c:pt>
                <c:pt idx="3">
                  <c:v>0.58</c:v>
                </c:pt>
                <c:pt idx="4">
                  <c:v>0.62</c:v>
                </c:pt>
                <c:pt idx="5">
                  <c:v>0.65</c:v>
                </c:pt>
                <c:pt idx="6">
                  <c:v>0.69</c:v>
                </c:pt>
                <c:pt idx="7">
                  <c:v>0.65</c:v>
                </c:pt>
                <c:pt idx="8">
                  <c:v>0.69</c:v>
                </c:pt>
                <c:pt idx="9">
                  <c:v>0.7</c:v>
                </c:pt>
                <c:pt idx="10">
                  <c:v>0.63</c:v>
                </c:pt>
                <c:pt idx="11">
                  <c:v>0.66</c:v>
                </c:pt>
                <c:pt idx="12">
                  <c:v>0.66</c:v>
                </c:pt>
                <c:pt idx="13">
                  <c:v>0.64</c:v>
                </c:pt>
                <c:pt idx="14">
                  <c:v>0.66</c:v>
                </c:pt>
                <c:pt idx="15">
                  <c:v>0.71</c:v>
                </c:pt>
                <c:pt idx="16">
                  <c:v>0.74</c:v>
                </c:pt>
                <c:pt idx="17">
                  <c:v>0.69</c:v>
                </c:pt>
              </c:numCache>
            </c:numRef>
          </c:val>
          <c:smooth val="0"/>
          <c:extLst xmlns:c16r2="http://schemas.microsoft.com/office/drawing/2015/06/chart">
            <c:ext xmlns:c16="http://schemas.microsoft.com/office/drawing/2014/chart" uri="{C3380CC4-5D6E-409C-BE32-E72D297353CC}">
              <c16:uniqueId val="{00000000-0B0C-2A4D-B965-2F2210C557D7}"/>
            </c:ext>
          </c:extLst>
        </c:ser>
        <c:dLbls>
          <c:showLegendKey val="0"/>
          <c:showVal val="0"/>
          <c:showCatName val="0"/>
          <c:showSerName val="0"/>
          <c:showPercent val="0"/>
          <c:showBubbleSize val="0"/>
        </c:dLbls>
        <c:marker val="1"/>
        <c:smooth val="0"/>
        <c:axId val="2137154872"/>
        <c:axId val="2137151208"/>
      </c:lineChart>
      <c:dateAx>
        <c:axId val="213715487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7151208"/>
        <c:crosses val="autoZero"/>
        <c:auto val="1"/>
        <c:lblOffset val="100"/>
        <c:baseTimeUnit val="months"/>
      </c:dateAx>
      <c:valAx>
        <c:axId val="2137151208"/>
        <c:scaling>
          <c:orientation val="minMax"/>
          <c:max val="0.9"/>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71548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Discharging Denver Health PES patients offered follow-up call</a:t>
            </a:r>
          </a:p>
        </c:rich>
      </c:tx>
      <c:layout>
        <c:manualLayout>
          <c:xMode val="edge"/>
          <c:yMode val="edge"/>
          <c:x val="0.295358650562681"/>
          <c:y val="0.0185224386113463"/>
        </c:manualLayout>
      </c:layout>
      <c:overlay val="0"/>
      <c:spPr>
        <a:noFill/>
        <a:ln>
          <a:noFill/>
        </a:ln>
        <a:effectLst/>
      </c:spPr>
    </c:title>
    <c:autoTitleDeleted val="0"/>
    <c:plotArea>
      <c:layout/>
      <c:lineChart>
        <c:grouping val="standard"/>
        <c:varyColors val="0"/>
        <c:ser>
          <c:idx val="0"/>
          <c:order val="0"/>
          <c:tx>
            <c:strRef>
              <c:f>Sheet1!$B$1</c:f>
              <c:strCache>
                <c:ptCount val="1"/>
                <c:pt idx="0">
                  <c:v>Column1</c:v>
                </c:pt>
              </c:strCache>
            </c:strRef>
          </c:tx>
          <c:spPr>
            <a:ln w="38100" cap="rnd">
              <a:solidFill>
                <a:schemeClr val="tx2"/>
              </a:solidFill>
              <a:round/>
            </a:ln>
            <a:effectLst/>
          </c:spPr>
          <c:marker>
            <c:symbol val="none"/>
          </c:marker>
          <c:cat>
            <c:numRef>
              <c:f>Sheet1!$A$2:$A$19</c:f>
              <c:numCache>
                <c:formatCode>mmm\-yy</c:formatCode>
                <c:ptCount val="18"/>
                <c:pt idx="0">
                  <c:v>43831.0</c:v>
                </c:pt>
                <c:pt idx="1">
                  <c:v>43862.0</c:v>
                </c:pt>
                <c:pt idx="2">
                  <c:v>43891.0</c:v>
                </c:pt>
                <c:pt idx="3">
                  <c:v>43922.0</c:v>
                </c:pt>
                <c:pt idx="4">
                  <c:v>43952.0</c:v>
                </c:pt>
                <c:pt idx="5">
                  <c:v>43983.0</c:v>
                </c:pt>
                <c:pt idx="6">
                  <c:v>44013.0</c:v>
                </c:pt>
                <c:pt idx="7">
                  <c:v>44044.0</c:v>
                </c:pt>
                <c:pt idx="8">
                  <c:v>44075.0</c:v>
                </c:pt>
                <c:pt idx="9">
                  <c:v>44105.0</c:v>
                </c:pt>
                <c:pt idx="10">
                  <c:v>44136.0</c:v>
                </c:pt>
                <c:pt idx="11">
                  <c:v>44166.0</c:v>
                </c:pt>
                <c:pt idx="12">
                  <c:v>44197.0</c:v>
                </c:pt>
                <c:pt idx="13">
                  <c:v>44228.0</c:v>
                </c:pt>
                <c:pt idx="14">
                  <c:v>44256.0</c:v>
                </c:pt>
                <c:pt idx="15">
                  <c:v>44287.0</c:v>
                </c:pt>
                <c:pt idx="16">
                  <c:v>44317.0</c:v>
                </c:pt>
                <c:pt idx="17">
                  <c:v>44348.0</c:v>
                </c:pt>
              </c:numCache>
            </c:numRef>
          </c:cat>
          <c:val>
            <c:numRef>
              <c:f>Sheet1!$B$2:$B$19</c:f>
              <c:numCache>
                <c:formatCode>0%</c:formatCode>
                <c:ptCount val="18"/>
                <c:pt idx="0">
                  <c:v>0.78</c:v>
                </c:pt>
                <c:pt idx="1">
                  <c:v>0.72</c:v>
                </c:pt>
                <c:pt idx="2">
                  <c:v>0.57</c:v>
                </c:pt>
                <c:pt idx="3">
                  <c:v>0.79</c:v>
                </c:pt>
                <c:pt idx="4">
                  <c:v>0.82</c:v>
                </c:pt>
                <c:pt idx="5">
                  <c:v>0.81</c:v>
                </c:pt>
                <c:pt idx="6">
                  <c:v>0.8</c:v>
                </c:pt>
                <c:pt idx="7">
                  <c:v>0.86</c:v>
                </c:pt>
                <c:pt idx="8">
                  <c:v>0.89</c:v>
                </c:pt>
                <c:pt idx="9">
                  <c:v>0.89</c:v>
                </c:pt>
                <c:pt idx="10">
                  <c:v>0.92</c:v>
                </c:pt>
                <c:pt idx="11">
                  <c:v>0.95</c:v>
                </c:pt>
                <c:pt idx="12">
                  <c:v>0.95</c:v>
                </c:pt>
                <c:pt idx="13">
                  <c:v>0.94</c:v>
                </c:pt>
                <c:pt idx="14">
                  <c:v>0.95</c:v>
                </c:pt>
                <c:pt idx="15">
                  <c:v>0.96</c:v>
                </c:pt>
                <c:pt idx="16">
                  <c:v>0.93</c:v>
                </c:pt>
                <c:pt idx="17">
                  <c:v>0.91</c:v>
                </c:pt>
              </c:numCache>
            </c:numRef>
          </c:val>
          <c:smooth val="0"/>
          <c:extLst xmlns:c16r2="http://schemas.microsoft.com/office/drawing/2015/06/chart">
            <c:ext xmlns:c16="http://schemas.microsoft.com/office/drawing/2014/chart" uri="{C3380CC4-5D6E-409C-BE32-E72D297353CC}">
              <c16:uniqueId val="{00000000-0B0C-2A4D-B965-2F2210C557D7}"/>
            </c:ext>
          </c:extLst>
        </c:ser>
        <c:dLbls>
          <c:showLegendKey val="0"/>
          <c:showVal val="0"/>
          <c:showCatName val="0"/>
          <c:showSerName val="0"/>
          <c:showPercent val="0"/>
          <c:showBubbleSize val="0"/>
        </c:dLbls>
        <c:marker val="1"/>
        <c:smooth val="0"/>
        <c:axId val="2130923384"/>
        <c:axId val="2130926904"/>
      </c:lineChart>
      <c:dateAx>
        <c:axId val="213092338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0926904"/>
        <c:crosses val="autoZero"/>
        <c:auto val="1"/>
        <c:lblOffset val="100"/>
        <c:baseTimeUnit val="months"/>
      </c:dateAx>
      <c:valAx>
        <c:axId val="2130926904"/>
        <c:scaling>
          <c:orientation val="minMax"/>
          <c:max val="1.0"/>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0923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2C31D-FBF0-904F-B46D-647EDE3D195A}"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584FEB05-B20F-1C44-8E89-7EB75A1C6926}">
      <dgm:prSet phldrT="[Text]" custT="1"/>
      <dgm:spPr/>
      <dgm:t>
        <a:bodyPr/>
        <a:lstStyle/>
        <a:p>
          <a:r>
            <a:rPr lang="en-US" sz="3600" b="1" dirty="0"/>
            <a:t>Systems-based change</a:t>
          </a:r>
        </a:p>
      </dgm:t>
    </dgm:pt>
    <dgm:pt modelId="{DEF9662D-31CC-4D47-A21B-6A94DCFDDE30}" type="parTrans" cxnId="{68240653-6DAA-3346-85C2-6C466DA1EA4F}">
      <dgm:prSet/>
      <dgm:spPr/>
      <dgm:t>
        <a:bodyPr/>
        <a:lstStyle/>
        <a:p>
          <a:endParaRPr lang="en-US"/>
        </a:p>
      </dgm:t>
    </dgm:pt>
    <dgm:pt modelId="{F74D8B09-5A10-8544-8B92-72518D0533A5}" type="sibTrans" cxnId="{68240653-6DAA-3346-85C2-6C466DA1EA4F}">
      <dgm:prSet/>
      <dgm:spPr/>
      <dgm:t>
        <a:bodyPr/>
        <a:lstStyle/>
        <a:p>
          <a:endParaRPr lang="en-US"/>
        </a:p>
      </dgm:t>
    </dgm:pt>
    <dgm:pt modelId="{50BE03C9-B488-484A-869A-733D3A56F546}">
      <dgm:prSet phldrT="[Text]" custT="1"/>
      <dgm:spPr/>
      <dgm:t>
        <a:bodyPr/>
        <a:lstStyle/>
        <a:p>
          <a:r>
            <a:rPr lang="en-US" sz="3600" b="1" dirty="0"/>
            <a:t>Direct clinical care</a:t>
          </a:r>
        </a:p>
      </dgm:t>
    </dgm:pt>
    <dgm:pt modelId="{F0DF9BE0-574E-8743-9ED5-5896D77EECD7}" type="parTrans" cxnId="{5C4B56E7-B5C7-2940-A992-71AFAB4FC0EE}">
      <dgm:prSet/>
      <dgm:spPr/>
      <dgm:t>
        <a:bodyPr/>
        <a:lstStyle/>
        <a:p>
          <a:endParaRPr lang="en-US"/>
        </a:p>
      </dgm:t>
    </dgm:pt>
    <dgm:pt modelId="{25DE27EC-E20B-AA47-9296-5CFE0E5ABCC7}" type="sibTrans" cxnId="{5C4B56E7-B5C7-2940-A992-71AFAB4FC0EE}">
      <dgm:prSet/>
      <dgm:spPr/>
      <dgm:t>
        <a:bodyPr/>
        <a:lstStyle/>
        <a:p>
          <a:endParaRPr lang="en-US">
            <a:solidFill>
              <a:schemeClr val="tx2">
                <a:lumMod val="75000"/>
              </a:schemeClr>
            </a:solidFill>
          </a:endParaRPr>
        </a:p>
      </dgm:t>
    </dgm:pt>
    <dgm:pt modelId="{14844398-68F0-B24E-B197-DB241CDA315E}" type="pres">
      <dgm:prSet presAssocID="{97A2C31D-FBF0-904F-B46D-647EDE3D195A}" presName="cycle" presStyleCnt="0">
        <dgm:presLayoutVars>
          <dgm:dir/>
          <dgm:resizeHandles val="exact"/>
        </dgm:presLayoutVars>
      </dgm:prSet>
      <dgm:spPr/>
      <dgm:t>
        <a:bodyPr/>
        <a:lstStyle/>
        <a:p>
          <a:endParaRPr lang="en-US"/>
        </a:p>
      </dgm:t>
    </dgm:pt>
    <dgm:pt modelId="{F6F998EB-1A2D-4E41-A459-14B5634D8351}" type="pres">
      <dgm:prSet presAssocID="{584FEB05-B20F-1C44-8E89-7EB75A1C6926}" presName="dummy" presStyleCnt="0"/>
      <dgm:spPr/>
    </dgm:pt>
    <dgm:pt modelId="{DA2FBBF1-573B-E443-9D35-4907A03975FE}" type="pres">
      <dgm:prSet presAssocID="{584FEB05-B20F-1C44-8E89-7EB75A1C6926}" presName="node" presStyleLbl="revTx" presStyleIdx="0" presStyleCnt="2">
        <dgm:presLayoutVars>
          <dgm:bulletEnabled val="1"/>
        </dgm:presLayoutVars>
      </dgm:prSet>
      <dgm:spPr/>
      <dgm:t>
        <a:bodyPr/>
        <a:lstStyle/>
        <a:p>
          <a:endParaRPr lang="en-US"/>
        </a:p>
      </dgm:t>
    </dgm:pt>
    <dgm:pt modelId="{B5BF0EF1-811C-1845-B559-8B2ABEA3F6D6}" type="pres">
      <dgm:prSet presAssocID="{F74D8B09-5A10-8544-8B92-72518D0533A5}" presName="sibTrans" presStyleLbl="node1" presStyleIdx="0" presStyleCnt="2"/>
      <dgm:spPr/>
      <dgm:t>
        <a:bodyPr/>
        <a:lstStyle/>
        <a:p>
          <a:endParaRPr lang="en-US"/>
        </a:p>
      </dgm:t>
    </dgm:pt>
    <dgm:pt modelId="{53F2A181-0841-8D4F-9811-9F7594A342A5}" type="pres">
      <dgm:prSet presAssocID="{50BE03C9-B488-484A-869A-733D3A56F546}" presName="dummy" presStyleCnt="0"/>
      <dgm:spPr/>
    </dgm:pt>
    <dgm:pt modelId="{5B7583F5-EC27-E44E-96C7-2FEE9FE29E7C}" type="pres">
      <dgm:prSet presAssocID="{50BE03C9-B488-484A-869A-733D3A56F546}" presName="node" presStyleLbl="revTx" presStyleIdx="1" presStyleCnt="2">
        <dgm:presLayoutVars>
          <dgm:bulletEnabled val="1"/>
        </dgm:presLayoutVars>
      </dgm:prSet>
      <dgm:spPr/>
      <dgm:t>
        <a:bodyPr/>
        <a:lstStyle/>
        <a:p>
          <a:endParaRPr lang="en-US"/>
        </a:p>
      </dgm:t>
    </dgm:pt>
    <dgm:pt modelId="{5C59E801-AC57-124C-AAC1-F5918C30D993}" type="pres">
      <dgm:prSet presAssocID="{25DE27EC-E20B-AA47-9296-5CFE0E5ABCC7}" presName="sibTrans" presStyleLbl="node1" presStyleIdx="1" presStyleCnt="2"/>
      <dgm:spPr/>
      <dgm:t>
        <a:bodyPr/>
        <a:lstStyle/>
        <a:p>
          <a:endParaRPr lang="en-US"/>
        </a:p>
      </dgm:t>
    </dgm:pt>
  </dgm:ptLst>
  <dgm:cxnLst>
    <dgm:cxn modelId="{91269864-1211-3945-8CB4-AA13AE850515}" type="presOf" srcId="{F74D8B09-5A10-8544-8B92-72518D0533A5}" destId="{B5BF0EF1-811C-1845-B559-8B2ABEA3F6D6}" srcOrd="0" destOrd="0" presId="urn:microsoft.com/office/officeart/2005/8/layout/cycle1"/>
    <dgm:cxn modelId="{8640B44E-9FBB-2443-81E4-CC8EC563D9F7}" type="presOf" srcId="{50BE03C9-B488-484A-869A-733D3A56F546}" destId="{5B7583F5-EC27-E44E-96C7-2FEE9FE29E7C}" srcOrd="0" destOrd="0" presId="urn:microsoft.com/office/officeart/2005/8/layout/cycle1"/>
    <dgm:cxn modelId="{5C4B56E7-B5C7-2940-A992-71AFAB4FC0EE}" srcId="{97A2C31D-FBF0-904F-B46D-647EDE3D195A}" destId="{50BE03C9-B488-484A-869A-733D3A56F546}" srcOrd="1" destOrd="0" parTransId="{F0DF9BE0-574E-8743-9ED5-5896D77EECD7}" sibTransId="{25DE27EC-E20B-AA47-9296-5CFE0E5ABCC7}"/>
    <dgm:cxn modelId="{52D7ADB5-EE60-4A49-B69C-3AC69124FCF7}" type="presOf" srcId="{25DE27EC-E20B-AA47-9296-5CFE0E5ABCC7}" destId="{5C59E801-AC57-124C-AAC1-F5918C30D993}" srcOrd="0" destOrd="0" presId="urn:microsoft.com/office/officeart/2005/8/layout/cycle1"/>
    <dgm:cxn modelId="{68240653-6DAA-3346-85C2-6C466DA1EA4F}" srcId="{97A2C31D-FBF0-904F-B46D-647EDE3D195A}" destId="{584FEB05-B20F-1C44-8E89-7EB75A1C6926}" srcOrd="0" destOrd="0" parTransId="{DEF9662D-31CC-4D47-A21B-6A94DCFDDE30}" sibTransId="{F74D8B09-5A10-8544-8B92-72518D0533A5}"/>
    <dgm:cxn modelId="{92552C46-2AA0-E84B-8368-9ED828864DD8}" type="presOf" srcId="{97A2C31D-FBF0-904F-B46D-647EDE3D195A}" destId="{14844398-68F0-B24E-B197-DB241CDA315E}" srcOrd="0" destOrd="0" presId="urn:microsoft.com/office/officeart/2005/8/layout/cycle1"/>
    <dgm:cxn modelId="{356B726E-7511-7F4D-8F33-FB0704143024}" type="presOf" srcId="{584FEB05-B20F-1C44-8E89-7EB75A1C6926}" destId="{DA2FBBF1-573B-E443-9D35-4907A03975FE}" srcOrd="0" destOrd="0" presId="urn:microsoft.com/office/officeart/2005/8/layout/cycle1"/>
    <dgm:cxn modelId="{37905741-613F-E546-ADF2-75BF2D113F20}" type="presParOf" srcId="{14844398-68F0-B24E-B197-DB241CDA315E}" destId="{F6F998EB-1A2D-4E41-A459-14B5634D8351}" srcOrd="0" destOrd="0" presId="urn:microsoft.com/office/officeart/2005/8/layout/cycle1"/>
    <dgm:cxn modelId="{ABBBD1F0-2EE5-6842-9AF1-356FAFF16816}" type="presParOf" srcId="{14844398-68F0-B24E-B197-DB241CDA315E}" destId="{DA2FBBF1-573B-E443-9D35-4907A03975FE}" srcOrd="1" destOrd="0" presId="urn:microsoft.com/office/officeart/2005/8/layout/cycle1"/>
    <dgm:cxn modelId="{30C94EFC-386D-1842-BCBF-FD80B14DD6DD}" type="presParOf" srcId="{14844398-68F0-B24E-B197-DB241CDA315E}" destId="{B5BF0EF1-811C-1845-B559-8B2ABEA3F6D6}" srcOrd="2" destOrd="0" presId="urn:microsoft.com/office/officeart/2005/8/layout/cycle1"/>
    <dgm:cxn modelId="{E0B8ECEE-B6DF-FE46-B252-BF098A6958ED}" type="presParOf" srcId="{14844398-68F0-B24E-B197-DB241CDA315E}" destId="{53F2A181-0841-8D4F-9811-9F7594A342A5}" srcOrd="3" destOrd="0" presId="urn:microsoft.com/office/officeart/2005/8/layout/cycle1"/>
    <dgm:cxn modelId="{2811FCB2-705C-BD4B-95CD-B60496AC3B24}" type="presParOf" srcId="{14844398-68F0-B24E-B197-DB241CDA315E}" destId="{5B7583F5-EC27-E44E-96C7-2FEE9FE29E7C}" srcOrd="4" destOrd="0" presId="urn:microsoft.com/office/officeart/2005/8/layout/cycle1"/>
    <dgm:cxn modelId="{AF3ECAE1-853F-F442-9873-2F025E123635}" type="presParOf" srcId="{14844398-68F0-B24E-B197-DB241CDA315E}" destId="{5C59E801-AC57-124C-AAC1-F5918C30D993}"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009ADA-AD23-4C06-AB5F-1996751D2E6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7CA8BA7-46DA-410B-9FE5-5A3BB46B5682}">
      <dgm:prSet custT="1"/>
      <dgm:spPr/>
      <dgm:t>
        <a:bodyPr/>
        <a:lstStyle/>
        <a:p>
          <a:r>
            <a:rPr lang="en-US" sz="3200" baseline="0" dirty="0"/>
            <a:t>Lead</a:t>
          </a:r>
          <a:endParaRPr lang="en-US" sz="3200" dirty="0"/>
        </a:p>
      </dgm:t>
    </dgm:pt>
    <dgm:pt modelId="{D176FBE6-6127-42EC-AEDC-CCB3C0FAAE0C}" type="parTrans" cxnId="{FC407712-2408-428B-ABAE-BA417B03933E}">
      <dgm:prSet/>
      <dgm:spPr/>
      <dgm:t>
        <a:bodyPr/>
        <a:lstStyle/>
        <a:p>
          <a:endParaRPr lang="en-US" sz="2400"/>
        </a:p>
      </dgm:t>
    </dgm:pt>
    <dgm:pt modelId="{793D92CE-128F-4B27-8DD8-46ACA8237304}" type="sibTrans" cxnId="{FC407712-2408-428B-ABAE-BA417B03933E}">
      <dgm:prSet/>
      <dgm:spPr/>
      <dgm:t>
        <a:bodyPr/>
        <a:lstStyle/>
        <a:p>
          <a:endParaRPr lang="en-US" sz="2400"/>
        </a:p>
      </dgm:t>
    </dgm:pt>
    <dgm:pt modelId="{85D3580D-B69B-40DA-A1E2-360C5056B997}">
      <dgm:prSet custT="1"/>
      <dgm:spPr/>
      <dgm:t>
        <a:bodyPr/>
        <a:lstStyle/>
        <a:p>
          <a:r>
            <a:rPr lang="en-US" sz="3200" baseline="0" dirty="0"/>
            <a:t>Train</a:t>
          </a:r>
          <a:endParaRPr lang="en-US" sz="3200" dirty="0"/>
        </a:p>
      </dgm:t>
    </dgm:pt>
    <dgm:pt modelId="{3E716D9C-A647-44DE-AC35-5D5940EB03A9}" type="parTrans" cxnId="{414C4295-24B8-4614-9DF5-D696261526AD}">
      <dgm:prSet/>
      <dgm:spPr/>
      <dgm:t>
        <a:bodyPr/>
        <a:lstStyle/>
        <a:p>
          <a:endParaRPr lang="en-US" sz="2400"/>
        </a:p>
      </dgm:t>
    </dgm:pt>
    <dgm:pt modelId="{BFF0F22E-E9CC-4A4A-B984-56FB1C86ECF3}" type="sibTrans" cxnId="{414C4295-24B8-4614-9DF5-D696261526AD}">
      <dgm:prSet/>
      <dgm:spPr/>
      <dgm:t>
        <a:bodyPr/>
        <a:lstStyle/>
        <a:p>
          <a:endParaRPr lang="en-US" sz="2400"/>
        </a:p>
      </dgm:t>
    </dgm:pt>
    <dgm:pt modelId="{68856C3D-1445-4D43-833F-7EC25C0B4313}">
      <dgm:prSet custT="1"/>
      <dgm:spPr/>
      <dgm:t>
        <a:bodyPr/>
        <a:lstStyle/>
        <a:p>
          <a:r>
            <a:rPr lang="en-US" sz="3200" baseline="0" dirty="0"/>
            <a:t>Identify risk</a:t>
          </a:r>
          <a:endParaRPr lang="en-US" sz="3200" dirty="0"/>
        </a:p>
      </dgm:t>
    </dgm:pt>
    <dgm:pt modelId="{D8B842DC-4685-4AD6-855D-AC38FFCA0A6D}" type="parTrans" cxnId="{645E5FBD-163D-4366-9081-B9F690798585}">
      <dgm:prSet/>
      <dgm:spPr/>
      <dgm:t>
        <a:bodyPr/>
        <a:lstStyle/>
        <a:p>
          <a:endParaRPr lang="en-US" sz="2400"/>
        </a:p>
      </dgm:t>
    </dgm:pt>
    <dgm:pt modelId="{89B2CFCE-ACFF-466D-B3A3-46B09EFFC639}" type="sibTrans" cxnId="{645E5FBD-163D-4366-9081-B9F690798585}">
      <dgm:prSet/>
      <dgm:spPr/>
      <dgm:t>
        <a:bodyPr/>
        <a:lstStyle/>
        <a:p>
          <a:endParaRPr lang="en-US" sz="2400"/>
        </a:p>
      </dgm:t>
    </dgm:pt>
    <dgm:pt modelId="{314FBBF6-3A16-4D6F-AA41-46D117F9C323}">
      <dgm:prSet custT="1"/>
      <dgm:spPr/>
      <dgm:t>
        <a:bodyPr/>
        <a:lstStyle/>
        <a:p>
          <a:r>
            <a:rPr lang="en-US" sz="3200" baseline="0" dirty="0"/>
            <a:t>Engage at-risk individuals</a:t>
          </a:r>
          <a:endParaRPr lang="en-US" sz="3200" dirty="0"/>
        </a:p>
      </dgm:t>
    </dgm:pt>
    <dgm:pt modelId="{E3602F8D-1878-4500-8C0A-CD255796E021}" type="parTrans" cxnId="{1FF95CCE-7123-4D06-94B1-0F2A48C9A585}">
      <dgm:prSet/>
      <dgm:spPr/>
      <dgm:t>
        <a:bodyPr/>
        <a:lstStyle/>
        <a:p>
          <a:endParaRPr lang="en-US" sz="2400"/>
        </a:p>
      </dgm:t>
    </dgm:pt>
    <dgm:pt modelId="{CBC30722-0CC0-48EE-B3BC-A8DB78F4B311}" type="sibTrans" cxnId="{1FF95CCE-7123-4D06-94B1-0F2A48C9A585}">
      <dgm:prSet/>
      <dgm:spPr/>
      <dgm:t>
        <a:bodyPr/>
        <a:lstStyle/>
        <a:p>
          <a:endParaRPr lang="en-US" sz="2400"/>
        </a:p>
      </dgm:t>
    </dgm:pt>
    <dgm:pt modelId="{0EF474FD-F567-4F06-B9EF-AF424F208738}">
      <dgm:prSet custT="1"/>
      <dgm:spPr/>
      <dgm:t>
        <a:bodyPr/>
        <a:lstStyle/>
        <a:p>
          <a:r>
            <a:rPr lang="en-US" sz="3200" baseline="0" dirty="0"/>
            <a:t>Treat</a:t>
          </a:r>
          <a:endParaRPr lang="en-US" sz="3200" dirty="0"/>
        </a:p>
      </dgm:t>
    </dgm:pt>
    <dgm:pt modelId="{1AB22E28-E78D-4305-93DF-72A4AB219DD2}" type="parTrans" cxnId="{E20002FE-2EA5-4BB0-A8A2-A0F36206962B}">
      <dgm:prSet/>
      <dgm:spPr/>
      <dgm:t>
        <a:bodyPr/>
        <a:lstStyle/>
        <a:p>
          <a:endParaRPr lang="en-US" sz="2400"/>
        </a:p>
      </dgm:t>
    </dgm:pt>
    <dgm:pt modelId="{C2668580-E8C0-4366-A547-176B1E4EB60B}" type="sibTrans" cxnId="{E20002FE-2EA5-4BB0-A8A2-A0F36206962B}">
      <dgm:prSet/>
      <dgm:spPr/>
      <dgm:t>
        <a:bodyPr/>
        <a:lstStyle/>
        <a:p>
          <a:endParaRPr lang="en-US" sz="2400"/>
        </a:p>
      </dgm:t>
    </dgm:pt>
    <dgm:pt modelId="{D80E1AED-8036-4BD8-9989-DC4B483803AF}">
      <dgm:prSet custT="1"/>
      <dgm:spPr/>
      <dgm:t>
        <a:bodyPr/>
        <a:lstStyle/>
        <a:p>
          <a:r>
            <a:rPr lang="en-US" sz="3200" baseline="0" dirty="0"/>
            <a:t>Transition patients</a:t>
          </a:r>
          <a:endParaRPr lang="en-US" sz="3200" dirty="0"/>
        </a:p>
      </dgm:t>
    </dgm:pt>
    <dgm:pt modelId="{F6E80648-5B04-4DB0-89E9-777CDE32E1D6}" type="parTrans" cxnId="{9C6B7E39-681A-4812-BA92-AD1CB8C51984}">
      <dgm:prSet/>
      <dgm:spPr/>
      <dgm:t>
        <a:bodyPr/>
        <a:lstStyle/>
        <a:p>
          <a:endParaRPr lang="en-US" sz="2400"/>
        </a:p>
      </dgm:t>
    </dgm:pt>
    <dgm:pt modelId="{0C506889-8E35-40E5-A144-ABA67E2D8477}" type="sibTrans" cxnId="{9C6B7E39-681A-4812-BA92-AD1CB8C51984}">
      <dgm:prSet/>
      <dgm:spPr/>
      <dgm:t>
        <a:bodyPr/>
        <a:lstStyle/>
        <a:p>
          <a:endParaRPr lang="en-US" sz="2400"/>
        </a:p>
      </dgm:t>
    </dgm:pt>
    <dgm:pt modelId="{4CFE6C76-46DF-4EDE-B71B-59A5AC1408B1}">
      <dgm:prSet custT="1"/>
      <dgm:spPr/>
      <dgm:t>
        <a:bodyPr/>
        <a:lstStyle/>
        <a:p>
          <a:r>
            <a:rPr lang="en-US" sz="3200" baseline="0" dirty="0"/>
            <a:t>Improve</a:t>
          </a:r>
          <a:endParaRPr lang="en-US" sz="3200" dirty="0"/>
        </a:p>
      </dgm:t>
    </dgm:pt>
    <dgm:pt modelId="{E6AE0B4F-434C-4331-8B9F-D2305D538B28}" type="parTrans" cxnId="{29E19C60-70BE-4142-BACD-74D6696757D2}">
      <dgm:prSet/>
      <dgm:spPr/>
      <dgm:t>
        <a:bodyPr/>
        <a:lstStyle/>
        <a:p>
          <a:endParaRPr lang="en-US" sz="2400"/>
        </a:p>
      </dgm:t>
    </dgm:pt>
    <dgm:pt modelId="{CBD721A1-C9CC-4AE4-A0E8-511B5AF7B288}" type="sibTrans" cxnId="{29E19C60-70BE-4142-BACD-74D6696757D2}">
      <dgm:prSet/>
      <dgm:spPr/>
      <dgm:t>
        <a:bodyPr/>
        <a:lstStyle/>
        <a:p>
          <a:endParaRPr lang="en-US" sz="2400"/>
        </a:p>
      </dgm:t>
    </dgm:pt>
    <dgm:pt modelId="{E5319C4D-942B-0544-A67F-29F597DD565E}" type="pres">
      <dgm:prSet presAssocID="{E7009ADA-AD23-4C06-AB5F-1996751D2E6A}" presName="vert0" presStyleCnt="0">
        <dgm:presLayoutVars>
          <dgm:dir/>
          <dgm:animOne val="branch"/>
          <dgm:animLvl val="lvl"/>
        </dgm:presLayoutVars>
      </dgm:prSet>
      <dgm:spPr/>
      <dgm:t>
        <a:bodyPr/>
        <a:lstStyle/>
        <a:p>
          <a:endParaRPr lang="en-US"/>
        </a:p>
      </dgm:t>
    </dgm:pt>
    <dgm:pt modelId="{0E3C9622-4E65-0F4D-BB29-C159719C1599}" type="pres">
      <dgm:prSet presAssocID="{E7CA8BA7-46DA-410B-9FE5-5A3BB46B5682}" presName="thickLine" presStyleLbl="alignNode1" presStyleIdx="0" presStyleCnt="7"/>
      <dgm:spPr/>
    </dgm:pt>
    <dgm:pt modelId="{3B7F1D59-6C39-F341-8B0D-72CFD5E24549}" type="pres">
      <dgm:prSet presAssocID="{E7CA8BA7-46DA-410B-9FE5-5A3BB46B5682}" presName="horz1" presStyleCnt="0"/>
      <dgm:spPr/>
    </dgm:pt>
    <dgm:pt modelId="{725E643E-D00A-934E-A62D-2251265FB418}" type="pres">
      <dgm:prSet presAssocID="{E7CA8BA7-46DA-410B-9FE5-5A3BB46B5682}" presName="tx1" presStyleLbl="revTx" presStyleIdx="0" presStyleCnt="7"/>
      <dgm:spPr/>
      <dgm:t>
        <a:bodyPr/>
        <a:lstStyle/>
        <a:p>
          <a:endParaRPr lang="en-US"/>
        </a:p>
      </dgm:t>
    </dgm:pt>
    <dgm:pt modelId="{68130BAB-6F9F-574B-A1F0-C1286070E9DC}" type="pres">
      <dgm:prSet presAssocID="{E7CA8BA7-46DA-410B-9FE5-5A3BB46B5682}" presName="vert1" presStyleCnt="0"/>
      <dgm:spPr/>
    </dgm:pt>
    <dgm:pt modelId="{4A1B6B65-C9C3-3447-A383-6F164212398E}" type="pres">
      <dgm:prSet presAssocID="{85D3580D-B69B-40DA-A1E2-360C5056B997}" presName="thickLine" presStyleLbl="alignNode1" presStyleIdx="1" presStyleCnt="7"/>
      <dgm:spPr/>
    </dgm:pt>
    <dgm:pt modelId="{E835E99D-712F-7E4D-815C-655CDE3A21A5}" type="pres">
      <dgm:prSet presAssocID="{85D3580D-B69B-40DA-A1E2-360C5056B997}" presName="horz1" presStyleCnt="0"/>
      <dgm:spPr/>
    </dgm:pt>
    <dgm:pt modelId="{E34AD08D-29A5-B347-B6C9-5D3F486ACFCB}" type="pres">
      <dgm:prSet presAssocID="{85D3580D-B69B-40DA-A1E2-360C5056B997}" presName="tx1" presStyleLbl="revTx" presStyleIdx="1" presStyleCnt="7"/>
      <dgm:spPr/>
      <dgm:t>
        <a:bodyPr/>
        <a:lstStyle/>
        <a:p>
          <a:endParaRPr lang="en-US"/>
        </a:p>
      </dgm:t>
    </dgm:pt>
    <dgm:pt modelId="{0D3DA270-2746-7045-85F5-67DE4BB8CCC8}" type="pres">
      <dgm:prSet presAssocID="{85D3580D-B69B-40DA-A1E2-360C5056B997}" presName="vert1" presStyleCnt="0"/>
      <dgm:spPr/>
    </dgm:pt>
    <dgm:pt modelId="{E6865AB6-D864-DE46-80DB-37030F6E512F}" type="pres">
      <dgm:prSet presAssocID="{68856C3D-1445-4D43-833F-7EC25C0B4313}" presName="thickLine" presStyleLbl="alignNode1" presStyleIdx="2" presStyleCnt="7"/>
      <dgm:spPr/>
    </dgm:pt>
    <dgm:pt modelId="{EC5C03DD-DE70-F941-89F4-E67092B7CC26}" type="pres">
      <dgm:prSet presAssocID="{68856C3D-1445-4D43-833F-7EC25C0B4313}" presName="horz1" presStyleCnt="0"/>
      <dgm:spPr/>
    </dgm:pt>
    <dgm:pt modelId="{21045B05-709F-594B-B3FB-53258AD06AD7}" type="pres">
      <dgm:prSet presAssocID="{68856C3D-1445-4D43-833F-7EC25C0B4313}" presName="tx1" presStyleLbl="revTx" presStyleIdx="2" presStyleCnt="7"/>
      <dgm:spPr/>
      <dgm:t>
        <a:bodyPr/>
        <a:lstStyle/>
        <a:p>
          <a:endParaRPr lang="en-US"/>
        </a:p>
      </dgm:t>
    </dgm:pt>
    <dgm:pt modelId="{68F8F888-CB89-4843-99FB-0F0570BD977C}" type="pres">
      <dgm:prSet presAssocID="{68856C3D-1445-4D43-833F-7EC25C0B4313}" presName="vert1" presStyleCnt="0"/>
      <dgm:spPr/>
    </dgm:pt>
    <dgm:pt modelId="{DB6A4ED5-7DAA-A843-940F-E6010B6472CD}" type="pres">
      <dgm:prSet presAssocID="{314FBBF6-3A16-4D6F-AA41-46D117F9C323}" presName="thickLine" presStyleLbl="alignNode1" presStyleIdx="3" presStyleCnt="7"/>
      <dgm:spPr/>
    </dgm:pt>
    <dgm:pt modelId="{742EA463-56CC-2B43-AF90-52BA019CBFEA}" type="pres">
      <dgm:prSet presAssocID="{314FBBF6-3A16-4D6F-AA41-46D117F9C323}" presName="horz1" presStyleCnt="0"/>
      <dgm:spPr/>
    </dgm:pt>
    <dgm:pt modelId="{8CD20D9C-A5F3-9340-A02F-9FD8778EC97E}" type="pres">
      <dgm:prSet presAssocID="{314FBBF6-3A16-4D6F-AA41-46D117F9C323}" presName="tx1" presStyleLbl="revTx" presStyleIdx="3" presStyleCnt="7"/>
      <dgm:spPr/>
      <dgm:t>
        <a:bodyPr/>
        <a:lstStyle/>
        <a:p>
          <a:endParaRPr lang="en-US"/>
        </a:p>
      </dgm:t>
    </dgm:pt>
    <dgm:pt modelId="{AD197197-A25D-6B48-8566-1AEAFF730021}" type="pres">
      <dgm:prSet presAssocID="{314FBBF6-3A16-4D6F-AA41-46D117F9C323}" presName="vert1" presStyleCnt="0"/>
      <dgm:spPr/>
    </dgm:pt>
    <dgm:pt modelId="{5865719B-881D-7E43-90DC-43504AA15A05}" type="pres">
      <dgm:prSet presAssocID="{0EF474FD-F567-4F06-B9EF-AF424F208738}" presName="thickLine" presStyleLbl="alignNode1" presStyleIdx="4" presStyleCnt="7"/>
      <dgm:spPr/>
    </dgm:pt>
    <dgm:pt modelId="{F432CF46-8C45-FB4D-8D9B-5D30A021888B}" type="pres">
      <dgm:prSet presAssocID="{0EF474FD-F567-4F06-B9EF-AF424F208738}" presName="horz1" presStyleCnt="0"/>
      <dgm:spPr/>
    </dgm:pt>
    <dgm:pt modelId="{AC3FDAEB-7F23-5C40-AA54-B15386E76FFD}" type="pres">
      <dgm:prSet presAssocID="{0EF474FD-F567-4F06-B9EF-AF424F208738}" presName="tx1" presStyleLbl="revTx" presStyleIdx="4" presStyleCnt="7"/>
      <dgm:spPr/>
      <dgm:t>
        <a:bodyPr/>
        <a:lstStyle/>
        <a:p>
          <a:endParaRPr lang="en-US"/>
        </a:p>
      </dgm:t>
    </dgm:pt>
    <dgm:pt modelId="{80284519-CC34-E04F-BA07-C7E7EAA7919C}" type="pres">
      <dgm:prSet presAssocID="{0EF474FD-F567-4F06-B9EF-AF424F208738}" presName="vert1" presStyleCnt="0"/>
      <dgm:spPr/>
    </dgm:pt>
    <dgm:pt modelId="{DE5F50AC-9553-4B4E-B64C-C3C0B0720AA8}" type="pres">
      <dgm:prSet presAssocID="{D80E1AED-8036-4BD8-9989-DC4B483803AF}" presName="thickLine" presStyleLbl="alignNode1" presStyleIdx="5" presStyleCnt="7"/>
      <dgm:spPr/>
    </dgm:pt>
    <dgm:pt modelId="{DB3AB43E-A693-BA4A-9D74-F10B553B2D9B}" type="pres">
      <dgm:prSet presAssocID="{D80E1AED-8036-4BD8-9989-DC4B483803AF}" presName="horz1" presStyleCnt="0"/>
      <dgm:spPr/>
    </dgm:pt>
    <dgm:pt modelId="{7EB9BD7A-442C-9643-B4EC-3D096A861CF0}" type="pres">
      <dgm:prSet presAssocID="{D80E1AED-8036-4BD8-9989-DC4B483803AF}" presName="tx1" presStyleLbl="revTx" presStyleIdx="5" presStyleCnt="7"/>
      <dgm:spPr/>
      <dgm:t>
        <a:bodyPr/>
        <a:lstStyle/>
        <a:p>
          <a:endParaRPr lang="en-US"/>
        </a:p>
      </dgm:t>
    </dgm:pt>
    <dgm:pt modelId="{D4C5297E-2EDA-4844-8731-71F90B65D8E3}" type="pres">
      <dgm:prSet presAssocID="{D80E1AED-8036-4BD8-9989-DC4B483803AF}" presName="vert1" presStyleCnt="0"/>
      <dgm:spPr/>
    </dgm:pt>
    <dgm:pt modelId="{C09C6C8F-92E3-B54C-8660-5FF7E62EC1BD}" type="pres">
      <dgm:prSet presAssocID="{4CFE6C76-46DF-4EDE-B71B-59A5AC1408B1}" presName="thickLine" presStyleLbl="alignNode1" presStyleIdx="6" presStyleCnt="7"/>
      <dgm:spPr/>
    </dgm:pt>
    <dgm:pt modelId="{937FAC77-B01F-2843-9959-D176996864E5}" type="pres">
      <dgm:prSet presAssocID="{4CFE6C76-46DF-4EDE-B71B-59A5AC1408B1}" presName="horz1" presStyleCnt="0"/>
      <dgm:spPr/>
    </dgm:pt>
    <dgm:pt modelId="{13488499-1342-3A47-BDC2-460F8DC4B48A}" type="pres">
      <dgm:prSet presAssocID="{4CFE6C76-46DF-4EDE-B71B-59A5AC1408B1}" presName="tx1" presStyleLbl="revTx" presStyleIdx="6" presStyleCnt="7"/>
      <dgm:spPr/>
      <dgm:t>
        <a:bodyPr/>
        <a:lstStyle/>
        <a:p>
          <a:endParaRPr lang="en-US"/>
        </a:p>
      </dgm:t>
    </dgm:pt>
    <dgm:pt modelId="{3B2F6B4E-4DE2-454D-9952-4C52515E06F1}" type="pres">
      <dgm:prSet presAssocID="{4CFE6C76-46DF-4EDE-B71B-59A5AC1408B1}" presName="vert1" presStyleCnt="0"/>
      <dgm:spPr/>
    </dgm:pt>
  </dgm:ptLst>
  <dgm:cxnLst>
    <dgm:cxn modelId="{645E5FBD-163D-4366-9081-B9F690798585}" srcId="{E7009ADA-AD23-4C06-AB5F-1996751D2E6A}" destId="{68856C3D-1445-4D43-833F-7EC25C0B4313}" srcOrd="2" destOrd="0" parTransId="{D8B842DC-4685-4AD6-855D-AC38FFCA0A6D}" sibTransId="{89B2CFCE-ACFF-466D-B3A3-46B09EFFC639}"/>
    <dgm:cxn modelId="{051462A2-E814-0F4F-A83C-0A00B6DDB2B8}" type="presOf" srcId="{0EF474FD-F567-4F06-B9EF-AF424F208738}" destId="{AC3FDAEB-7F23-5C40-AA54-B15386E76FFD}" srcOrd="0" destOrd="0" presId="urn:microsoft.com/office/officeart/2008/layout/LinedList"/>
    <dgm:cxn modelId="{765E6689-FE1A-C84A-8DA6-9E64C7E68CCD}" type="presOf" srcId="{E7CA8BA7-46DA-410B-9FE5-5A3BB46B5682}" destId="{725E643E-D00A-934E-A62D-2251265FB418}" srcOrd="0" destOrd="0" presId="urn:microsoft.com/office/officeart/2008/layout/LinedList"/>
    <dgm:cxn modelId="{29E19C60-70BE-4142-BACD-74D6696757D2}" srcId="{E7009ADA-AD23-4C06-AB5F-1996751D2E6A}" destId="{4CFE6C76-46DF-4EDE-B71B-59A5AC1408B1}" srcOrd="6" destOrd="0" parTransId="{E6AE0B4F-434C-4331-8B9F-D2305D538B28}" sibTransId="{CBD721A1-C9CC-4AE4-A0E8-511B5AF7B288}"/>
    <dgm:cxn modelId="{414C4295-24B8-4614-9DF5-D696261526AD}" srcId="{E7009ADA-AD23-4C06-AB5F-1996751D2E6A}" destId="{85D3580D-B69B-40DA-A1E2-360C5056B997}" srcOrd="1" destOrd="0" parTransId="{3E716D9C-A647-44DE-AC35-5D5940EB03A9}" sibTransId="{BFF0F22E-E9CC-4A4A-B984-56FB1C86ECF3}"/>
    <dgm:cxn modelId="{9C6B7E39-681A-4812-BA92-AD1CB8C51984}" srcId="{E7009ADA-AD23-4C06-AB5F-1996751D2E6A}" destId="{D80E1AED-8036-4BD8-9989-DC4B483803AF}" srcOrd="5" destOrd="0" parTransId="{F6E80648-5B04-4DB0-89E9-777CDE32E1D6}" sibTransId="{0C506889-8E35-40E5-A144-ABA67E2D8477}"/>
    <dgm:cxn modelId="{E99A3A31-923C-CC46-B02D-A5B4B0BE4D94}" type="presOf" srcId="{D80E1AED-8036-4BD8-9989-DC4B483803AF}" destId="{7EB9BD7A-442C-9643-B4EC-3D096A861CF0}" srcOrd="0" destOrd="0" presId="urn:microsoft.com/office/officeart/2008/layout/LinedList"/>
    <dgm:cxn modelId="{439CD4BE-74AF-824D-AF4A-5FBEAF394434}" type="presOf" srcId="{314FBBF6-3A16-4D6F-AA41-46D117F9C323}" destId="{8CD20D9C-A5F3-9340-A02F-9FD8778EC97E}" srcOrd="0" destOrd="0" presId="urn:microsoft.com/office/officeart/2008/layout/LinedList"/>
    <dgm:cxn modelId="{743CE812-005E-8F42-8184-BFBD6509F859}" type="presOf" srcId="{4CFE6C76-46DF-4EDE-B71B-59A5AC1408B1}" destId="{13488499-1342-3A47-BDC2-460F8DC4B48A}" srcOrd="0" destOrd="0" presId="urn:microsoft.com/office/officeart/2008/layout/LinedList"/>
    <dgm:cxn modelId="{F6320B66-985A-5541-B75C-49F7AFE2944E}" type="presOf" srcId="{E7009ADA-AD23-4C06-AB5F-1996751D2E6A}" destId="{E5319C4D-942B-0544-A67F-29F597DD565E}" srcOrd="0" destOrd="0" presId="urn:microsoft.com/office/officeart/2008/layout/LinedList"/>
    <dgm:cxn modelId="{E20002FE-2EA5-4BB0-A8A2-A0F36206962B}" srcId="{E7009ADA-AD23-4C06-AB5F-1996751D2E6A}" destId="{0EF474FD-F567-4F06-B9EF-AF424F208738}" srcOrd="4" destOrd="0" parTransId="{1AB22E28-E78D-4305-93DF-72A4AB219DD2}" sibTransId="{C2668580-E8C0-4366-A547-176B1E4EB60B}"/>
    <dgm:cxn modelId="{6115D9AB-1940-644F-A09B-386B54936B79}" type="presOf" srcId="{85D3580D-B69B-40DA-A1E2-360C5056B997}" destId="{E34AD08D-29A5-B347-B6C9-5D3F486ACFCB}" srcOrd="0" destOrd="0" presId="urn:microsoft.com/office/officeart/2008/layout/LinedList"/>
    <dgm:cxn modelId="{40A66E15-7581-F346-A380-1AE0428ED6CF}" type="presOf" srcId="{68856C3D-1445-4D43-833F-7EC25C0B4313}" destId="{21045B05-709F-594B-B3FB-53258AD06AD7}" srcOrd="0" destOrd="0" presId="urn:microsoft.com/office/officeart/2008/layout/LinedList"/>
    <dgm:cxn modelId="{1FF95CCE-7123-4D06-94B1-0F2A48C9A585}" srcId="{E7009ADA-AD23-4C06-AB5F-1996751D2E6A}" destId="{314FBBF6-3A16-4D6F-AA41-46D117F9C323}" srcOrd="3" destOrd="0" parTransId="{E3602F8D-1878-4500-8C0A-CD255796E021}" sibTransId="{CBC30722-0CC0-48EE-B3BC-A8DB78F4B311}"/>
    <dgm:cxn modelId="{FC407712-2408-428B-ABAE-BA417B03933E}" srcId="{E7009ADA-AD23-4C06-AB5F-1996751D2E6A}" destId="{E7CA8BA7-46DA-410B-9FE5-5A3BB46B5682}" srcOrd="0" destOrd="0" parTransId="{D176FBE6-6127-42EC-AEDC-CCB3C0FAAE0C}" sibTransId="{793D92CE-128F-4B27-8DD8-46ACA8237304}"/>
    <dgm:cxn modelId="{FEEAB783-CAEE-104C-AE4E-8AEBFAF88386}" type="presParOf" srcId="{E5319C4D-942B-0544-A67F-29F597DD565E}" destId="{0E3C9622-4E65-0F4D-BB29-C159719C1599}" srcOrd="0" destOrd="0" presId="urn:microsoft.com/office/officeart/2008/layout/LinedList"/>
    <dgm:cxn modelId="{03CFFFC8-1B67-3540-ACB4-2855E2E68A1C}" type="presParOf" srcId="{E5319C4D-942B-0544-A67F-29F597DD565E}" destId="{3B7F1D59-6C39-F341-8B0D-72CFD5E24549}" srcOrd="1" destOrd="0" presId="urn:microsoft.com/office/officeart/2008/layout/LinedList"/>
    <dgm:cxn modelId="{BF38C164-059B-5C40-8998-20199D480315}" type="presParOf" srcId="{3B7F1D59-6C39-F341-8B0D-72CFD5E24549}" destId="{725E643E-D00A-934E-A62D-2251265FB418}" srcOrd="0" destOrd="0" presId="urn:microsoft.com/office/officeart/2008/layout/LinedList"/>
    <dgm:cxn modelId="{A3A29EB2-1E1A-874A-AC4E-83E7554F2D88}" type="presParOf" srcId="{3B7F1D59-6C39-F341-8B0D-72CFD5E24549}" destId="{68130BAB-6F9F-574B-A1F0-C1286070E9DC}" srcOrd="1" destOrd="0" presId="urn:microsoft.com/office/officeart/2008/layout/LinedList"/>
    <dgm:cxn modelId="{3A1D51FE-542C-FB48-B073-0085A554CC0D}" type="presParOf" srcId="{E5319C4D-942B-0544-A67F-29F597DD565E}" destId="{4A1B6B65-C9C3-3447-A383-6F164212398E}" srcOrd="2" destOrd="0" presId="urn:microsoft.com/office/officeart/2008/layout/LinedList"/>
    <dgm:cxn modelId="{D40525B2-DC81-FB46-AD77-B169A09E10F3}" type="presParOf" srcId="{E5319C4D-942B-0544-A67F-29F597DD565E}" destId="{E835E99D-712F-7E4D-815C-655CDE3A21A5}" srcOrd="3" destOrd="0" presId="urn:microsoft.com/office/officeart/2008/layout/LinedList"/>
    <dgm:cxn modelId="{6E11185C-2B92-244E-82E1-5F39F276FEF9}" type="presParOf" srcId="{E835E99D-712F-7E4D-815C-655CDE3A21A5}" destId="{E34AD08D-29A5-B347-B6C9-5D3F486ACFCB}" srcOrd="0" destOrd="0" presId="urn:microsoft.com/office/officeart/2008/layout/LinedList"/>
    <dgm:cxn modelId="{469A2C77-BAD7-3849-8F74-BF945AD94FC5}" type="presParOf" srcId="{E835E99D-712F-7E4D-815C-655CDE3A21A5}" destId="{0D3DA270-2746-7045-85F5-67DE4BB8CCC8}" srcOrd="1" destOrd="0" presId="urn:microsoft.com/office/officeart/2008/layout/LinedList"/>
    <dgm:cxn modelId="{BB94B6E3-B699-0040-9A54-1022E4FF6322}" type="presParOf" srcId="{E5319C4D-942B-0544-A67F-29F597DD565E}" destId="{E6865AB6-D864-DE46-80DB-37030F6E512F}" srcOrd="4" destOrd="0" presId="urn:microsoft.com/office/officeart/2008/layout/LinedList"/>
    <dgm:cxn modelId="{724359A4-8E97-D346-9034-F5890B035193}" type="presParOf" srcId="{E5319C4D-942B-0544-A67F-29F597DD565E}" destId="{EC5C03DD-DE70-F941-89F4-E67092B7CC26}" srcOrd="5" destOrd="0" presId="urn:microsoft.com/office/officeart/2008/layout/LinedList"/>
    <dgm:cxn modelId="{975CEC9B-2D2A-9449-A70E-1AB16FA83A1F}" type="presParOf" srcId="{EC5C03DD-DE70-F941-89F4-E67092B7CC26}" destId="{21045B05-709F-594B-B3FB-53258AD06AD7}" srcOrd="0" destOrd="0" presId="urn:microsoft.com/office/officeart/2008/layout/LinedList"/>
    <dgm:cxn modelId="{78C81AD4-37A3-E746-9CC2-862C5BA06122}" type="presParOf" srcId="{EC5C03DD-DE70-F941-89F4-E67092B7CC26}" destId="{68F8F888-CB89-4843-99FB-0F0570BD977C}" srcOrd="1" destOrd="0" presId="urn:microsoft.com/office/officeart/2008/layout/LinedList"/>
    <dgm:cxn modelId="{C8DEEB84-689F-B94B-8CAA-F1C9493665A6}" type="presParOf" srcId="{E5319C4D-942B-0544-A67F-29F597DD565E}" destId="{DB6A4ED5-7DAA-A843-940F-E6010B6472CD}" srcOrd="6" destOrd="0" presId="urn:microsoft.com/office/officeart/2008/layout/LinedList"/>
    <dgm:cxn modelId="{07F717D0-6763-3E48-A2B1-8D5B98B373C8}" type="presParOf" srcId="{E5319C4D-942B-0544-A67F-29F597DD565E}" destId="{742EA463-56CC-2B43-AF90-52BA019CBFEA}" srcOrd="7" destOrd="0" presId="urn:microsoft.com/office/officeart/2008/layout/LinedList"/>
    <dgm:cxn modelId="{54346B1A-3855-E347-B85D-93337D93A45C}" type="presParOf" srcId="{742EA463-56CC-2B43-AF90-52BA019CBFEA}" destId="{8CD20D9C-A5F3-9340-A02F-9FD8778EC97E}" srcOrd="0" destOrd="0" presId="urn:microsoft.com/office/officeart/2008/layout/LinedList"/>
    <dgm:cxn modelId="{F4489A69-DC88-E747-AB76-199B26044596}" type="presParOf" srcId="{742EA463-56CC-2B43-AF90-52BA019CBFEA}" destId="{AD197197-A25D-6B48-8566-1AEAFF730021}" srcOrd="1" destOrd="0" presId="urn:microsoft.com/office/officeart/2008/layout/LinedList"/>
    <dgm:cxn modelId="{BA545BE5-22F9-3C41-9AB1-B57183348810}" type="presParOf" srcId="{E5319C4D-942B-0544-A67F-29F597DD565E}" destId="{5865719B-881D-7E43-90DC-43504AA15A05}" srcOrd="8" destOrd="0" presId="urn:microsoft.com/office/officeart/2008/layout/LinedList"/>
    <dgm:cxn modelId="{80EC3517-2558-3046-9486-CDAA647EBB7B}" type="presParOf" srcId="{E5319C4D-942B-0544-A67F-29F597DD565E}" destId="{F432CF46-8C45-FB4D-8D9B-5D30A021888B}" srcOrd="9" destOrd="0" presId="urn:microsoft.com/office/officeart/2008/layout/LinedList"/>
    <dgm:cxn modelId="{29A95088-41BD-C949-BEAA-0B114B20654E}" type="presParOf" srcId="{F432CF46-8C45-FB4D-8D9B-5D30A021888B}" destId="{AC3FDAEB-7F23-5C40-AA54-B15386E76FFD}" srcOrd="0" destOrd="0" presId="urn:microsoft.com/office/officeart/2008/layout/LinedList"/>
    <dgm:cxn modelId="{52EC9AD1-2E31-DD49-9567-ECA4914B9777}" type="presParOf" srcId="{F432CF46-8C45-FB4D-8D9B-5D30A021888B}" destId="{80284519-CC34-E04F-BA07-C7E7EAA7919C}" srcOrd="1" destOrd="0" presId="urn:microsoft.com/office/officeart/2008/layout/LinedList"/>
    <dgm:cxn modelId="{39342113-DA81-6342-8D37-FB2C05E53A22}" type="presParOf" srcId="{E5319C4D-942B-0544-A67F-29F597DD565E}" destId="{DE5F50AC-9553-4B4E-B64C-C3C0B0720AA8}" srcOrd="10" destOrd="0" presId="urn:microsoft.com/office/officeart/2008/layout/LinedList"/>
    <dgm:cxn modelId="{21AC6772-AC30-734D-915E-D71762D35B5D}" type="presParOf" srcId="{E5319C4D-942B-0544-A67F-29F597DD565E}" destId="{DB3AB43E-A693-BA4A-9D74-F10B553B2D9B}" srcOrd="11" destOrd="0" presId="urn:microsoft.com/office/officeart/2008/layout/LinedList"/>
    <dgm:cxn modelId="{BA186880-C6E6-2C4F-9824-6C22CD457DFF}" type="presParOf" srcId="{DB3AB43E-A693-BA4A-9D74-F10B553B2D9B}" destId="{7EB9BD7A-442C-9643-B4EC-3D096A861CF0}" srcOrd="0" destOrd="0" presId="urn:microsoft.com/office/officeart/2008/layout/LinedList"/>
    <dgm:cxn modelId="{4040A8BA-39E9-3049-86AE-6CC813228B35}" type="presParOf" srcId="{DB3AB43E-A693-BA4A-9D74-F10B553B2D9B}" destId="{D4C5297E-2EDA-4844-8731-71F90B65D8E3}" srcOrd="1" destOrd="0" presId="urn:microsoft.com/office/officeart/2008/layout/LinedList"/>
    <dgm:cxn modelId="{51D86150-ABA5-9B4A-9B21-3B3581A3B83E}" type="presParOf" srcId="{E5319C4D-942B-0544-A67F-29F597DD565E}" destId="{C09C6C8F-92E3-B54C-8660-5FF7E62EC1BD}" srcOrd="12" destOrd="0" presId="urn:microsoft.com/office/officeart/2008/layout/LinedList"/>
    <dgm:cxn modelId="{6DD7FEDC-E340-B540-A4B7-C54A9EDFDD07}" type="presParOf" srcId="{E5319C4D-942B-0544-A67F-29F597DD565E}" destId="{937FAC77-B01F-2843-9959-D176996864E5}" srcOrd="13" destOrd="0" presId="urn:microsoft.com/office/officeart/2008/layout/LinedList"/>
    <dgm:cxn modelId="{EC307BB9-FEC5-2E4E-9EA7-6D6A506D9B62}" type="presParOf" srcId="{937FAC77-B01F-2843-9959-D176996864E5}" destId="{13488499-1342-3A47-BDC2-460F8DC4B48A}" srcOrd="0" destOrd="0" presId="urn:microsoft.com/office/officeart/2008/layout/LinedList"/>
    <dgm:cxn modelId="{902A9695-F46C-8444-92B3-A8D583E8DCB0}" type="presParOf" srcId="{937FAC77-B01F-2843-9959-D176996864E5}" destId="{3B2F6B4E-4DE2-454D-9952-4C52515E06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134F7-44D5-7040-8AB0-D24651E871AB}"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310885BE-3124-FA46-AF52-2D161F8E5B59}">
      <dgm:prSet phldrT="[Text]"/>
      <dgm:spPr/>
      <dgm:t>
        <a:bodyPr/>
        <a:lstStyle/>
        <a:p>
          <a:r>
            <a:rPr lang="en-US" dirty="0"/>
            <a:t> </a:t>
          </a:r>
        </a:p>
      </dgm:t>
    </dgm:pt>
    <dgm:pt modelId="{EC9FA5F6-62C2-F14D-8631-A3E449852C6A}" type="parTrans" cxnId="{A4624A86-22EA-6049-9967-E1796467AA6D}">
      <dgm:prSet/>
      <dgm:spPr/>
      <dgm:t>
        <a:bodyPr/>
        <a:lstStyle/>
        <a:p>
          <a:endParaRPr lang="en-US"/>
        </a:p>
      </dgm:t>
    </dgm:pt>
    <dgm:pt modelId="{D2D0840B-4653-8141-A98F-B14828AF56B5}" type="sibTrans" cxnId="{A4624A86-22EA-6049-9967-E1796467AA6D}">
      <dgm:prSet/>
      <dgm:spPr/>
      <dgm:t>
        <a:bodyPr/>
        <a:lstStyle/>
        <a:p>
          <a:endParaRPr lang="en-US"/>
        </a:p>
      </dgm:t>
    </dgm:pt>
    <dgm:pt modelId="{F9C2A73C-F8CC-364A-92F3-F7DDAF5634A3}">
      <dgm:prSet phldrT="[Text]"/>
      <dgm:spPr/>
      <dgm:t>
        <a:bodyPr/>
        <a:lstStyle/>
        <a:p>
          <a:r>
            <a:rPr lang="en-US" dirty="0"/>
            <a:t> </a:t>
          </a:r>
        </a:p>
      </dgm:t>
    </dgm:pt>
    <dgm:pt modelId="{A8A2E172-A45B-854B-8CD5-0E943F370920}" type="parTrans" cxnId="{5936B0B1-E4F8-384A-A37C-090F1A17BBA2}">
      <dgm:prSet/>
      <dgm:spPr/>
      <dgm:t>
        <a:bodyPr/>
        <a:lstStyle/>
        <a:p>
          <a:endParaRPr lang="en-US"/>
        </a:p>
      </dgm:t>
    </dgm:pt>
    <dgm:pt modelId="{BFEBA6FA-394D-D64D-AA9E-A7D0F2F81E91}" type="sibTrans" cxnId="{5936B0B1-E4F8-384A-A37C-090F1A17BBA2}">
      <dgm:prSet/>
      <dgm:spPr/>
      <dgm:t>
        <a:bodyPr/>
        <a:lstStyle/>
        <a:p>
          <a:endParaRPr lang="en-US"/>
        </a:p>
      </dgm:t>
    </dgm:pt>
    <dgm:pt modelId="{816D3EC9-E0A2-4B4A-9298-7DF1353B83ED}">
      <dgm:prSet phldrT="[Text]"/>
      <dgm:spPr/>
      <dgm:t>
        <a:bodyPr/>
        <a:lstStyle/>
        <a:p>
          <a:r>
            <a:rPr lang="en-US" dirty="0"/>
            <a:t> </a:t>
          </a:r>
        </a:p>
      </dgm:t>
    </dgm:pt>
    <dgm:pt modelId="{1FACE8A4-FF95-1D43-A76F-0B35354FE3F7}" type="sibTrans" cxnId="{43AD89CA-556B-D14D-858B-AC444A5B1DD8}">
      <dgm:prSet/>
      <dgm:spPr/>
      <dgm:t>
        <a:bodyPr/>
        <a:lstStyle/>
        <a:p>
          <a:endParaRPr lang="en-US"/>
        </a:p>
      </dgm:t>
    </dgm:pt>
    <dgm:pt modelId="{E7BE4873-3793-2A40-B596-050BC2966A30}" type="parTrans" cxnId="{43AD89CA-556B-D14D-858B-AC444A5B1DD8}">
      <dgm:prSet/>
      <dgm:spPr/>
      <dgm:t>
        <a:bodyPr/>
        <a:lstStyle/>
        <a:p>
          <a:endParaRPr lang="en-US"/>
        </a:p>
      </dgm:t>
    </dgm:pt>
    <dgm:pt modelId="{267CC53D-026B-0443-A6BB-724B9F863561}" type="pres">
      <dgm:prSet presAssocID="{452134F7-44D5-7040-8AB0-D24651E871AB}" presName="Name0" presStyleCnt="0">
        <dgm:presLayoutVars>
          <dgm:chMax val="7"/>
          <dgm:chPref val="7"/>
          <dgm:dir/>
          <dgm:animLvl val="lvl"/>
        </dgm:presLayoutVars>
      </dgm:prSet>
      <dgm:spPr/>
      <dgm:t>
        <a:bodyPr/>
        <a:lstStyle/>
        <a:p>
          <a:endParaRPr lang="en-US"/>
        </a:p>
      </dgm:t>
    </dgm:pt>
    <dgm:pt modelId="{F05748B8-A101-D744-BB2A-A744829B83AF}" type="pres">
      <dgm:prSet presAssocID="{310885BE-3124-FA46-AF52-2D161F8E5B59}" presName="Accent1" presStyleCnt="0"/>
      <dgm:spPr/>
    </dgm:pt>
    <dgm:pt modelId="{69FBDE2A-AA50-064C-B748-525782392153}" type="pres">
      <dgm:prSet presAssocID="{310885BE-3124-FA46-AF52-2D161F8E5B59}" presName="Accent" presStyleLbl="node1" presStyleIdx="0" presStyleCnt="3" custScaleX="366125" custScaleY="132587" custLinFactNeighborX="10801" custLinFactNeighborY="-6994"/>
      <dgm:spPr>
        <a:solidFill>
          <a:schemeClr val="accent6"/>
        </a:solidFill>
      </dgm:spPr>
    </dgm:pt>
    <dgm:pt modelId="{C2D43E81-9C41-6740-B05B-FB0E1E8DD226}" type="pres">
      <dgm:prSet presAssocID="{310885BE-3124-FA46-AF52-2D161F8E5B59}" presName="Parent1" presStyleLbl="revTx" presStyleIdx="0" presStyleCnt="3">
        <dgm:presLayoutVars>
          <dgm:chMax val="1"/>
          <dgm:chPref val="1"/>
          <dgm:bulletEnabled val="1"/>
        </dgm:presLayoutVars>
      </dgm:prSet>
      <dgm:spPr/>
      <dgm:t>
        <a:bodyPr/>
        <a:lstStyle/>
        <a:p>
          <a:endParaRPr lang="en-US"/>
        </a:p>
      </dgm:t>
    </dgm:pt>
    <dgm:pt modelId="{428CB3D2-2257-C141-A732-732B0F8CEFC0}" type="pres">
      <dgm:prSet presAssocID="{816D3EC9-E0A2-4B4A-9298-7DF1353B83ED}" presName="Accent2" presStyleCnt="0"/>
      <dgm:spPr/>
    </dgm:pt>
    <dgm:pt modelId="{02BC7312-5B3E-7748-9A01-9070A5AD9654}" type="pres">
      <dgm:prSet presAssocID="{816D3EC9-E0A2-4B4A-9298-7DF1353B83ED}" presName="Accent" presStyleLbl="node1" presStyleIdx="1" presStyleCnt="3" custScaleX="301410" custScaleY="109682" custLinFactNeighborX="-29737" custLinFactNeighborY="35988"/>
      <dgm:spPr>
        <a:solidFill>
          <a:schemeClr val="accent4"/>
        </a:solidFill>
      </dgm:spPr>
    </dgm:pt>
    <dgm:pt modelId="{E31A162C-C742-1A43-82D5-05A1FC9C6968}" type="pres">
      <dgm:prSet presAssocID="{816D3EC9-E0A2-4B4A-9298-7DF1353B83ED}" presName="Parent2" presStyleLbl="revTx" presStyleIdx="1" presStyleCnt="3">
        <dgm:presLayoutVars>
          <dgm:chMax val="1"/>
          <dgm:chPref val="1"/>
          <dgm:bulletEnabled val="1"/>
        </dgm:presLayoutVars>
      </dgm:prSet>
      <dgm:spPr/>
      <dgm:t>
        <a:bodyPr/>
        <a:lstStyle/>
        <a:p>
          <a:endParaRPr lang="en-US"/>
        </a:p>
      </dgm:t>
    </dgm:pt>
    <dgm:pt modelId="{00C61719-608D-B444-893B-EC95BB005F32}" type="pres">
      <dgm:prSet presAssocID="{F9C2A73C-F8CC-364A-92F3-F7DDAF5634A3}" presName="Accent3" presStyleCnt="0"/>
      <dgm:spPr/>
    </dgm:pt>
    <dgm:pt modelId="{D439E1A6-FA78-F74B-9836-A8DDBEA6DC42}" type="pres">
      <dgm:prSet presAssocID="{F9C2A73C-F8CC-364A-92F3-F7DDAF5634A3}" presName="Accent" presStyleLbl="node1" presStyleIdx="2" presStyleCnt="3" custAng="9821020" custScaleX="113390" custScaleY="80616" custLinFactNeighborX="317" custLinFactNeighborY="29771"/>
      <dgm:spPr>
        <a:solidFill>
          <a:schemeClr val="accent6"/>
        </a:solidFill>
      </dgm:spPr>
    </dgm:pt>
    <dgm:pt modelId="{9FBEA620-1A92-504B-8E60-CC2702F7874B}" type="pres">
      <dgm:prSet presAssocID="{F9C2A73C-F8CC-364A-92F3-F7DDAF5634A3}" presName="Parent3" presStyleLbl="revTx" presStyleIdx="2" presStyleCnt="3">
        <dgm:presLayoutVars>
          <dgm:chMax val="1"/>
          <dgm:chPref val="1"/>
          <dgm:bulletEnabled val="1"/>
        </dgm:presLayoutVars>
      </dgm:prSet>
      <dgm:spPr/>
      <dgm:t>
        <a:bodyPr/>
        <a:lstStyle/>
        <a:p>
          <a:endParaRPr lang="en-US"/>
        </a:p>
      </dgm:t>
    </dgm:pt>
  </dgm:ptLst>
  <dgm:cxnLst>
    <dgm:cxn modelId="{3C6575C6-A850-7645-8340-1B20A504098D}" type="presOf" srcId="{452134F7-44D5-7040-8AB0-D24651E871AB}" destId="{267CC53D-026B-0443-A6BB-724B9F863561}" srcOrd="0" destOrd="0" presId="urn:microsoft.com/office/officeart/2009/layout/CircleArrowProcess"/>
    <dgm:cxn modelId="{B69515B0-E1EF-A446-9AA9-2FE4AE65D799}" type="presOf" srcId="{F9C2A73C-F8CC-364A-92F3-F7DDAF5634A3}" destId="{9FBEA620-1A92-504B-8E60-CC2702F7874B}" srcOrd="0" destOrd="0" presId="urn:microsoft.com/office/officeart/2009/layout/CircleArrowProcess"/>
    <dgm:cxn modelId="{A4624A86-22EA-6049-9967-E1796467AA6D}" srcId="{452134F7-44D5-7040-8AB0-D24651E871AB}" destId="{310885BE-3124-FA46-AF52-2D161F8E5B59}" srcOrd="0" destOrd="0" parTransId="{EC9FA5F6-62C2-F14D-8631-A3E449852C6A}" sibTransId="{D2D0840B-4653-8141-A98F-B14828AF56B5}"/>
    <dgm:cxn modelId="{051D38E0-B0FA-5C4D-B71F-C46EB17D4DBB}" type="presOf" srcId="{310885BE-3124-FA46-AF52-2D161F8E5B59}" destId="{C2D43E81-9C41-6740-B05B-FB0E1E8DD226}" srcOrd="0" destOrd="0" presId="urn:microsoft.com/office/officeart/2009/layout/CircleArrowProcess"/>
    <dgm:cxn modelId="{9B78BE8F-F813-2148-9F33-A9F622F125B7}" type="presOf" srcId="{816D3EC9-E0A2-4B4A-9298-7DF1353B83ED}" destId="{E31A162C-C742-1A43-82D5-05A1FC9C6968}" srcOrd="0" destOrd="0" presId="urn:microsoft.com/office/officeart/2009/layout/CircleArrowProcess"/>
    <dgm:cxn modelId="{5936B0B1-E4F8-384A-A37C-090F1A17BBA2}" srcId="{452134F7-44D5-7040-8AB0-D24651E871AB}" destId="{F9C2A73C-F8CC-364A-92F3-F7DDAF5634A3}" srcOrd="2" destOrd="0" parTransId="{A8A2E172-A45B-854B-8CD5-0E943F370920}" sibTransId="{BFEBA6FA-394D-D64D-AA9E-A7D0F2F81E91}"/>
    <dgm:cxn modelId="{43AD89CA-556B-D14D-858B-AC444A5B1DD8}" srcId="{452134F7-44D5-7040-8AB0-D24651E871AB}" destId="{816D3EC9-E0A2-4B4A-9298-7DF1353B83ED}" srcOrd="1" destOrd="0" parTransId="{E7BE4873-3793-2A40-B596-050BC2966A30}" sibTransId="{1FACE8A4-FF95-1D43-A76F-0B35354FE3F7}"/>
    <dgm:cxn modelId="{8DAB2A23-AAEB-7847-8B87-1E0F25A4B91A}" type="presParOf" srcId="{267CC53D-026B-0443-A6BB-724B9F863561}" destId="{F05748B8-A101-D744-BB2A-A744829B83AF}" srcOrd="0" destOrd="0" presId="urn:microsoft.com/office/officeart/2009/layout/CircleArrowProcess"/>
    <dgm:cxn modelId="{52B3CE58-97FA-5440-AA49-35BA225493EA}" type="presParOf" srcId="{F05748B8-A101-D744-BB2A-A744829B83AF}" destId="{69FBDE2A-AA50-064C-B748-525782392153}" srcOrd="0" destOrd="0" presId="urn:microsoft.com/office/officeart/2009/layout/CircleArrowProcess"/>
    <dgm:cxn modelId="{3996AB85-9274-0448-B04F-F42A4BA0FD5C}" type="presParOf" srcId="{267CC53D-026B-0443-A6BB-724B9F863561}" destId="{C2D43E81-9C41-6740-B05B-FB0E1E8DD226}" srcOrd="1" destOrd="0" presId="urn:microsoft.com/office/officeart/2009/layout/CircleArrowProcess"/>
    <dgm:cxn modelId="{73F23BDD-D6D2-C04C-8C73-F8532F637C4B}" type="presParOf" srcId="{267CC53D-026B-0443-A6BB-724B9F863561}" destId="{428CB3D2-2257-C141-A732-732B0F8CEFC0}" srcOrd="2" destOrd="0" presId="urn:microsoft.com/office/officeart/2009/layout/CircleArrowProcess"/>
    <dgm:cxn modelId="{0939079A-701D-634C-B2BB-B15E91EFFEF9}" type="presParOf" srcId="{428CB3D2-2257-C141-A732-732B0F8CEFC0}" destId="{02BC7312-5B3E-7748-9A01-9070A5AD9654}" srcOrd="0" destOrd="0" presId="urn:microsoft.com/office/officeart/2009/layout/CircleArrowProcess"/>
    <dgm:cxn modelId="{2DDE053A-F30A-F444-9B5C-928933DEAB0F}" type="presParOf" srcId="{267CC53D-026B-0443-A6BB-724B9F863561}" destId="{E31A162C-C742-1A43-82D5-05A1FC9C6968}" srcOrd="3" destOrd="0" presId="urn:microsoft.com/office/officeart/2009/layout/CircleArrowProcess"/>
    <dgm:cxn modelId="{174791E9-B585-8140-A1C4-AE2EE7FB6C76}" type="presParOf" srcId="{267CC53D-026B-0443-A6BB-724B9F863561}" destId="{00C61719-608D-B444-893B-EC95BB005F32}" srcOrd="4" destOrd="0" presId="urn:microsoft.com/office/officeart/2009/layout/CircleArrowProcess"/>
    <dgm:cxn modelId="{50161EB9-C273-744B-BCF5-9B549F341C55}" type="presParOf" srcId="{00C61719-608D-B444-893B-EC95BB005F32}" destId="{D439E1A6-FA78-F74B-9836-A8DDBEA6DC42}" srcOrd="0" destOrd="0" presId="urn:microsoft.com/office/officeart/2009/layout/CircleArrowProcess"/>
    <dgm:cxn modelId="{2C9C69CD-3A3D-6D4C-9F41-D4E1610005FD}" type="presParOf" srcId="{267CC53D-026B-0443-A6BB-724B9F863561}" destId="{9FBEA620-1A92-504B-8E60-CC2702F7874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FBBF1-573B-E443-9D35-4907A03975FE}">
      <dsp:nvSpPr>
        <dsp:cNvPr id="0" name=""/>
        <dsp:cNvSpPr/>
      </dsp:nvSpPr>
      <dsp:spPr>
        <a:xfrm>
          <a:off x="6184204" y="1161951"/>
          <a:ext cx="2202060" cy="220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a:t>Systems-based change</a:t>
          </a:r>
        </a:p>
      </dsp:txBody>
      <dsp:txXfrm>
        <a:off x="6184204" y="1161951"/>
        <a:ext cx="2202060" cy="2202060"/>
      </dsp:txXfrm>
    </dsp:sp>
    <dsp:sp modelId="{B5BF0EF1-811C-1845-B559-8B2ABEA3F6D6}">
      <dsp:nvSpPr>
        <dsp:cNvPr id="0" name=""/>
        <dsp:cNvSpPr/>
      </dsp:nvSpPr>
      <dsp:spPr>
        <a:xfrm>
          <a:off x="3222380" y="-1038"/>
          <a:ext cx="4528039" cy="4528039"/>
        </a:xfrm>
        <a:prstGeom prst="circularArrow">
          <a:avLst>
            <a:gd name="adj1" fmla="val 9483"/>
            <a:gd name="adj2" fmla="val 684990"/>
            <a:gd name="adj3" fmla="val 7850608"/>
            <a:gd name="adj4" fmla="val 2264403"/>
            <a:gd name="adj5" fmla="val 11064"/>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7583F5-EC27-E44E-96C7-2FEE9FE29E7C}">
      <dsp:nvSpPr>
        <dsp:cNvPr id="0" name=""/>
        <dsp:cNvSpPr/>
      </dsp:nvSpPr>
      <dsp:spPr>
        <a:xfrm>
          <a:off x="2586534" y="1161951"/>
          <a:ext cx="2202060" cy="220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a:t>Direct clinical care</a:t>
          </a:r>
        </a:p>
      </dsp:txBody>
      <dsp:txXfrm>
        <a:off x="2586534" y="1161951"/>
        <a:ext cx="2202060" cy="2202060"/>
      </dsp:txXfrm>
    </dsp:sp>
    <dsp:sp modelId="{5C59E801-AC57-124C-AAC1-F5918C30D993}">
      <dsp:nvSpPr>
        <dsp:cNvPr id="0" name=""/>
        <dsp:cNvSpPr/>
      </dsp:nvSpPr>
      <dsp:spPr>
        <a:xfrm>
          <a:off x="3222380" y="-1038"/>
          <a:ext cx="4528039" cy="4528039"/>
        </a:xfrm>
        <a:prstGeom prst="circularArrow">
          <a:avLst>
            <a:gd name="adj1" fmla="val 9483"/>
            <a:gd name="adj2" fmla="val 684990"/>
            <a:gd name="adj3" fmla="val 18650608"/>
            <a:gd name="adj4" fmla="val 13064403"/>
            <a:gd name="adj5" fmla="val 11064"/>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C9622-4E65-0F4D-BB29-C159719C1599}">
      <dsp:nvSpPr>
        <dsp:cNvPr id="0" name=""/>
        <dsp:cNvSpPr/>
      </dsp:nvSpPr>
      <dsp:spPr>
        <a:xfrm>
          <a:off x="0" y="638"/>
          <a:ext cx="526614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E643E-D00A-934E-A62D-2251265FB418}">
      <dsp:nvSpPr>
        <dsp:cNvPr id="0" name=""/>
        <dsp:cNvSpPr/>
      </dsp:nvSpPr>
      <dsp:spPr>
        <a:xfrm>
          <a:off x="0" y="638"/>
          <a:ext cx="5266144" cy="74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baseline="0" dirty="0"/>
            <a:t>Lead</a:t>
          </a:r>
          <a:endParaRPr lang="en-US" sz="3200" kern="1200" dirty="0"/>
        </a:p>
      </dsp:txBody>
      <dsp:txXfrm>
        <a:off x="0" y="638"/>
        <a:ext cx="5266144" cy="746461"/>
      </dsp:txXfrm>
    </dsp:sp>
    <dsp:sp modelId="{4A1B6B65-C9C3-3447-A383-6F164212398E}">
      <dsp:nvSpPr>
        <dsp:cNvPr id="0" name=""/>
        <dsp:cNvSpPr/>
      </dsp:nvSpPr>
      <dsp:spPr>
        <a:xfrm>
          <a:off x="0" y="747099"/>
          <a:ext cx="5266144" cy="0"/>
        </a:xfrm>
        <a:prstGeom prst="line">
          <a:avLst/>
        </a:prstGeom>
        <a:solidFill>
          <a:schemeClr val="accent2">
            <a:hueOff val="-100005"/>
            <a:satOff val="-6666"/>
            <a:lumOff val="1666"/>
            <a:alphaOff val="0"/>
          </a:schemeClr>
        </a:solidFill>
        <a:ln w="25400" cap="flat" cmpd="sng" algn="ctr">
          <a:solidFill>
            <a:schemeClr val="accent2">
              <a:hueOff val="-100005"/>
              <a:satOff val="-6666"/>
              <a:lumOff val="16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4AD08D-29A5-B347-B6C9-5D3F486ACFCB}">
      <dsp:nvSpPr>
        <dsp:cNvPr id="0" name=""/>
        <dsp:cNvSpPr/>
      </dsp:nvSpPr>
      <dsp:spPr>
        <a:xfrm>
          <a:off x="0" y="747099"/>
          <a:ext cx="5266144" cy="74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baseline="0" dirty="0"/>
            <a:t>Train</a:t>
          </a:r>
          <a:endParaRPr lang="en-US" sz="3200" kern="1200" dirty="0"/>
        </a:p>
      </dsp:txBody>
      <dsp:txXfrm>
        <a:off x="0" y="747099"/>
        <a:ext cx="5266144" cy="746461"/>
      </dsp:txXfrm>
    </dsp:sp>
    <dsp:sp modelId="{E6865AB6-D864-DE46-80DB-37030F6E512F}">
      <dsp:nvSpPr>
        <dsp:cNvPr id="0" name=""/>
        <dsp:cNvSpPr/>
      </dsp:nvSpPr>
      <dsp:spPr>
        <a:xfrm>
          <a:off x="0" y="1493561"/>
          <a:ext cx="5266144" cy="0"/>
        </a:xfrm>
        <a:prstGeom prst="line">
          <a:avLst/>
        </a:prstGeom>
        <a:solidFill>
          <a:schemeClr val="accent2">
            <a:hueOff val="-200011"/>
            <a:satOff val="-13332"/>
            <a:lumOff val="3333"/>
            <a:alphaOff val="0"/>
          </a:schemeClr>
        </a:solidFill>
        <a:ln w="25400" cap="flat" cmpd="sng" algn="ctr">
          <a:solidFill>
            <a:schemeClr val="accent2">
              <a:hueOff val="-200011"/>
              <a:satOff val="-13332"/>
              <a:lumOff val="33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45B05-709F-594B-B3FB-53258AD06AD7}">
      <dsp:nvSpPr>
        <dsp:cNvPr id="0" name=""/>
        <dsp:cNvSpPr/>
      </dsp:nvSpPr>
      <dsp:spPr>
        <a:xfrm>
          <a:off x="0" y="1493561"/>
          <a:ext cx="5266144" cy="74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baseline="0" dirty="0"/>
            <a:t>Identify risk</a:t>
          </a:r>
          <a:endParaRPr lang="en-US" sz="3200" kern="1200" dirty="0"/>
        </a:p>
      </dsp:txBody>
      <dsp:txXfrm>
        <a:off x="0" y="1493561"/>
        <a:ext cx="5266144" cy="746461"/>
      </dsp:txXfrm>
    </dsp:sp>
    <dsp:sp modelId="{DB6A4ED5-7DAA-A843-940F-E6010B6472CD}">
      <dsp:nvSpPr>
        <dsp:cNvPr id="0" name=""/>
        <dsp:cNvSpPr/>
      </dsp:nvSpPr>
      <dsp:spPr>
        <a:xfrm>
          <a:off x="0" y="2240022"/>
          <a:ext cx="5266144" cy="0"/>
        </a:xfrm>
        <a:prstGeom prst="line">
          <a:avLst/>
        </a:prstGeom>
        <a:solidFill>
          <a:schemeClr val="accent2">
            <a:hueOff val="-300016"/>
            <a:satOff val="-19998"/>
            <a:lumOff val="4999"/>
            <a:alphaOff val="0"/>
          </a:schemeClr>
        </a:solidFill>
        <a:ln w="25400" cap="flat" cmpd="sng" algn="ctr">
          <a:solidFill>
            <a:schemeClr val="accent2">
              <a:hueOff val="-300016"/>
              <a:satOff val="-19998"/>
              <a:lumOff val="4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20D9C-A5F3-9340-A02F-9FD8778EC97E}">
      <dsp:nvSpPr>
        <dsp:cNvPr id="0" name=""/>
        <dsp:cNvSpPr/>
      </dsp:nvSpPr>
      <dsp:spPr>
        <a:xfrm>
          <a:off x="0" y="2240022"/>
          <a:ext cx="5266144" cy="74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baseline="0" dirty="0"/>
            <a:t>Engage at-risk individuals</a:t>
          </a:r>
          <a:endParaRPr lang="en-US" sz="3200" kern="1200" dirty="0"/>
        </a:p>
      </dsp:txBody>
      <dsp:txXfrm>
        <a:off x="0" y="2240022"/>
        <a:ext cx="5266144" cy="746461"/>
      </dsp:txXfrm>
    </dsp:sp>
    <dsp:sp modelId="{5865719B-881D-7E43-90DC-43504AA15A05}">
      <dsp:nvSpPr>
        <dsp:cNvPr id="0" name=""/>
        <dsp:cNvSpPr/>
      </dsp:nvSpPr>
      <dsp:spPr>
        <a:xfrm>
          <a:off x="0" y="2986484"/>
          <a:ext cx="5266144" cy="0"/>
        </a:xfrm>
        <a:prstGeom prst="line">
          <a:avLst/>
        </a:prstGeom>
        <a:solidFill>
          <a:schemeClr val="accent2">
            <a:hueOff val="-400022"/>
            <a:satOff val="-26665"/>
            <a:lumOff val="6666"/>
            <a:alphaOff val="0"/>
          </a:schemeClr>
        </a:solidFill>
        <a:ln w="25400" cap="flat" cmpd="sng" algn="ctr">
          <a:solidFill>
            <a:schemeClr val="accent2">
              <a:hueOff val="-400022"/>
              <a:satOff val="-26665"/>
              <a:lumOff val="66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FDAEB-7F23-5C40-AA54-B15386E76FFD}">
      <dsp:nvSpPr>
        <dsp:cNvPr id="0" name=""/>
        <dsp:cNvSpPr/>
      </dsp:nvSpPr>
      <dsp:spPr>
        <a:xfrm>
          <a:off x="0" y="2986484"/>
          <a:ext cx="5266144" cy="74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baseline="0" dirty="0"/>
            <a:t>Treat</a:t>
          </a:r>
          <a:endParaRPr lang="en-US" sz="3200" kern="1200" dirty="0"/>
        </a:p>
      </dsp:txBody>
      <dsp:txXfrm>
        <a:off x="0" y="2986484"/>
        <a:ext cx="5266144" cy="746461"/>
      </dsp:txXfrm>
    </dsp:sp>
    <dsp:sp modelId="{DE5F50AC-9553-4B4E-B64C-C3C0B0720AA8}">
      <dsp:nvSpPr>
        <dsp:cNvPr id="0" name=""/>
        <dsp:cNvSpPr/>
      </dsp:nvSpPr>
      <dsp:spPr>
        <a:xfrm>
          <a:off x="0" y="3732945"/>
          <a:ext cx="5266144" cy="0"/>
        </a:xfrm>
        <a:prstGeom prst="line">
          <a:avLst/>
        </a:prstGeom>
        <a:solidFill>
          <a:schemeClr val="accent2">
            <a:hueOff val="-500027"/>
            <a:satOff val="-33331"/>
            <a:lumOff val="8332"/>
            <a:alphaOff val="0"/>
          </a:schemeClr>
        </a:solidFill>
        <a:ln w="25400" cap="flat" cmpd="sng" algn="ctr">
          <a:solidFill>
            <a:schemeClr val="accent2">
              <a:hueOff val="-500027"/>
              <a:satOff val="-33331"/>
              <a:lumOff val="83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B9BD7A-442C-9643-B4EC-3D096A861CF0}">
      <dsp:nvSpPr>
        <dsp:cNvPr id="0" name=""/>
        <dsp:cNvSpPr/>
      </dsp:nvSpPr>
      <dsp:spPr>
        <a:xfrm>
          <a:off x="0" y="3732945"/>
          <a:ext cx="5266144" cy="74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baseline="0" dirty="0"/>
            <a:t>Transition patients</a:t>
          </a:r>
          <a:endParaRPr lang="en-US" sz="3200" kern="1200" dirty="0"/>
        </a:p>
      </dsp:txBody>
      <dsp:txXfrm>
        <a:off x="0" y="3732945"/>
        <a:ext cx="5266144" cy="746461"/>
      </dsp:txXfrm>
    </dsp:sp>
    <dsp:sp modelId="{C09C6C8F-92E3-B54C-8660-5FF7E62EC1BD}">
      <dsp:nvSpPr>
        <dsp:cNvPr id="0" name=""/>
        <dsp:cNvSpPr/>
      </dsp:nvSpPr>
      <dsp:spPr>
        <a:xfrm>
          <a:off x="0" y="4479407"/>
          <a:ext cx="5266144" cy="0"/>
        </a:xfrm>
        <a:prstGeom prst="line">
          <a:avLst/>
        </a:prstGeom>
        <a:solidFill>
          <a:schemeClr val="accent2">
            <a:hueOff val="-600033"/>
            <a:satOff val="-39997"/>
            <a:lumOff val="9999"/>
            <a:alphaOff val="0"/>
          </a:schemeClr>
        </a:solidFill>
        <a:ln w="25400" cap="flat" cmpd="sng" algn="ctr">
          <a:solidFill>
            <a:schemeClr val="accent2">
              <a:hueOff val="-600033"/>
              <a:satOff val="-39997"/>
              <a:lumOff val="9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88499-1342-3A47-BDC2-460F8DC4B48A}">
      <dsp:nvSpPr>
        <dsp:cNvPr id="0" name=""/>
        <dsp:cNvSpPr/>
      </dsp:nvSpPr>
      <dsp:spPr>
        <a:xfrm>
          <a:off x="0" y="4479407"/>
          <a:ext cx="5266144" cy="74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baseline="0" dirty="0"/>
            <a:t>Improve</a:t>
          </a:r>
          <a:endParaRPr lang="en-US" sz="3200" kern="1200" dirty="0"/>
        </a:p>
      </dsp:txBody>
      <dsp:txXfrm>
        <a:off x="0" y="4479407"/>
        <a:ext cx="5266144" cy="746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BDE2A-AA50-064C-B748-525782392153}">
      <dsp:nvSpPr>
        <dsp:cNvPr id="0" name=""/>
        <dsp:cNvSpPr/>
      </dsp:nvSpPr>
      <dsp:spPr>
        <a:xfrm>
          <a:off x="183203" y="-247316"/>
          <a:ext cx="8248253" cy="2987443"/>
        </a:xfrm>
        <a:prstGeom prst="circularArrow">
          <a:avLst>
            <a:gd name="adj1" fmla="val 10980"/>
            <a:gd name="adj2" fmla="val 1142322"/>
            <a:gd name="adj3" fmla="val 4500000"/>
            <a:gd name="adj4" fmla="val 10800000"/>
            <a:gd name="adj5" fmla="val 125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43E81-9C41-6740-B05B-FB0E1E8DD226}">
      <dsp:nvSpPr>
        <dsp:cNvPr id="0" name=""/>
        <dsp:cNvSpPr/>
      </dsp:nvSpPr>
      <dsp:spPr>
        <a:xfrm>
          <a:off x="3435528" y="1090868"/>
          <a:ext cx="1251866" cy="62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 </a:t>
          </a:r>
        </a:p>
      </dsp:txBody>
      <dsp:txXfrm>
        <a:off x="3435528" y="1090868"/>
        <a:ext cx="1251866" cy="625783"/>
      </dsp:txXfrm>
    </dsp:sp>
    <dsp:sp modelId="{02BC7312-5B3E-7748-9A01-9070A5AD9654}">
      <dsp:nvSpPr>
        <dsp:cNvPr id="0" name=""/>
        <dsp:cNvSpPr/>
      </dsp:nvSpPr>
      <dsp:spPr>
        <a:xfrm>
          <a:off x="-626812" y="2273826"/>
          <a:ext cx="6790320" cy="2471348"/>
        </a:xfrm>
        <a:prstGeom prst="leftCircularArrow">
          <a:avLst>
            <a:gd name="adj1" fmla="val 10980"/>
            <a:gd name="adj2" fmla="val 1142322"/>
            <a:gd name="adj3" fmla="val 6300000"/>
            <a:gd name="adj4" fmla="val 18900000"/>
            <a:gd name="adj5" fmla="val 125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A162C-C742-1A43-82D5-05A1FC9C6968}">
      <dsp:nvSpPr>
        <dsp:cNvPr id="0" name=""/>
        <dsp:cNvSpPr/>
      </dsp:nvSpPr>
      <dsp:spPr>
        <a:xfrm>
          <a:off x="2812345" y="2392984"/>
          <a:ext cx="1251866" cy="62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 </a:t>
          </a:r>
        </a:p>
      </dsp:txBody>
      <dsp:txXfrm>
        <a:off x="2812345" y="2392984"/>
        <a:ext cx="1251866" cy="625783"/>
      </dsp:txXfrm>
    </dsp:sp>
    <dsp:sp modelId="{D439E1A6-FA78-F74B-9836-A8DDBEA6DC42}">
      <dsp:nvSpPr>
        <dsp:cNvPr id="0" name=""/>
        <dsp:cNvSpPr/>
      </dsp:nvSpPr>
      <dsp:spPr>
        <a:xfrm rot="9821020">
          <a:off x="2974468" y="3785707"/>
          <a:ext cx="2194718" cy="1560987"/>
        </a:xfrm>
        <a:prstGeom prst="blockArc">
          <a:avLst>
            <a:gd name="adj1" fmla="val 13500000"/>
            <a:gd name="adj2" fmla="val 10800000"/>
            <a:gd name="adj3" fmla="val 1274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BEA620-1A92-504B-8E60-CC2702F7874B}">
      <dsp:nvSpPr>
        <dsp:cNvPr id="0" name=""/>
        <dsp:cNvSpPr/>
      </dsp:nvSpPr>
      <dsp:spPr>
        <a:xfrm>
          <a:off x="3438489" y="3696972"/>
          <a:ext cx="1251866" cy="62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a:t> </a:t>
          </a:r>
        </a:p>
      </dsp:txBody>
      <dsp:txXfrm>
        <a:off x="3438489" y="3696972"/>
        <a:ext cx="1251866" cy="62578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0.32637</cdr:x>
      <cdr:y>0.15353</cdr:y>
    </cdr:from>
    <cdr:to>
      <cdr:x>0.66433</cdr:x>
      <cdr:y>0.2354</cdr:y>
    </cdr:to>
    <cdr:sp macro="" textlink="">
      <cdr:nvSpPr>
        <cdr:cNvPr id="2" name="TextBox 1"/>
        <cdr:cNvSpPr txBox="1"/>
      </cdr:nvSpPr>
      <cdr:spPr>
        <a:xfrm xmlns:a="http://schemas.openxmlformats.org/drawingml/2006/main">
          <a:off x="3505783" y="750321"/>
          <a:ext cx="363021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a:solidFill>
                <a:srgbClr val="FF0000"/>
              </a:solidFill>
            </a:rPr>
            <a:t>Positive screen not referred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009BD-8F19-0B44-8E85-44C88B02A425}" type="datetimeFigureOut">
              <a:rPr lang="en-US" smtClean="0"/>
              <a:t>9/30/21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F5F82E-548B-494F-89A6-3B3ADDAECC67}" type="slidenum">
              <a:rPr lang="en-US" smtClean="0"/>
              <a:t>‹#›</a:t>
            </a:fld>
            <a:endParaRPr lang="en-US" dirty="0"/>
          </a:p>
        </p:txBody>
      </p:sp>
    </p:spTree>
    <p:extLst>
      <p:ext uri="{BB962C8B-B14F-4D97-AF65-F5344CB8AC3E}">
        <p14:creationId xmlns:p14="http://schemas.microsoft.com/office/powerpoint/2010/main" val="1770110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CD39A-F679-DF43-BBE4-8BF4AC45CCF4}" type="datetimeFigureOut">
              <a:rPr lang="en-US" smtClean="0"/>
              <a:t>9/30/21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259CE-35B4-F249-A2D4-2A860B274D7B}" type="slidenum">
              <a:rPr lang="en-US" smtClean="0"/>
              <a:t>‹#›</a:t>
            </a:fld>
            <a:endParaRPr lang="en-US" dirty="0"/>
          </a:p>
        </p:txBody>
      </p:sp>
    </p:spTree>
    <p:extLst>
      <p:ext uri="{BB962C8B-B14F-4D97-AF65-F5344CB8AC3E}">
        <p14:creationId xmlns:p14="http://schemas.microsoft.com/office/powerpoint/2010/main" val="1907012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Issue with screener: those missing! Also, this is generally high risk!</a:t>
            </a:r>
          </a:p>
        </p:txBody>
      </p:sp>
      <p:sp>
        <p:nvSpPr>
          <p:cNvPr id="4" name="Slide Number Placeholder 3"/>
          <p:cNvSpPr>
            <a:spLocks noGrp="1"/>
          </p:cNvSpPr>
          <p:nvPr>
            <p:ph type="sldNum" sz="quarter" idx="10"/>
          </p:nvPr>
        </p:nvSpPr>
        <p:spPr/>
        <p:txBody>
          <a:bodyPr/>
          <a:lstStyle/>
          <a:p>
            <a:fld id="{E75712B2-4166-964B-8885-8265A6DD43C2}" type="slidenum">
              <a:rPr lang="en-US" smtClean="0"/>
              <a:t>14</a:t>
            </a:fld>
            <a:endParaRPr lang="en-US" dirty="0"/>
          </a:p>
        </p:txBody>
      </p:sp>
    </p:spTree>
    <p:extLst>
      <p:ext uri="{BB962C8B-B14F-4D97-AF65-F5344CB8AC3E}">
        <p14:creationId xmlns:p14="http://schemas.microsoft.com/office/powerpoint/2010/main" val="14689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B1660-E208-734B-BB43-E848C5C0C5E5}" type="slidenum">
              <a:rPr lang="en-US" smtClean="0"/>
              <a:t>35</a:t>
            </a:fld>
            <a:endParaRPr lang="en-US" dirty="0"/>
          </a:p>
        </p:txBody>
      </p:sp>
    </p:spTree>
    <p:extLst>
      <p:ext uri="{BB962C8B-B14F-4D97-AF65-F5344CB8AC3E}">
        <p14:creationId xmlns:p14="http://schemas.microsoft.com/office/powerpoint/2010/main" val="18486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B1660-E208-734B-BB43-E848C5C0C5E5}" type="slidenum">
              <a:rPr lang="en-US" smtClean="0"/>
              <a:t>36</a:t>
            </a:fld>
            <a:endParaRPr lang="en-US" dirty="0"/>
          </a:p>
        </p:txBody>
      </p:sp>
    </p:spTree>
    <p:extLst>
      <p:ext uri="{BB962C8B-B14F-4D97-AF65-F5344CB8AC3E}">
        <p14:creationId xmlns:p14="http://schemas.microsoft.com/office/powerpoint/2010/main" val="175102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B1660-E208-734B-BB43-E848C5C0C5E5}" type="slidenum">
              <a:rPr lang="en-US" smtClean="0"/>
              <a:t>39</a:t>
            </a:fld>
            <a:endParaRPr lang="en-US" dirty="0"/>
          </a:p>
        </p:txBody>
      </p:sp>
    </p:spTree>
    <p:extLst>
      <p:ext uri="{BB962C8B-B14F-4D97-AF65-F5344CB8AC3E}">
        <p14:creationId xmlns:p14="http://schemas.microsoft.com/office/powerpoint/2010/main" val="41494524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16" name="Picture 15" descr="White bands.psd"/>
          <p:cNvPicPr>
            <a:picLocks noChangeAspect="1"/>
          </p:cNvPicPr>
          <p:nvPr userDrawn="1"/>
        </p:nvPicPr>
        <p:blipFill>
          <a:blip r:embed="rId2">
            <a:alphaModFix amt="45000"/>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tretch>
            <a:fillRect/>
          </a:stretch>
        </p:blipFill>
        <p:spPr>
          <a:xfrm>
            <a:off x="222249" y="1221184"/>
            <a:ext cx="9282993" cy="5467147"/>
          </a:xfrm>
          <a:prstGeom prst="rect">
            <a:avLst/>
          </a:prstGeom>
        </p:spPr>
      </p:pic>
      <p:sp>
        <p:nvSpPr>
          <p:cNvPr id="2" name="Title 1"/>
          <p:cNvSpPr>
            <a:spLocks noGrp="1"/>
          </p:cNvSpPr>
          <p:nvPr>
            <p:ph type="ctrTitle" hasCustomPrompt="1"/>
          </p:nvPr>
        </p:nvSpPr>
        <p:spPr>
          <a:xfrm>
            <a:off x="1675718" y="2553747"/>
            <a:ext cx="8844801" cy="1019176"/>
          </a:xfrm>
        </p:spPr>
        <p:txBody>
          <a:bodyPr>
            <a:normAutofit/>
          </a:bodyPr>
          <a:lstStyle>
            <a:lvl1pPr algn="ctr">
              <a:defRPr sz="4000">
                <a:solidFill>
                  <a:srgbClr val="177D38"/>
                </a:solidFill>
              </a:defRPr>
            </a:lvl1pPr>
          </a:lstStyle>
          <a:p>
            <a:r>
              <a:rPr lang="en-US" dirty="0"/>
              <a:t>Title Goes Here</a:t>
            </a:r>
          </a:p>
        </p:txBody>
      </p:sp>
      <p:sp>
        <p:nvSpPr>
          <p:cNvPr id="3" name="Subtitle 2"/>
          <p:cNvSpPr>
            <a:spLocks noGrp="1"/>
          </p:cNvSpPr>
          <p:nvPr>
            <p:ph type="subTitle" idx="1" hasCustomPrompt="1"/>
          </p:nvPr>
        </p:nvSpPr>
        <p:spPr>
          <a:xfrm>
            <a:off x="1726516" y="3581910"/>
            <a:ext cx="8743203" cy="695325"/>
          </a:xfrm>
        </p:spPr>
        <p:txBody>
          <a:bodyPr>
            <a:normAutofit/>
          </a:bodyPr>
          <a:lstStyle>
            <a:lvl1pPr marL="0" indent="0" algn="ctr">
              <a:buNone/>
              <a:defRPr sz="2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25" name="TextBox 24"/>
          <p:cNvSpPr txBox="1"/>
          <p:nvPr userDrawn="1"/>
        </p:nvSpPr>
        <p:spPr>
          <a:xfrm>
            <a:off x="1870428" y="5927934"/>
            <a:ext cx="8455379" cy="461665"/>
          </a:xfrm>
          <a:prstGeom prst="rect">
            <a:avLst/>
          </a:prstGeom>
          <a:noFill/>
        </p:spPr>
        <p:txBody>
          <a:bodyPr wrap="square" rtlCol="0">
            <a:spAutoFit/>
          </a:bodyPr>
          <a:lstStyle/>
          <a:p>
            <a:pPr algn="ctr"/>
            <a:r>
              <a:rPr lang="en-US" sz="2400" b="0" kern="1200" dirty="0">
                <a:solidFill>
                  <a:srgbClr val="105A25"/>
                </a:solidFill>
                <a:latin typeface="+mn-lt"/>
                <a:ea typeface="+mn-ea"/>
                <a:cs typeface="+mn-cs"/>
              </a:rPr>
              <a:t>ACADEMY OF CONSULTATION-LIAISON PSYCHIATRY</a:t>
            </a:r>
            <a:endParaRPr lang="en-US" sz="2400" b="0" dirty="0">
              <a:solidFill>
                <a:srgbClr val="105A25"/>
              </a:solidFill>
            </a:endParaRPr>
          </a:p>
        </p:txBody>
      </p:sp>
      <p:sp>
        <p:nvSpPr>
          <p:cNvPr id="26" name="TextBox 25"/>
          <p:cNvSpPr txBox="1"/>
          <p:nvPr userDrawn="1"/>
        </p:nvSpPr>
        <p:spPr>
          <a:xfrm>
            <a:off x="289984" y="6293597"/>
            <a:ext cx="11616267" cy="369332"/>
          </a:xfrm>
          <a:prstGeom prst="rect">
            <a:avLst/>
          </a:prstGeom>
          <a:noFill/>
        </p:spPr>
        <p:txBody>
          <a:bodyPr wrap="square" rtlCol="0">
            <a:spAutoFit/>
          </a:bodyPr>
          <a:lstStyle/>
          <a:p>
            <a:pPr algn="ctr"/>
            <a:r>
              <a:rPr lang="en-US" sz="1800" kern="1200" dirty="0">
                <a:solidFill>
                  <a:srgbClr val="389155"/>
                </a:solidFill>
                <a:latin typeface="+mn-lt"/>
                <a:ea typeface="+mn-ea"/>
                <a:cs typeface="+mn-cs"/>
              </a:rPr>
              <a:t>Advancing Integrated Psychiatric Care for the Medically Ill</a:t>
            </a:r>
            <a:endParaRPr lang="en-US" sz="1800" dirty="0">
              <a:solidFill>
                <a:srgbClr val="389155"/>
              </a:solidFill>
            </a:endParaRPr>
          </a:p>
        </p:txBody>
      </p:sp>
      <p:sp>
        <p:nvSpPr>
          <p:cNvPr id="27" name="Rectangle 26"/>
          <p:cNvSpPr/>
          <p:nvPr userDrawn="1"/>
        </p:nvSpPr>
        <p:spPr>
          <a:xfrm>
            <a:off x="56447" y="67731"/>
            <a:ext cx="12074591" cy="6722533"/>
          </a:xfrm>
          <a:prstGeom prst="rect">
            <a:avLst/>
          </a:prstGeom>
          <a:noFill/>
          <a:ln w="152400" cap="sq" cmpd="sng">
            <a:solidFill>
              <a:srgbClr val="66A677"/>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Rectangle 27"/>
          <p:cNvSpPr/>
          <p:nvPr userDrawn="1"/>
        </p:nvSpPr>
        <p:spPr>
          <a:xfrm>
            <a:off x="146756" y="177799"/>
            <a:ext cx="11898488" cy="6561667"/>
          </a:xfrm>
          <a:prstGeom prst="rect">
            <a:avLst/>
          </a:prstGeom>
          <a:noFill/>
          <a:ln w="76200" cap="sq" cmpd="sng">
            <a:solidFill>
              <a:srgbClr val="105A2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descr="A picture containing drawing&#10;&#10;Description automatically generated">
            <a:extLst>
              <a:ext uri="{FF2B5EF4-FFF2-40B4-BE49-F238E27FC236}">
                <a16:creationId xmlns:a16="http://schemas.microsoft.com/office/drawing/2014/main" xmlns="" id="{D5C007CC-4C52-49E7-A3C5-671006195797}"/>
              </a:ext>
            </a:extLst>
          </p:cNvPr>
          <p:cNvPicPr>
            <a:picLocks noChangeAspect="1"/>
          </p:cNvPicPr>
          <p:nvPr userDrawn="1"/>
        </p:nvPicPr>
        <p:blipFill>
          <a:blip r:embed="rId4"/>
          <a:stretch>
            <a:fillRect/>
          </a:stretch>
        </p:blipFill>
        <p:spPr>
          <a:xfrm>
            <a:off x="5179098" y="610118"/>
            <a:ext cx="1829288" cy="1829288"/>
          </a:xfrm>
          <a:prstGeom prst="rect">
            <a:avLst/>
          </a:prstGeom>
        </p:spPr>
      </p:pic>
    </p:spTree>
    <p:extLst>
      <p:ext uri="{BB962C8B-B14F-4D97-AF65-F5344CB8AC3E}">
        <p14:creationId xmlns:p14="http://schemas.microsoft.com/office/powerpoint/2010/main" val="423952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81D297">
                <a:alpha val="10000"/>
              </a:srgbClr>
            </a:gs>
          </a:gsLst>
          <a:lin ang="31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5A25"/>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228600" indent="-228600">
              <a:buClr>
                <a:srgbClr val="177D38"/>
              </a:buClr>
              <a:defRPr/>
            </a:lvl1pPr>
            <a:lvl2pPr marL="627063" indent="-228600">
              <a:buClr>
                <a:srgbClr val="177D38"/>
              </a:buClr>
              <a:buFont typeface="Lucida Grande"/>
              <a:buChar char="–"/>
              <a:defRPr/>
            </a:lvl2pPr>
            <a:lvl3pPr>
              <a:buClr>
                <a:srgbClr val="177D38"/>
              </a:buClr>
              <a:defRPr/>
            </a:lvl3pPr>
            <a:lvl4pPr>
              <a:buClr>
                <a:srgbClr val="177D38"/>
              </a:buClr>
              <a:defRPr/>
            </a:lvl4pPr>
            <a:lvl5pPr>
              <a:buClr>
                <a:srgbClr val="177D3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06389" y="6474884"/>
            <a:ext cx="483616" cy="365125"/>
          </a:xfrm>
          <a:noFill/>
          <a:ln>
            <a:noFill/>
          </a:ln>
        </p:spPr>
        <p:txBody>
          <a:bodyPr/>
          <a:lstStyle>
            <a:lvl1pPr algn="r">
              <a:defRPr sz="1000">
                <a:solidFill>
                  <a:srgbClr val="177D38"/>
                </a:solidFill>
              </a:defRPr>
            </a:lvl1pPr>
          </a:lstStyle>
          <a:p>
            <a:fld id="{68CDBAF2-F266-C14C-8ABF-54B90D837FA3}" type="slidenum">
              <a:rPr lang="en-US" smtClean="0"/>
              <a:pPr/>
              <a:t>‹#›</a:t>
            </a:fld>
            <a:endParaRPr lang="en-US" dirty="0"/>
          </a:p>
        </p:txBody>
      </p:sp>
      <p:grpSp>
        <p:nvGrpSpPr>
          <p:cNvPr id="40" name="Group 39"/>
          <p:cNvGrpSpPr/>
          <p:nvPr userDrawn="1"/>
        </p:nvGrpSpPr>
        <p:grpSpPr>
          <a:xfrm>
            <a:off x="678729" y="28282"/>
            <a:ext cx="11535851" cy="290045"/>
            <a:chOff x="0" y="0"/>
            <a:chExt cx="9153144" cy="265851"/>
          </a:xfrm>
        </p:grpSpPr>
        <p:sp>
          <p:nvSpPr>
            <p:cNvPr id="12" name="Rectangle 11"/>
            <p:cNvSpPr/>
            <p:nvPr userDrawn="1"/>
          </p:nvSpPr>
          <p:spPr>
            <a:xfrm>
              <a:off x="0" y="0"/>
              <a:ext cx="9153144" cy="59267"/>
            </a:xfrm>
            <a:prstGeom prst="rect">
              <a:avLst/>
            </a:prstGeom>
            <a:solidFill>
              <a:srgbClr val="177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0" y="54343"/>
              <a:ext cx="9153144" cy="68411"/>
            </a:xfrm>
            <a:prstGeom prst="rect">
              <a:avLst/>
            </a:prstGeom>
            <a:solidFill>
              <a:srgbClr val="66A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118532"/>
              <a:ext cx="9153144" cy="50123"/>
            </a:xfrm>
            <a:prstGeom prst="rect">
              <a:avLst/>
            </a:prstGeom>
            <a:solidFill>
              <a:srgbClr val="105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0" y="160866"/>
              <a:ext cx="9153144" cy="104985"/>
            </a:xfrm>
            <a:prstGeom prst="rect">
              <a:avLst/>
            </a:prstGeom>
            <a:solidFill>
              <a:srgbClr val="3891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47" name="TextBox 46"/>
          <p:cNvSpPr txBox="1"/>
          <p:nvPr userDrawn="1"/>
        </p:nvSpPr>
        <p:spPr>
          <a:xfrm>
            <a:off x="120651" y="6534094"/>
            <a:ext cx="8455379" cy="246221"/>
          </a:xfrm>
          <a:prstGeom prst="rect">
            <a:avLst/>
          </a:prstGeom>
          <a:noFill/>
        </p:spPr>
        <p:txBody>
          <a:bodyPr wrap="square" rtlCol="0">
            <a:spAutoFit/>
          </a:bodyPr>
          <a:lstStyle/>
          <a:p>
            <a:pPr algn="l"/>
            <a:r>
              <a:rPr lang="en-US" sz="1000" b="0" kern="1200" dirty="0">
                <a:solidFill>
                  <a:srgbClr val="105A25"/>
                </a:solidFill>
                <a:latin typeface="+mn-lt"/>
                <a:ea typeface="+mn-ea"/>
                <a:cs typeface="+mn-cs"/>
              </a:rPr>
              <a:t>Academy of Consultation-Liaison Psychiatry</a:t>
            </a:r>
            <a:endParaRPr lang="en-US" sz="1000" b="0" dirty="0">
              <a:solidFill>
                <a:srgbClr val="105A25"/>
              </a:solidFill>
            </a:endParaRPr>
          </a:p>
        </p:txBody>
      </p:sp>
      <p:pic>
        <p:nvPicPr>
          <p:cNvPr id="5" name="Picture 4" descr="A picture containing drawing&#10;&#10;Description automatically generated">
            <a:extLst>
              <a:ext uri="{FF2B5EF4-FFF2-40B4-BE49-F238E27FC236}">
                <a16:creationId xmlns:a16="http://schemas.microsoft.com/office/drawing/2014/main" xmlns="" id="{332D079E-D821-416A-8815-52795C84D8CC}"/>
              </a:ext>
            </a:extLst>
          </p:cNvPr>
          <p:cNvPicPr>
            <a:picLocks noChangeAspect="1"/>
          </p:cNvPicPr>
          <p:nvPr userDrawn="1"/>
        </p:nvPicPr>
        <p:blipFill>
          <a:blip r:embed="rId2"/>
          <a:stretch>
            <a:fillRect/>
          </a:stretch>
        </p:blipFill>
        <p:spPr>
          <a:xfrm>
            <a:off x="13119" y="20086"/>
            <a:ext cx="596481" cy="596481"/>
          </a:xfrm>
          <a:prstGeom prst="rect">
            <a:avLst/>
          </a:prstGeom>
        </p:spPr>
      </p:pic>
    </p:spTree>
    <p:extLst>
      <p:ext uri="{BB962C8B-B14F-4D97-AF65-F5344CB8AC3E}">
        <p14:creationId xmlns:p14="http://schemas.microsoft.com/office/powerpoint/2010/main" val="127041900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DBAF2-F266-C14C-8ABF-54B90D837FA3}" type="slidenum">
              <a:rPr lang="en-US" smtClean="0"/>
              <a:t>‹#›</a:t>
            </a:fld>
            <a:endParaRPr lang="en-US" dirty="0"/>
          </a:p>
        </p:txBody>
      </p:sp>
    </p:spTree>
    <p:extLst>
      <p:ext uri="{BB962C8B-B14F-4D97-AF65-F5344CB8AC3E}">
        <p14:creationId xmlns:p14="http://schemas.microsoft.com/office/powerpoint/2010/main" val="2367270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2.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Suicide Risk Assessment and Management in C-L Psychiatry</a:t>
            </a:r>
          </a:p>
        </p:txBody>
      </p:sp>
      <p:sp>
        <p:nvSpPr>
          <p:cNvPr id="3" name="Subtitle 2"/>
          <p:cNvSpPr>
            <a:spLocks noGrp="1"/>
          </p:cNvSpPr>
          <p:nvPr>
            <p:ph type="subTitle" idx="1"/>
          </p:nvPr>
        </p:nvSpPr>
        <p:spPr>
          <a:xfrm>
            <a:off x="1726516" y="4061997"/>
            <a:ext cx="8743203" cy="695325"/>
          </a:xfrm>
        </p:spPr>
        <p:txBody>
          <a:bodyPr/>
          <a:lstStyle/>
          <a:p>
            <a:r>
              <a:rPr lang="en-US" dirty="0"/>
              <a:t>2021 CLP Fundamentals Pre-Conference Course</a:t>
            </a:r>
          </a:p>
        </p:txBody>
      </p:sp>
      <p:sp>
        <p:nvSpPr>
          <p:cNvPr id="4" name="Subtitle 2"/>
          <p:cNvSpPr txBox="1">
            <a:spLocks/>
          </p:cNvSpPr>
          <p:nvPr/>
        </p:nvSpPr>
        <p:spPr>
          <a:xfrm>
            <a:off x="1878916" y="4894705"/>
            <a:ext cx="8743203" cy="695325"/>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Wingdings" charset="2"/>
              <a:buNone/>
              <a:defRPr sz="2800" kern="1200">
                <a:solidFill>
                  <a:schemeClr val="accent5">
                    <a:lumMod val="75000"/>
                  </a:schemeClr>
                </a:solidFill>
                <a:latin typeface="+mn-lt"/>
                <a:ea typeface="+mn-ea"/>
                <a:cs typeface="+mn-cs"/>
              </a:defRPr>
            </a:lvl1pPr>
            <a:lvl2pPr marL="4572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i="1" dirty="0"/>
              <a:t>Scott A. Simpson, MD MPH</a:t>
            </a:r>
          </a:p>
          <a:p>
            <a:r>
              <a:rPr lang="en-US" i="1" dirty="0"/>
              <a:t>Denver Health &amp; University of Colorado School of Medicine</a:t>
            </a:r>
          </a:p>
        </p:txBody>
      </p:sp>
    </p:spTree>
    <p:extLst>
      <p:ext uri="{BB962C8B-B14F-4D97-AF65-F5344CB8AC3E}">
        <p14:creationId xmlns:p14="http://schemas.microsoft.com/office/powerpoint/2010/main" val="367619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“Validated Screening Tools” for Suicidal Ideation</a:t>
            </a:r>
          </a:p>
        </p:txBody>
      </p:sp>
      <p:sp>
        <p:nvSpPr>
          <p:cNvPr id="3" name="Content Placeholder 2"/>
          <p:cNvSpPr>
            <a:spLocks noGrp="1"/>
          </p:cNvSpPr>
          <p:nvPr>
            <p:ph idx="1"/>
          </p:nvPr>
        </p:nvSpPr>
        <p:spPr/>
        <p:txBody>
          <a:bodyPr/>
          <a:lstStyle/>
          <a:p>
            <a:r>
              <a:rPr lang="en-US" b="1" dirty="0"/>
              <a:t>Columbia-Suicide Severity Rating Scale Clinical Practice Screener</a:t>
            </a:r>
          </a:p>
          <a:p>
            <a:pPr lvl="1"/>
            <a:r>
              <a:rPr lang="en-US" dirty="0"/>
              <a:t>Have you wished you were dead or wish you could go to sleep and not wake up (in the past month)?</a:t>
            </a:r>
          </a:p>
          <a:p>
            <a:pPr lvl="1"/>
            <a:r>
              <a:rPr lang="en-US" dirty="0"/>
              <a:t>Have you actually had any thoughts of killing yourself (in the past month)?</a:t>
            </a:r>
          </a:p>
          <a:p>
            <a:pPr lvl="1"/>
            <a:r>
              <a:rPr lang="en-US" dirty="0"/>
              <a:t>Have you ever done anything, started to do anything or prepared to do anything to end your life (at any point)?</a:t>
            </a:r>
          </a:p>
          <a:p>
            <a:pPr marL="398463" lvl="1" indent="0">
              <a:buNone/>
            </a:pPr>
            <a:endParaRPr lang="en-US" dirty="0"/>
          </a:p>
          <a:p>
            <a:r>
              <a:rPr lang="en-US" b="1" dirty="0"/>
              <a:t>Ask Suicide-Screening Questions</a:t>
            </a:r>
          </a:p>
          <a:p>
            <a:pPr lvl="1"/>
            <a:r>
              <a:rPr lang="en-US" dirty="0"/>
              <a:t>In the past few weeks, have you wished you were dead?</a:t>
            </a:r>
          </a:p>
          <a:p>
            <a:pPr lvl="1"/>
            <a:r>
              <a:rPr lang="en-US" dirty="0"/>
              <a:t>In the past few weeks, have you felt that you or your family would be better off if you were dead?</a:t>
            </a:r>
          </a:p>
          <a:p>
            <a:pPr lvl="1"/>
            <a:r>
              <a:rPr lang="en-US" dirty="0"/>
              <a:t>In the past week, have you been having thoughts about killing yourself?</a:t>
            </a:r>
          </a:p>
          <a:p>
            <a:pPr lvl="1"/>
            <a:r>
              <a:rPr lang="en-US" dirty="0"/>
              <a:t>Have you ever tried to kill yourself?</a:t>
            </a:r>
          </a:p>
          <a:p>
            <a:pPr lvl="1"/>
            <a:r>
              <a:rPr lang="en-US" dirty="0"/>
              <a:t>Are you having thoughts of killing yourself right now?</a:t>
            </a:r>
          </a:p>
        </p:txBody>
      </p:sp>
      <p:sp>
        <p:nvSpPr>
          <p:cNvPr id="4" name="Slide Number Placeholder 3"/>
          <p:cNvSpPr>
            <a:spLocks noGrp="1"/>
          </p:cNvSpPr>
          <p:nvPr>
            <p:ph type="sldNum" sz="quarter" idx="12"/>
          </p:nvPr>
        </p:nvSpPr>
        <p:spPr/>
        <p:txBody>
          <a:bodyPr/>
          <a:lstStyle/>
          <a:p>
            <a:fld id="{68CDBAF2-F266-C14C-8ABF-54B90D837FA3}" type="slidenum">
              <a:rPr lang="en-US" smtClean="0"/>
              <a:pPr/>
              <a:t>10</a:t>
            </a:fld>
            <a:endParaRPr lang="en-US" dirty="0"/>
          </a:p>
        </p:txBody>
      </p:sp>
    </p:spTree>
    <p:extLst>
      <p:ext uri="{BB962C8B-B14F-4D97-AF65-F5344CB8AC3E}">
        <p14:creationId xmlns:p14="http://schemas.microsoft.com/office/powerpoint/2010/main" val="340335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of Common Screeners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5987013"/>
              </p:ext>
            </p:extLst>
          </p:nvPr>
        </p:nvGraphicFramePr>
        <p:xfrm>
          <a:off x="609600" y="1600200"/>
          <a:ext cx="11143800" cy="4501778"/>
        </p:xfrm>
        <a:graphic>
          <a:graphicData uri="http://schemas.openxmlformats.org/drawingml/2006/table">
            <a:tbl>
              <a:tblPr firstRow="1" bandRow="1">
                <a:tableStyleId>{9DCAF9ED-07DC-4A11-8D7F-57B35C25682E}</a:tableStyleId>
              </a:tblPr>
              <a:tblGrid>
                <a:gridCol w="2785950">
                  <a:extLst>
                    <a:ext uri="{9D8B030D-6E8A-4147-A177-3AD203B41FA5}">
                      <a16:colId xmlns:a16="http://schemas.microsoft.com/office/drawing/2014/main" xmlns="" val="20000"/>
                    </a:ext>
                  </a:extLst>
                </a:gridCol>
                <a:gridCol w="2785950">
                  <a:extLst>
                    <a:ext uri="{9D8B030D-6E8A-4147-A177-3AD203B41FA5}">
                      <a16:colId xmlns:a16="http://schemas.microsoft.com/office/drawing/2014/main" xmlns="" val="20001"/>
                    </a:ext>
                  </a:extLst>
                </a:gridCol>
                <a:gridCol w="2785950">
                  <a:extLst>
                    <a:ext uri="{9D8B030D-6E8A-4147-A177-3AD203B41FA5}">
                      <a16:colId xmlns:a16="http://schemas.microsoft.com/office/drawing/2014/main" xmlns="" val="20002"/>
                    </a:ext>
                  </a:extLst>
                </a:gridCol>
                <a:gridCol w="2785950">
                  <a:extLst>
                    <a:ext uri="{9D8B030D-6E8A-4147-A177-3AD203B41FA5}">
                      <a16:colId xmlns:a16="http://schemas.microsoft.com/office/drawing/2014/main" xmlns="" val="20003"/>
                    </a:ext>
                  </a:extLst>
                </a:gridCol>
              </a:tblGrid>
              <a:tr h="1644128">
                <a:tc>
                  <a:txBody>
                    <a:bodyPr/>
                    <a:lstStyle/>
                    <a:p>
                      <a:endParaRPr lang="en-US" sz="24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2400" dirty="0"/>
                        <a:t>Columbia-SSRS</a:t>
                      </a:r>
                    </a:p>
                  </a:txBody>
                  <a:tcPr anchor="ctr"/>
                </a:tc>
                <a:tc>
                  <a:txBody>
                    <a:bodyPr/>
                    <a:lstStyle/>
                    <a:p>
                      <a:pPr algn="ctr"/>
                      <a:r>
                        <a:rPr lang="en-US" sz="2400" dirty="0"/>
                        <a:t>Ask Suicide-Screening Questions</a:t>
                      </a:r>
                    </a:p>
                  </a:txBody>
                  <a:tcPr anchor="ctr"/>
                </a:tc>
                <a:tc>
                  <a:txBody>
                    <a:bodyPr/>
                    <a:lstStyle/>
                    <a:p>
                      <a:pPr algn="ctr"/>
                      <a:r>
                        <a:rPr lang="en-US" sz="2400" dirty="0"/>
                        <a:t>Patient Safety</a:t>
                      </a:r>
                      <a:r>
                        <a:rPr lang="en-US" sz="2400" baseline="0" dirty="0"/>
                        <a:t> Screener (PSS)</a:t>
                      </a:r>
                      <a:endParaRPr lang="en-US" sz="2400" dirty="0"/>
                    </a:p>
                  </a:txBody>
                  <a:tcPr anchor="ctr"/>
                </a:tc>
                <a:extLst>
                  <a:ext uri="{0D108BD9-81ED-4DB2-BD59-A6C34878D82A}">
                    <a16:rowId xmlns:a16="http://schemas.microsoft.com/office/drawing/2014/main" xmlns="" val="10000"/>
                  </a:ext>
                </a:extLst>
              </a:tr>
              <a:tr h="952550">
                <a:tc>
                  <a:txBody>
                    <a:bodyPr/>
                    <a:lstStyle/>
                    <a:p>
                      <a:r>
                        <a:rPr lang="en-US" sz="2400" dirty="0"/>
                        <a:t>Passive SI</a:t>
                      </a:r>
                    </a:p>
                  </a:txBody>
                  <a:tcPr anchor="ctr"/>
                </a:tc>
                <a:tc>
                  <a:txBody>
                    <a:bodyPr/>
                    <a:lstStyle/>
                    <a:p>
                      <a:pPr algn="ctr"/>
                      <a:r>
                        <a:rPr lang="en-US" sz="2400" dirty="0">
                          <a:latin typeface="Zapf Dingbats"/>
                          <a:ea typeface="Zapf Dingbats"/>
                          <a:cs typeface="Zapf Dingbats"/>
                          <a:sym typeface="Zapf Dingbats"/>
                        </a:rPr>
                        <a:t>✔</a:t>
                      </a:r>
                      <a:endParaRPr lang="en-US" sz="2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Zapf Dingbats"/>
                          <a:ea typeface="Zapf Dingbats"/>
                          <a:cs typeface="Zapf Dingbats"/>
                          <a:sym typeface="Zapf Dingbats"/>
                        </a:rPr>
                        <a:t>✔</a:t>
                      </a: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xmlns="" val="10001"/>
                  </a:ext>
                </a:extLst>
              </a:tr>
              <a:tr h="952550">
                <a:tc>
                  <a:txBody>
                    <a:bodyPr/>
                    <a:lstStyle/>
                    <a:p>
                      <a:r>
                        <a:rPr lang="en-US" sz="2400" dirty="0"/>
                        <a:t>Active SI</a:t>
                      </a:r>
                    </a:p>
                  </a:txBody>
                  <a:tcPr anchor="ctr"/>
                </a:tc>
                <a:tc>
                  <a:txBody>
                    <a:bodyPr/>
                    <a:lstStyle/>
                    <a:p>
                      <a:pPr algn="ctr"/>
                      <a:r>
                        <a:rPr lang="en-US" sz="2400" dirty="0">
                          <a:latin typeface="Zapf Dingbats"/>
                          <a:ea typeface="Zapf Dingbats"/>
                          <a:cs typeface="Zapf Dingbats"/>
                          <a:sym typeface="Zapf Dingbats"/>
                        </a:rPr>
                        <a:t>✔</a:t>
                      </a:r>
                      <a:endParaRPr lang="en-US" sz="2400" dirty="0"/>
                    </a:p>
                  </a:txBody>
                  <a:tcPr anchor="ctr"/>
                </a:tc>
                <a:tc>
                  <a:txBody>
                    <a:bodyPr/>
                    <a:lstStyle/>
                    <a:p>
                      <a:pPr algn="ctr"/>
                      <a:r>
                        <a:rPr lang="en-US" sz="2400" dirty="0">
                          <a:latin typeface="Zapf Dingbats"/>
                          <a:ea typeface="Zapf Dingbats"/>
                          <a:cs typeface="Zapf Dingbats"/>
                          <a:sym typeface="Zapf Dingbats"/>
                        </a:rPr>
                        <a:t>✔</a:t>
                      </a:r>
                      <a:endParaRPr lang="en-US" sz="2400" dirty="0"/>
                    </a:p>
                  </a:txBody>
                  <a:tcPr anchor="ctr"/>
                </a:tc>
                <a:tc>
                  <a:txBody>
                    <a:bodyPr/>
                    <a:lstStyle/>
                    <a:p>
                      <a:pPr algn="ctr"/>
                      <a:r>
                        <a:rPr lang="en-US" sz="2400" dirty="0">
                          <a:latin typeface="Zapf Dingbats"/>
                          <a:ea typeface="Zapf Dingbats"/>
                          <a:cs typeface="Zapf Dingbats"/>
                          <a:sym typeface="Zapf Dingbats"/>
                        </a:rPr>
                        <a:t>✔</a:t>
                      </a:r>
                      <a:endParaRPr lang="en-US" sz="2400" dirty="0"/>
                    </a:p>
                  </a:txBody>
                  <a:tcPr anchor="ctr"/>
                </a:tc>
                <a:extLst>
                  <a:ext uri="{0D108BD9-81ED-4DB2-BD59-A6C34878D82A}">
                    <a16:rowId xmlns:a16="http://schemas.microsoft.com/office/drawing/2014/main" xmlns="" val="10002"/>
                  </a:ext>
                </a:extLst>
              </a:tr>
              <a:tr h="952550">
                <a:tc>
                  <a:txBody>
                    <a:bodyPr/>
                    <a:lstStyle/>
                    <a:p>
                      <a:r>
                        <a:rPr lang="en-US" sz="2400" dirty="0"/>
                        <a:t>H/o Self-harm</a:t>
                      </a:r>
                    </a:p>
                  </a:txBody>
                  <a:tcPr anchor="ctr"/>
                </a:tc>
                <a:tc>
                  <a:txBody>
                    <a:bodyPr/>
                    <a:lstStyle/>
                    <a:p>
                      <a:pPr algn="ctr"/>
                      <a:r>
                        <a:rPr lang="en-US" sz="2400" dirty="0">
                          <a:latin typeface="Zapf Dingbats"/>
                          <a:ea typeface="Zapf Dingbats"/>
                          <a:cs typeface="Zapf Dingbats"/>
                          <a:sym typeface="Zapf Dingbats"/>
                        </a:rPr>
                        <a:t>✔</a:t>
                      </a:r>
                      <a:endParaRPr lang="en-US" sz="2400" dirty="0"/>
                    </a:p>
                  </a:txBody>
                  <a:tcPr anchor="ctr"/>
                </a:tc>
                <a:tc>
                  <a:txBody>
                    <a:bodyPr/>
                    <a:lstStyle/>
                    <a:p>
                      <a:pPr algn="ctr"/>
                      <a:r>
                        <a:rPr lang="en-US" sz="2400" dirty="0">
                          <a:latin typeface="Zapf Dingbats"/>
                          <a:ea typeface="Zapf Dingbats"/>
                          <a:cs typeface="Zapf Dingbats"/>
                          <a:sym typeface="Zapf Dingbats"/>
                        </a:rPr>
                        <a:t>✔</a:t>
                      </a:r>
                      <a:endParaRPr lang="en-US" sz="2400" dirty="0"/>
                    </a:p>
                  </a:txBody>
                  <a:tcPr anchor="ctr"/>
                </a:tc>
                <a:tc>
                  <a:txBody>
                    <a:bodyPr/>
                    <a:lstStyle/>
                    <a:p>
                      <a:pPr algn="ctr"/>
                      <a:r>
                        <a:rPr lang="en-US" sz="2400" dirty="0">
                          <a:latin typeface="Zapf Dingbats"/>
                          <a:ea typeface="Zapf Dingbats"/>
                          <a:cs typeface="Zapf Dingbats"/>
                          <a:sym typeface="Zapf Dingbats"/>
                        </a:rPr>
                        <a:t>✔</a:t>
                      </a:r>
                      <a:endParaRPr lang="en-US" sz="2400" dirty="0"/>
                    </a:p>
                  </a:txBody>
                  <a:tcPr anchor="ct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68CDBAF2-F266-C14C-8ABF-54B90D837FA3}" type="slidenum">
              <a:rPr lang="en-US" smtClean="0"/>
              <a:pPr/>
              <a:t>11</a:t>
            </a:fld>
            <a:endParaRPr lang="en-US" dirty="0"/>
          </a:p>
        </p:txBody>
      </p:sp>
    </p:spTree>
    <p:extLst>
      <p:ext uri="{BB962C8B-B14F-4D97-AF65-F5344CB8AC3E}">
        <p14:creationId xmlns:p14="http://schemas.microsoft.com/office/powerpoint/2010/main" val="101014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Base Rate Dilemma of Suicide Management</a:t>
            </a:r>
          </a:p>
        </p:txBody>
      </p:sp>
      <p:sp>
        <p:nvSpPr>
          <p:cNvPr id="3" name="Content Placeholder 2"/>
          <p:cNvSpPr>
            <a:spLocks noGrp="1"/>
          </p:cNvSpPr>
          <p:nvPr>
            <p:ph idx="1"/>
          </p:nvPr>
        </p:nvSpPr>
        <p:spPr>
          <a:xfrm>
            <a:off x="2073275" y="1600203"/>
            <a:ext cx="8042276" cy="2519800"/>
          </a:xfrm>
        </p:spPr>
        <p:txBody>
          <a:bodyPr>
            <a:normAutofit/>
          </a:bodyPr>
          <a:lstStyle/>
          <a:p>
            <a:r>
              <a:rPr lang="en-US" sz="2800" dirty="0"/>
              <a:t>Imagine a test with 99% sensitivity and 99% specificity</a:t>
            </a:r>
          </a:p>
          <a:p>
            <a:r>
              <a:rPr lang="en-US" sz="2800" dirty="0"/>
              <a:t>Imagine a suicide rate of 500 per 100k person years</a:t>
            </a:r>
          </a:p>
          <a:p>
            <a:r>
              <a:rPr lang="en-US" sz="2800" dirty="0"/>
              <a:t>What’s the predictive value?</a:t>
            </a:r>
          </a:p>
        </p:txBody>
      </p:sp>
      <p:graphicFrame>
        <p:nvGraphicFramePr>
          <p:cNvPr id="5" name="Table 4"/>
          <p:cNvGraphicFramePr>
            <a:graphicFrameLocks noGrp="1"/>
          </p:cNvGraphicFramePr>
          <p:nvPr>
            <p:extLst>
              <p:ext uri="{D42A27DB-BD31-4B8C-83A1-F6EECF244321}">
                <p14:modId xmlns:p14="http://schemas.microsoft.com/office/powerpoint/2010/main" val="3111190730"/>
              </p:ext>
            </p:extLst>
          </p:nvPr>
        </p:nvGraphicFramePr>
        <p:xfrm>
          <a:off x="2073275" y="4120002"/>
          <a:ext cx="8042276" cy="1360852"/>
        </p:xfrm>
        <a:graphic>
          <a:graphicData uri="http://schemas.openxmlformats.org/drawingml/2006/table">
            <a:tbl>
              <a:tblPr firstRow="1" bandRow="1">
                <a:tableStyleId>{9DCAF9ED-07DC-4A11-8D7F-57B35C25682E}</a:tableStyleId>
              </a:tblPr>
              <a:tblGrid>
                <a:gridCol w="4021138">
                  <a:extLst>
                    <a:ext uri="{9D8B030D-6E8A-4147-A177-3AD203B41FA5}">
                      <a16:colId xmlns:a16="http://schemas.microsoft.com/office/drawing/2014/main" xmlns="" val="20000"/>
                    </a:ext>
                  </a:extLst>
                </a:gridCol>
                <a:gridCol w="4021138">
                  <a:extLst>
                    <a:ext uri="{9D8B030D-6E8A-4147-A177-3AD203B41FA5}">
                      <a16:colId xmlns:a16="http://schemas.microsoft.com/office/drawing/2014/main" xmlns="" val="20001"/>
                    </a:ext>
                  </a:extLst>
                </a:gridCol>
              </a:tblGrid>
              <a:tr h="680426">
                <a:tc>
                  <a:txBody>
                    <a:bodyPr/>
                    <a:lstStyle/>
                    <a:p>
                      <a:pPr algn="ctr"/>
                      <a:r>
                        <a:rPr lang="en-US" sz="3200" dirty="0"/>
                        <a:t>PPV</a:t>
                      </a:r>
                      <a:endParaRPr lang="en-US" sz="3200" b="0" dirty="0"/>
                    </a:p>
                  </a:txBody>
                  <a:tcPr anchor="ctr"/>
                </a:tc>
                <a:tc>
                  <a:txBody>
                    <a:bodyPr/>
                    <a:lstStyle/>
                    <a:p>
                      <a:pPr algn="ctr"/>
                      <a:r>
                        <a:rPr lang="en-US" sz="3200" dirty="0"/>
                        <a:t>NPV</a:t>
                      </a:r>
                      <a:endParaRPr lang="en-US" sz="3200" b="0" dirty="0"/>
                    </a:p>
                  </a:txBody>
                  <a:tcPr anchor="ctr"/>
                </a:tc>
                <a:extLst>
                  <a:ext uri="{0D108BD9-81ED-4DB2-BD59-A6C34878D82A}">
                    <a16:rowId xmlns:a16="http://schemas.microsoft.com/office/drawing/2014/main" xmlns="" val="10000"/>
                  </a:ext>
                </a:extLst>
              </a:tr>
              <a:tr h="680426">
                <a:tc>
                  <a:txBody>
                    <a:bodyPr/>
                    <a:lstStyle/>
                    <a:p>
                      <a:pPr algn="ctr"/>
                      <a:r>
                        <a:rPr lang="en-US" sz="3200" dirty="0"/>
                        <a:t>33%</a:t>
                      </a:r>
                      <a:endParaRPr lang="en-US" sz="3200" b="0" dirty="0"/>
                    </a:p>
                  </a:txBody>
                  <a:tcPr anchor="ctr"/>
                </a:tc>
                <a:tc>
                  <a:txBody>
                    <a:bodyPr/>
                    <a:lstStyle/>
                    <a:p>
                      <a:pPr algn="ctr"/>
                      <a:r>
                        <a:rPr lang="en-US" sz="3200" dirty="0"/>
                        <a:t>99%</a:t>
                      </a:r>
                      <a:endParaRPr lang="en-US" sz="3200" b="0" dirty="0"/>
                    </a:p>
                  </a:txBody>
                  <a:tcPr anchor="ctr"/>
                </a:tc>
                <a:extLst>
                  <a:ext uri="{0D108BD9-81ED-4DB2-BD59-A6C34878D82A}">
                    <a16:rowId xmlns:a16="http://schemas.microsoft.com/office/drawing/2014/main" xmlns="" val="10001"/>
                  </a:ext>
                </a:extLst>
              </a:tr>
            </a:tbl>
          </a:graphicData>
        </a:graphic>
      </p:graphicFrame>
      <p:sp>
        <p:nvSpPr>
          <p:cNvPr id="6" name="Content Placeholder 3"/>
          <p:cNvSpPr txBox="1">
            <a:spLocks/>
          </p:cNvSpPr>
          <p:nvPr/>
        </p:nvSpPr>
        <p:spPr>
          <a:xfrm>
            <a:off x="8482426" y="6531914"/>
            <a:ext cx="3358763" cy="296091"/>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Wingdings" charset="2"/>
              <a:buNone/>
            </a:pPr>
            <a:r>
              <a:rPr lang="en-US" dirty="0"/>
              <a:t>Carter 2017 (28302700)</a:t>
            </a:r>
          </a:p>
        </p:txBody>
      </p:sp>
    </p:spTree>
    <p:extLst>
      <p:ext uri="{BB962C8B-B14F-4D97-AF65-F5344CB8AC3E}">
        <p14:creationId xmlns:p14="http://schemas.microsoft.com/office/powerpoint/2010/main" val="2816359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Limitations</a:t>
            </a:r>
          </a:p>
        </p:txBody>
      </p:sp>
      <p:sp>
        <p:nvSpPr>
          <p:cNvPr id="3" name="Content Placeholder 2"/>
          <p:cNvSpPr>
            <a:spLocks noGrp="1"/>
          </p:cNvSpPr>
          <p:nvPr>
            <p:ph idx="1"/>
          </p:nvPr>
        </p:nvSpPr>
        <p:spPr/>
        <p:txBody>
          <a:bodyPr/>
          <a:lstStyle/>
          <a:p>
            <a:r>
              <a:rPr lang="en-US" dirty="0"/>
              <a:t>Validated against other screeners—not clinical outcomes</a:t>
            </a:r>
          </a:p>
          <a:p>
            <a:pPr marL="0" indent="0">
              <a:buNone/>
            </a:pPr>
            <a:endParaRPr lang="en-US" dirty="0"/>
          </a:p>
          <a:p>
            <a:r>
              <a:rPr lang="en-US" dirty="0"/>
              <a:t>Difficulty in staff implementation</a:t>
            </a:r>
          </a:p>
          <a:p>
            <a:pPr marL="0" indent="0">
              <a:buNone/>
            </a:pPr>
            <a:endParaRPr lang="en-US" dirty="0"/>
          </a:p>
          <a:p>
            <a:r>
              <a:rPr lang="en-US" dirty="0"/>
              <a:t>Resource utilization</a:t>
            </a:r>
          </a:p>
          <a:p>
            <a:pPr marL="0" indent="0">
              <a:buNone/>
            </a:pPr>
            <a:endParaRPr lang="en-US" dirty="0"/>
          </a:p>
          <a:p>
            <a:r>
              <a:rPr lang="en-US" dirty="0"/>
              <a:t>Ascertainment of other mortality</a:t>
            </a:r>
          </a:p>
          <a:p>
            <a:pPr marL="0" indent="0">
              <a:buNone/>
            </a:pPr>
            <a:endParaRPr lang="en-US" dirty="0"/>
          </a:p>
          <a:p>
            <a:r>
              <a:rPr lang="en-US" dirty="0"/>
              <a:t>Symptom over-endorsement</a:t>
            </a:r>
          </a:p>
        </p:txBody>
      </p:sp>
      <p:sp>
        <p:nvSpPr>
          <p:cNvPr id="4" name="Slide Number Placeholder 3"/>
          <p:cNvSpPr>
            <a:spLocks noGrp="1"/>
          </p:cNvSpPr>
          <p:nvPr>
            <p:ph type="sldNum" sz="quarter" idx="12"/>
          </p:nvPr>
        </p:nvSpPr>
        <p:spPr/>
        <p:txBody>
          <a:bodyPr/>
          <a:lstStyle/>
          <a:p>
            <a:fld id="{68CDBAF2-F266-C14C-8ABF-54B90D837FA3}" type="slidenum">
              <a:rPr lang="en-US" smtClean="0"/>
              <a:pPr/>
              <a:t>13</a:t>
            </a:fld>
            <a:endParaRPr lang="en-US" dirty="0"/>
          </a:p>
        </p:txBody>
      </p:sp>
      <p:sp>
        <p:nvSpPr>
          <p:cNvPr id="5" name="Content Placeholder 3"/>
          <p:cNvSpPr txBox="1">
            <a:spLocks/>
          </p:cNvSpPr>
          <p:nvPr/>
        </p:nvSpPr>
        <p:spPr>
          <a:xfrm>
            <a:off x="8482426" y="6531914"/>
            <a:ext cx="3358763" cy="296091"/>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Wingdings" charset="2"/>
              <a:buNone/>
            </a:pPr>
            <a:r>
              <a:rPr lang="en-US" dirty="0"/>
              <a:t>Simpson 2021 (34210531)</a:t>
            </a:r>
          </a:p>
        </p:txBody>
      </p:sp>
      <p:graphicFrame>
        <p:nvGraphicFramePr>
          <p:cNvPr id="6" name="Table 5"/>
          <p:cNvGraphicFramePr>
            <a:graphicFrameLocks noGrp="1"/>
          </p:cNvGraphicFramePr>
          <p:nvPr>
            <p:extLst>
              <p:ext uri="{D42A27DB-BD31-4B8C-83A1-F6EECF244321}">
                <p14:modId xmlns:p14="http://schemas.microsoft.com/office/powerpoint/2010/main" val="924748408"/>
              </p:ext>
            </p:extLst>
          </p:nvPr>
        </p:nvGraphicFramePr>
        <p:xfrm>
          <a:off x="6490279" y="4660030"/>
          <a:ext cx="5411706" cy="1430510"/>
        </p:xfrm>
        <a:graphic>
          <a:graphicData uri="http://schemas.openxmlformats.org/drawingml/2006/table">
            <a:tbl>
              <a:tblPr firstRow="1" bandRow="1">
                <a:tableStyleId>{21E4AEA4-8DFA-4A89-87EB-49C32662AFE0}</a:tableStyleId>
              </a:tblPr>
              <a:tblGrid>
                <a:gridCol w="1803902">
                  <a:extLst>
                    <a:ext uri="{9D8B030D-6E8A-4147-A177-3AD203B41FA5}">
                      <a16:colId xmlns:a16="http://schemas.microsoft.com/office/drawing/2014/main" xmlns="" val="20000"/>
                    </a:ext>
                  </a:extLst>
                </a:gridCol>
                <a:gridCol w="1803902">
                  <a:extLst>
                    <a:ext uri="{9D8B030D-6E8A-4147-A177-3AD203B41FA5}">
                      <a16:colId xmlns:a16="http://schemas.microsoft.com/office/drawing/2014/main" xmlns="" val="20001"/>
                    </a:ext>
                  </a:extLst>
                </a:gridCol>
                <a:gridCol w="1803902">
                  <a:extLst>
                    <a:ext uri="{9D8B030D-6E8A-4147-A177-3AD203B41FA5}">
                      <a16:colId xmlns:a16="http://schemas.microsoft.com/office/drawing/2014/main" xmlns="" val="20002"/>
                    </a:ext>
                  </a:extLst>
                </a:gridCol>
              </a:tblGrid>
              <a:tr h="307980">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dirty="0"/>
                        <a:t>Death by suicide</a:t>
                      </a:r>
                    </a:p>
                  </a:txBody>
                  <a:tcPr anchor="ctr">
                    <a:lnL w="12700" cmpd="sng">
                      <a:noFill/>
                    </a:lnL>
                  </a:tcPr>
                </a:tc>
                <a:tc>
                  <a:txBody>
                    <a:bodyPr/>
                    <a:lstStyle/>
                    <a:p>
                      <a:pPr algn="ctr"/>
                      <a:r>
                        <a:rPr lang="en-US" dirty="0"/>
                        <a:t>No</a:t>
                      </a:r>
                      <a:r>
                        <a:rPr lang="en-US" baseline="0" dirty="0"/>
                        <a:t> Suicide</a:t>
                      </a:r>
                      <a:endParaRPr lang="en-US" dirty="0"/>
                    </a:p>
                  </a:txBody>
                  <a:tcPr anchor="ctr"/>
                </a:tc>
                <a:extLst>
                  <a:ext uri="{0D108BD9-81ED-4DB2-BD59-A6C34878D82A}">
                    <a16:rowId xmlns:a16="http://schemas.microsoft.com/office/drawing/2014/main" xmlns="" val="10000"/>
                  </a:ext>
                </a:extLst>
              </a:tr>
              <a:tr h="532375">
                <a:tc>
                  <a:txBody>
                    <a:bodyPr/>
                    <a:lstStyle/>
                    <a:p>
                      <a:r>
                        <a:rPr lang="en-US" dirty="0"/>
                        <a:t>Not-malingering</a:t>
                      </a:r>
                    </a:p>
                  </a:txBody>
                  <a:tcPr anchor="ctr">
                    <a:lnT w="38100" cmpd="sng">
                      <a:noFill/>
                    </a:lnT>
                  </a:tcPr>
                </a:tc>
                <a:tc>
                  <a:txBody>
                    <a:bodyPr/>
                    <a:lstStyle/>
                    <a:p>
                      <a:pPr algn="ctr"/>
                      <a:r>
                        <a:rPr lang="en-US" dirty="0"/>
                        <a:t>16 </a:t>
                      </a:r>
                      <a:r>
                        <a:rPr lang="en-US" dirty="0" smtClean="0"/>
                        <a:t>(0.35</a:t>
                      </a:r>
                      <a:r>
                        <a:rPr lang="en-US" dirty="0"/>
                        <a:t>%)</a:t>
                      </a:r>
                    </a:p>
                  </a:txBody>
                  <a:tcPr anchor="ctr"/>
                </a:tc>
                <a:tc>
                  <a:txBody>
                    <a:bodyPr/>
                    <a:lstStyle/>
                    <a:p>
                      <a:pPr algn="ctr"/>
                      <a:r>
                        <a:rPr lang="en-US" dirty="0"/>
                        <a:t>4458</a:t>
                      </a:r>
                    </a:p>
                  </a:txBody>
                  <a:tcPr anchor="ctr"/>
                </a:tc>
                <a:extLst>
                  <a:ext uri="{0D108BD9-81ED-4DB2-BD59-A6C34878D82A}">
                    <a16:rowId xmlns:a16="http://schemas.microsoft.com/office/drawing/2014/main" xmlns="" val="10001"/>
                  </a:ext>
                </a:extLst>
              </a:tr>
              <a:tr h="532375">
                <a:tc>
                  <a:txBody>
                    <a:bodyPr/>
                    <a:lstStyle/>
                    <a:p>
                      <a:r>
                        <a:rPr lang="en-US" dirty="0"/>
                        <a:t>Malingering</a:t>
                      </a:r>
                    </a:p>
                  </a:txBody>
                  <a:tcPr anchor="ctr"/>
                </a:tc>
                <a:tc>
                  <a:txBody>
                    <a:bodyPr/>
                    <a:lstStyle/>
                    <a:p>
                      <a:pPr algn="ctr"/>
                      <a:r>
                        <a:rPr lang="en-US" b="1" dirty="0"/>
                        <a:t>Zero</a:t>
                      </a:r>
                    </a:p>
                  </a:txBody>
                  <a:tcPr anchor="ctr"/>
                </a:tc>
                <a:tc>
                  <a:txBody>
                    <a:bodyPr/>
                    <a:lstStyle/>
                    <a:p>
                      <a:pPr algn="ctr"/>
                      <a:r>
                        <a:rPr lang="en-US" dirty="0"/>
                        <a:t>236</a:t>
                      </a:r>
                    </a:p>
                  </a:txBody>
                  <a:tcPr anchor="ctr"/>
                </a:tc>
                <a:extLst>
                  <a:ext uri="{0D108BD9-81ED-4DB2-BD59-A6C34878D82A}">
                    <a16:rowId xmlns:a16="http://schemas.microsoft.com/office/drawing/2014/main" xmlns="" val="10002"/>
                  </a:ext>
                </a:extLst>
              </a:tr>
            </a:tbl>
          </a:graphicData>
        </a:graphic>
      </p:graphicFrame>
      <p:sp>
        <p:nvSpPr>
          <p:cNvPr id="7" name="TextBox 6"/>
          <p:cNvSpPr txBox="1"/>
          <p:nvPr/>
        </p:nvSpPr>
        <p:spPr>
          <a:xfrm>
            <a:off x="6490279" y="4265875"/>
            <a:ext cx="5411706" cy="369332"/>
          </a:xfrm>
          <a:prstGeom prst="rect">
            <a:avLst/>
          </a:prstGeom>
          <a:noFill/>
        </p:spPr>
        <p:txBody>
          <a:bodyPr wrap="square" rtlCol="0">
            <a:spAutoFit/>
          </a:bodyPr>
          <a:lstStyle/>
          <a:p>
            <a:pPr algn="ctr"/>
            <a:r>
              <a:rPr lang="en-US" b="1" dirty="0"/>
              <a:t>Death by Suicide in the 365 days after PES Discharge</a:t>
            </a:r>
          </a:p>
        </p:txBody>
      </p:sp>
      <p:sp>
        <p:nvSpPr>
          <p:cNvPr id="10" name="Right Arrow 9"/>
          <p:cNvSpPr/>
          <p:nvPr/>
        </p:nvSpPr>
        <p:spPr>
          <a:xfrm>
            <a:off x="4815231" y="5039453"/>
            <a:ext cx="1467036" cy="6678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7266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800"/>
                                        <p:tgtEl>
                                          <p:spTgt spid="10"/>
                                        </p:tgtEl>
                                        <p:attrNameLst>
                                          <p:attrName>ppt_x</p:attrName>
                                        </p:attrNameLst>
                                      </p:cBhvr>
                                      <p:tavLst>
                                        <p:tav tm="0">
                                          <p:val>
                                            <p:strVal val="#ppt_x-#ppt_w*1.125000"/>
                                          </p:val>
                                        </p:tav>
                                        <p:tav tm="100000">
                                          <p:val>
                                            <p:strVal val="#ppt_x"/>
                                          </p:val>
                                        </p:tav>
                                      </p:tavLst>
                                    </p:anim>
                                    <p:animEffect transition="in" filter="wipe(right)">
                                      <p:cBhvr>
                                        <p:cTn id="8" dur="800"/>
                                        <p:tgtEl>
                                          <p:spTgt spid="10"/>
                                        </p:tgtEl>
                                      </p:cBhvr>
                                    </p:animEffect>
                                  </p:childTnLst>
                                </p:cTn>
                              </p:par>
                            </p:childTnLst>
                          </p:cTn>
                        </p:par>
                        <p:par>
                          <p:cTn id="9" fill="hold">
                            <p:stCondLst>
                              <p:cond delay="8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8EFDF-973E-8048-8BB3-59B4B1B47093}"/>
              </a:ext>
            </a:extLst>
          </p:cNvPr>
          <p:cNvSpPr>
            <a:spLocks noGrp="1"/>
          </p:cNvSpPr>
          <p:nvPr>
            <p:ph type="title"/>
          </p:nvPr>
        </p:nvSpPr>
        <p:spPr/>
        <p:txBody>
          <a:bodyPr/>
          <a:lstStyle/>
          <a:p>
            <a:r>
              <a:rPr lang="en-US" dirty="0"/>
              <a:t>Do Screeners Identify Risk?</a:t>
            </a:r>
          </a:p>
        </p:txBody>
      </p:sp>
      <p:graphicFrame>
        <p:nvGraphicFramePr>
          <p:cNvPr id="4" name="Content Placeholder 3">
            <a:extLst>
              <a:ext uri="{FF2B5EF4-FFF2-40B4-BE49-F238E27FC236}">
                <a16:creationId xmlns:a16="http://schemas.microsoft.com/office/drawing/2014/main" xmlns="" id="{B85F3444-62CD-1A48-8FC8-8E0583FFDAAA}"/>
              </a:ext>
            </a:extLst>
          </p:cNvPr>
          <p:cNvGraphicFramePr>
            <a:graphicFrameLocks noGrp="1"/>
          </p:cNvGraphicFramePr>
          <p:nvPr>
            <p:ph idx="1"/>
            <p:extLst>
              <p:ext uri="{D42A27DB-BD31-4B8C-83A1-F6EECF244321}">
                <p14:modId xmlns:p14="http://schemas.microsoft.com/office/powerpoint/2010/main" val="612600539"/>
              </p:ext>
            </p:extLst>
          </p:nvPr>
        </p:nvGraphicFramePr>
        <p:xfrm>
          <a:off x="850292" y="1604865"/>
          <a:ext cx="10654321" cy="4982547"/>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3"/>
          <p:cNvSpPr txBox="1">
            <a:spLocks/>
          </p:cNvSpPr>
          <p:nvPr/>
        </p:nvSpPr>
        <p:spPr>
          <a:xfrm>
            <a:off x="8482426" y="6531914"/>
            <a:ext cx="3358763" cy="296091"/>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Wingdings" charset="2"/>
              <a:buNone/>
            </a:pPr>
            <a:r>
              <a:rPr lang="en-US" dirty="0"/>
              <a:t>Simpson 2021 (33346922)</a:t>
            </a:r>
          </a:p>
        </p:txBody>
      </p:sp>
      <p:grpSp>
        <p:nvGrpSpPr>
          <p:cNvPr id="7" name="Group 6"/>
          <p:cNvGrpSpPr/>
          <p:nvPr/>
        </p:nvGrpSpPr>
        <p:grpSpPr>
          <a:xfrm>
            <a:off x="7537437" y="4024939"/>
            <a:ext cx="3562615" cy="2044755"/>
            <a:chOff x="6299671" y="3433036"/>
            <a:chExt cx="3562615" cy="2044755"/>
          </a:xfrm>
        </p:grpSpPr>
        <p:sp>
          <p:nvSpPr>
            <p:cNvPr id="3" name="TextBox 2"/>
            <p:cNvSpPr txBox="1"/>
            <p:nvPr/>
          </p:nvSpPr>
          <p:spPr>
            <a:xfrm>
              <a:off x="7166108" y="3993748"/>
              <a:ext cx="1829740" cy="923330"/>
            </a:xfrm>
            <a:prstGeom prst="rect">
              <a:avLst/>
            </a:prstGeom>
            <a:noFill/>
          </p:spPr>
          <p:txBody>
            <a:bodyPr wrap="square" rtlCol="0">
              <a:spAutoFit/>
            </a:bodyPr>
            <a:lstStyle/>
            <a:p>
              <a:pPr algn="ctr"/>
              <a:r>
                <a:rPr lang="en-US" dirty="0"/>
                <a:t>Sensitivity 18%</a:t>
              </a:r>
            </a:p>
            <a:p>
              <a:pPr algn="ctr"/>
              <a:r>
                <a:rPr lang="en-US" dirty="0"/>
                <a:t>Specificity 99%</a:t>
              </a:r>
            </a:p>
            <a:p>
              <a:pPr algn="ctr"/>
              <a:r>
                <a:rPr lang="en-US" dirty="0"/>
                <a:t>AUC: 0.57</a:t>
              </a:r>
            </a:p>
          </p:txBody>
        </p:sp>
        <p:sp>
          <p:nvSpPr>
            <p:cNvPr id="6" name="Explosion 1 5"/>
            <p:cNvSpPr/>
            <p:nvPr/>
          </p:nvSpPr>
          <p:spPr>
            <a:xfrm>
              <a:off x="6299671" y="3433036"/>
              <a:ext cx="3562615" cy="2044755"/>
            </a:xfrm>
            <a:prstGeom prst="irregularSeal1">
              <a:avLst/>
            </a:prstGeom>
            <a:solidFill>
              <a:schemeClr val="accent4">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2875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CDBAF2-F266-C14C-8ABF-54B90D837FA3}" type="slidenum">
              <a:rPr lang="en-US" smtClean="0"/>
              <a:pPr/>
              <a:t>15</a:t>
            </a:fld>
            <a:endParaRPr lang="en-US" dirty="0"/>
          </a:p>
        </p:txBody>
      </p:sp>
      <p:sp>
        <p:nvSpPr>
          <p:cNvPr id="6" name="Rectangle 5"/>
          <p:cNvSpPr/>
          <p:nvPr/>
        </p:nvSpPr>
        <p:spPr>
          <a:xfrm>
            <a:off x="1399213" y="2367609"/>
            <a:ext cx="9525421" cy="388503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prstTxWarp prst="textArchUp">
              <a:avLst>
                <a:gd name="adj" fmla="val 1140807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Positive screen</a:t>
            </a:r>
            <a:r>
              <a:rPr lang="mr-IN"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now what?</a:t>
            </a:r>
          </a:p>
        </p:txBody>
      </p:sp>
    </p:spTree>
    <p:extLst>
      <p:ext uri="{BB962C8B-B14F-4D97-AF65-F5344CB8AC3E}">
        <p14:creationId xmlns:p14="http://schemas.microsoft.com/office/powerpoint/2010/main" val="52641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Stress-Diathesis Model</a:t>
            </a:r>
          </a:p>
        </p:txBody>
      </p:sp>
      <p:sp>
        <p:nvSpPr>
          <p:cNvPr id="4" name="Slide Number Placeholder 3"/>
          <p:cNvSpPr>
            <a:spLocks noGrp="1"/>
          </p:cNvSpPr>
          <p:nvPr>
            <p:ph type="sldNum" sz="quarter" idx="12"/>
          </p:nvPr>
        </p:nvSpPr>
        <p:spPr/>
        <p:txBody>
          <a:bodyPr/>
          <a:lstStyle/>
          <a:p>
            <a:fld id="{68CDBAF2-F266-C14C-8ABF-54B90D837FA3}" type="slidenum">
              <a:rPr lang="en-US" smtClean="0"/>
              <a:pPr/>
              <a:t>16</a:t>
            </a:fld>
            <a:endParaRPr lang="en-US" dirty="0"/>
          </a:p>
        </p:txBody>
      </p:sp>
      <p:pic>
        <p:nvPicPr>
          <p:cNvPr id="5" name="Picture 4" descr="Screen Shot 2017-07-06 at 4.16.29 PM.png"/>
          <p:cNvPicPr>
            <a:picLocks noChangeAspect="1"/>
          </p:cNvPicPr>
          <p:nvPr/>
        </p:nvPicPr>
        <p:blipFill rotWithShape="1">
          <a:blip r:embed="rId2">
            <a:extLst>
              <a:ext uri="{28A0092B-C50C-407E-A947-70E740481C1C}">
                <a14:useLocalDpi xmlns:a14="http://schemas.microsoft.com/office/drawing/2010/main" val="0"/>
              </a:ext>
            </a:extLst>
          </a:blip>
          <a:srcRect l="2433" t="6031" r="2067" b="6301"/>
          <a:stretch/>
        </p:blipFill>
        <p:spPr>
          <a:xfrm>
            <a:off x="1815092" y="1255829"/>
            <a:ext cx="8576185" cy="5162317"/>
          </a:xfrm>
          <a:prstGeom prst="rect">
            <a:avLst/>
          </a:prstGeom>
        </p:spPr>
      </p:pic>
      <p:sp>
        <p:nvSpPr>
          <p:cNvPr id="6" name="Content Placeholder 3"/>
          <p:cNvSpPr txBox="1">
            <a:spLocks/>
          </p:cNvSpPr>
          <p:nvPr/>
        </p:nvSpPr>
        <p:spPr>
          <a:xfrm>
            <a:off x="9324885" y="6553793"/>
            <a:ext cx="2465917" cy="286216"/>
          </a:xfrm>
          <a:prstGeom prst="rect">
            <a:avLst/>
          </a:prstGeom>
        </p:spPr>
        <p:txBody>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500" dirty="0"/>
              <a:t>Hawton 2009 (19376453)</a:t>
            </a:r>
          </a:p>
        </p:txBody>
      </p:sp>
    </p:spTree>
    <p:extLst>
      <p:ext uri="{BB962C8B-B14F-4D97-AF65-F5344CB8AC3E}">
        <p14:creationId xmlns:p14="http://schemas.microsoft.com/office/powerpoint/2010/main" val="421919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for Assessment</a:t>
            </a:r>
          </a:p>
        </p:txBody>
      </p:sp>
      <p:sp>
        <p:nvSpPr>
          <p:cNvPr id="3" name="Content Placeholder 2"/>
          <p:cNvSpPr>
            <a:spLocks noGrp="1"/>
          </p:cNvSpPr>
          <p:nvPr>
            <p:ph idx="1"/>
          </p:nvPr>
        </p:nvSpPr>
        <p:spPr/>
        <p:txBody>
          <a:bodyPr/>
          <a:lstStyle/>
          <a:p>
            <a:r>
              <a:rPr lang="en-US" sz="4400" dirty="0"/>
              <a:t>SAFE-T</a:t>
            </a:r>
          </a:p>
          <a:p>
            <a:pPr marL="0" indent="0">
              <a:buNone/>
            </a:pPr>
            <a:endParaRPr lang="en-US" sz="4400" dirty="0"/>
          </a:p>
          <a:p>
            <a:r>
              <a:rPr lang="en-US" sz="4400" dirty="0"/>
              <a:t>2x2 Table</a:t>
            </a:r>
          </a:p>
        </p:txBody>
      </p:sp>
      <p:sp>
        <p:nvSpPr>
          <p:cNvPr id="4" name="Slide Number Placeholder 3"/>
          <p:cNvSpPr>
            <a:spLocks noGrp="1"/>
          </p:cNvSpPr>
          <p:nvPr>
            <p:ph type="sldNum" sz="quarter" idx="12"/>
          </p:nvPr>
        </p:nvSpPr>
        <p:spPr/>
        <p:txBody>
          <a:bodyPr/>
          <a:lstStyle/>
          <a:p>
            <a:fld id="{68CDBAF2-F266-C14C-8ABF-54B90D837FA3}" type="slidenum">
              <a:rPr lang="en-US" smtClean="0"/>
              <a:pPr/>
              <a:t>17</a:t>
            </a:fld>
            <a:endParaRPr lang="en-US" dirty="0"/>
          </a:p>
        </p:txBody>
      </p:sp>
      <p:pic>
        <p:nvPicPr>
          <p:cNvPr id="5" name="Picture 4" descr="Screen Shot 2021-09-02 at 9.3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168" y="416395"/>
            <a:ext cx="3583070" cy="6195118"/>
          </a:xfrm>
          <a:prstGeom prst="rect">
            <a:avLst/>
          </a:prstGeom>
        </p:spPr>
      </p:pic>
    </p:spTree>
    <p:extLst>
      <p:ext uri="{BB962C8B-B14F-4D97-AF65-F5344CB8AC3E}">
        <p14:creationId xmlns:p14="http://schemas.microsoft.com/office/powerpoint/2010/main" val="3393308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Consult Comes In</a:t>
            </a:r>
          </a:p>
        </p:txBody>
      </p:sp>
      <p:sp>
        <p:nvSpPr>
          <p:cNvPr id="3" name="Content Placeholder 2"/>
          <p:cNvSpPr>
            <a:spLocks noGrp="1"/>
          </p:cNvSpPr>
          <p:nvPr>
            <p:ph idx="1"/>
          </p:nvPr>
        </p:nvSpPr>
        <p:spPr>
          <a:xfrm>
            <a:off x="609600" y="1452173"/>
            <a:ext cx="10972800" cy="4525963"/>
          </a:xfrm>
        </p:spPr>
        <p:txBody>
          <a:bodyPr/>
          <a:lstStyle/>
          <a:p>
            <a:r>
              <a:rPr lang="en-US" dirty="0"/>
              <a:t>A 29 transgendered patient who identifies female is seen after an intentional overdose on acetaminophen. She is a nurse who describes feeling overwhelmed by stress at work and finally “snapped” when her boyfriend said he was leaving yesterday. They had an argument, and she sent messages on social media telling him and her other friends that she would soon be dead. Afterwards, she drank a lot of alcohol and took a bottle of pills from her bath cabinet. Her boyfriend had called police, who knocked on the door only several minutes afterwards. In the ED, she was found to have “altered mental status,” an elevated BAL, and an acetaminophen level requiring n-acetylcysteine. Her medical management has come to a denouement, and the team is requesting an assessment for disposition.</a:t>
            </a:r>
          </a:p>
          <a:p>
            <a:endParaRPr lang="en-US" dirty="0"/>
          </a:p>
          <a:p>
            <a:r>
              <a:rPr lang="en-US" dirty="0"/>
              <a:t>The patient has minimal prior psychiatric history and no prior attempts. She reports a history of abuse and non-suicidal self-injury by cutting in her adolescence.</a:t>
            </a:r>
          </a:p>
        </p:txBody>
      </p:sp>
      <p:sp>
        <p:nvSpPr>
          <p:cNvPr id="4" name="Slide Number Placeholder 3"/>
          <p:cNvSpPr>
            <a:spLocks noGrp="1"/>
          </p:cNvSpPr>
          <p:nvPr>
            <p:ph type="sldNum" sz="quarter" idx="12"/>
          </p:nvPr>
        </p:nvSpPr>
        <p:spPr/>
        <p:txBody>
          <a:bodyPr/>
          <a:lstStyle/>
          <a:p>
            <a:fld id="{68CDBAF2-F266-C14C-8ABF-54B90D837FA3}" type="slidenum">
              <a:rPr lang="en-US" smtClean="0"/>
              <a:pPr/>
              <a:t>18</a:t>
            </a:fld>
            <a:endParaRPr lang="en-US" dirty="0"/>
          </a:p>
        </p:txBody>
      </p:sp>
    </p:spTree>
    <p:extLst>
      <p:ext uri="{BB962C8B-B14F-4D97-AF65-F5344CB8AC3E}">
        <p14:creationId xmlns:p14="http://schemas.microsoft.com/office/powerpoint/2010/main" val="282365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CDBAF2-F266-C14C-8ABF-54B90D837FA3}" type="slidenum">
              <a:rPr lang="en-US" smtClean="0"/>
              <a:pPr/>
              <a:t>19</a:t>
            </a:fld>
            <a:endParaRPr lang="en-US" dirty="0"/>
          </a:p>
        </p:txBody>
      </p:sp>
      <p:pic>
        <p:nvPicPr>
          <p:cNvPr id="5" name="Picture 4" descr="Screen Shot 2021-09-02 at 9.3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36" y="376665"/>
            <a:ext cx="3583070" cy="6195118"/>
          </a:xfrm>
          <a:prstGeom prst="rect">
            <a:avLst/>
          </a:prstGeom>
        </p:spPr>
      </p:pic>
      <p:sp>
        <p:nvSpPr>
          <p:cNvPr id="6" name="Content Placeholder 2"/>
          <p:cNvSpPr>
            <a:spLocks noGrp="1"/>
          </p:cNvSpPr>
          <p:nvPr>
            <p:ph idx="1"/>
          </p:nvPr>
        </p:nvSpPr>
        <p:spPr>
          <a:xfrm>
            <a:off x="4940303" y="932968"/>
            <a:ext cx="6850499" cy="2026548"/>
          </a:xfrm>
        </p:spPr>
        <p:txBody>
          <a:bodyPr/>
          <a:lstStyle/>
          <a:p>
            <a:r>
              <a:rPr lang="en-US" dirty="0"/>
              <a:t>APA lists &gt;100 risk factors</a:t>
            </a:r>
          </a:p>
          <a:p>
            <a:r>
              <a:rPr lang="en-US" dirty="0"/>
              <a:t>Consider unique factors among C-L patient population</a:t>
            </a:r>
          </a:p>
          <a:p>
            <a:r>
              <a:rPr lang="en-US" dirty="0"/>
              <a:t>Consider dynamic and manageable risk factors</a:t>
            </a:r>
          </a:p>
        </p:txBody>
      </p:sp>
      <p:sp>
        <p:nvSpPr>
          <p:cNvPr id="7" name="Right Arrow 6"/>
          <p:cNvSpPr/>
          <p:nvPr/>
        </p:nvSpPr>
        <p:spPr>
          <a:xfrm>
            <a:off x="4294512" y="1429673"/>
            <a:ext cx="645791" cy="1033139"/>
          </a:xfrm>
          <a:prstGeom prst="rightArrow">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434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normAutofit/>
          </a:bodyPr>
          <a:lstStyle/>
          <a:p>
            <a:r>
              <a:rPr lang="en-US" dirty="0"/>
              <a:t>CLP 2021</a:t>
            </a:r>
            <a:br>
              <a:rPr lang="en-US" dirty="0"/>
            </a:br>
            <a:r>
              <a:rPr lang="en-US" sz="3600" dirty="0"/>
              <a:t>Disclosure: Scott Simpson, MD MPH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4188796"/>
              </p:ext>
            </p:extLst>
          </p:nvPr>
        </p:nvGraphicFramePr>
        <p:xfrm>
          <a:off x="965200" y="2197385"/>
          <a:ext cx="10271567" cy="1268730"/>
        </p:xfrm>
        <a:graphic>
          <a:graphicData uri="http://schemas.openxmlformats.org/drawingml/2006/table">
            <a:tbl>
              <a:tblPr firstRow="1" firstCol="1" bandRow="1"/>
              <a:tblGrid>
                <a:gridCol w="3970942">
                  <a:extLst>
                    <a:ext uri="{9D8B030D-6E8A-4147-A177-3AD203B41FA5}">
                      <a16:colId xmlns:a16="http://schemas.microsoft.com/office/drawing/2014/main" xmlns="" val="20000"/>
                    </a:ext>
                  </a:extLst>
                </a:gridCol>
                <a:gridCol w="2109075">
                  <a:extLst>
                    <a:ext uri="{9D8B030D-6E8A-4147-A177-3AD203B41FA5}">
                      <a16:colId xmlns:a16="http://schemas.microsoft.com/office/drawing/2014/main" xmlns="" val="20001"/>
                    </a:ext>
                  </a:extLst>
                </a:gridCol>
                <a:gridCol w="2098122">
                  <a:extLst>
                    <a:ext uri="{9D8B030D-6E8A-4147-A177-3AD203B41FA5}">
                      <a16:colId xmlns:a16="http://schemas.microsoft.com/office/drawing/2014/main" xmlns="" val="20002"/>
                    </a:ext>
                  </a:extLst>
                </a:gridCol>
                <a:gridCol w="2093428">
                  <a:extLst>
                    <a:ext uri="{9D8B030D-6E8A-4147-A177-3AD203B41FA5}">
                      <a16:colId xmlns:a16="http://schemas.microsoft.com/office/drawing/2014/main" xmlns="" val="20003"/>
                    </a:ext>
                  </a:extLst>
                </a:gridCol>
              </a:tblGrid>
              <a:tr h="390525">
                <a:tc>
                  <a:txBody>
                    <a:bodyPr/>
                    <a:lstStyle/>
                    <a:p>
                      <a:pPr marL="0" marR="0">
                        <a:spcBef>
                          <a:spcPts val="0"/>
                        </a:spcBef>
                        <a:spcAft>
                          <a:spcPts val="0"/>
                        </a:spcAft>
                      </a:pPr>
                      <a:r>
                        <a:rPr lang="en-US" sz="1600" b="1" dirty="0">
                          <a:effectLst/>
                          <a:latin typeface="Calibri"/>
                          <a:ea typeface="Calibri"/>
                          <a:cs typeface="Times New Roman"/>
                        </a:rPr>
                        <a:t>Company</a:t>
                      </a:r>
                      <a:endParaRPr lang="en-US" sz="1600" dirty="0">
                        <a:effectLst/>
                        <a:latin typeface="Calibri"/>
                        <a:ea typeface="Calibri"/>
                        <a:cs typeface="Times New Roman"/>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600" b="1" dirty="0">
                          <a:effectLst/>
                          <a:latin typeface="Calibri"/>
                          <a:ea typeface="Calibri"/>
                          <a:cs typeface="Times New Roman"/>
                        </a:rPr>
                        <a:t>Taylor and Francis</a:t>
                      </a:r>
                      <a:endParaRPr lang="en-US" sz="1600" dirty="0">
                        <a:effectLst/>
                        <a:latin typeface="Calibri"/>
                        <a:ea typeface="Calibri"/>
                        <a:cs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Calibri"/>
                          <a:cs typeface="Times New Roman"/>
                        </a:rPr>
                        <a:t>MA Medical Society</a:t>
                      </a:r>
                      <a:endParaRPr lang="en-US" sz="1600" dirty="0">
                        <a:effectLst/>
                        <a:latin typeface="Calibri"/>
                        <a:ea typeface="Calibri"/>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Calibri"/>
                          <a:cs typeface="Times New Roman"/>
                        </a:rPr>
                        <a:t>American Academy of Addiction Psychiatry</a:t>
                      </a:r>
                      <a:endParaRPr lang="en-US" sz="1600" dirty="0">
                        <a:effectLst/>
                        <a:latin typeface="Calibri"/>
                        <a:ea typeface="Calibri"/>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0525">
                <a:tc>
                  <a:txBody>
                    <a:bodyPr/>
                    <a:lstStyle/>
                    <a:p>
                      <a:pPr marL="0" marR="0">
                        <a:spcBef>
                          <a:spcPts val="0"/>
                        </a:spcBef>
                        <a:spcAft>
                          <a:spcPts val="0"/>
                        </a:spcAft>
                      </a:pPr>
                      <a:r>
                        <a:rPr lang="en-US" sz="1600" dirty="0">
                          <a:effectLst/>
                          <a:latin typeface="Calibri"/>
                          <a:ea typeface="Calibri"/>
                          <a:cs typeface="Times New Roman"/>
                        </a:rPr>
                        <a:t>Royalties</a:t>
                      </a: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latin typeface="Calibri"/>
                          <a:ea typeface="Calibri"/>
                          <a:cs typeface="Times New Roman"/>
                        </a:rPr>
                        <a:t>I</a:t>
                      </a:r>
                    </a:p>
                  </a:txBody>
                  <a:tcPr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Calibri"/>
                          <a:cs typeface="Times New Roman"/>
                        </a:rPr>
                        <a:t> </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Calibri"/>
                          <a:cs typeface="Times New Roman"/>
                        </a:rPr>
                        <a:t> </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0525">
                <a:tc>
                  <a:txBody>
                    <a:bodyPr/>
                    <a:lstStyle/>
                    <a:p>
                      <a:pPr marL="0" marR="0">
                        <a:spcBef>
                          <a:spcPts val="0"/>
                        </a:spcBef>
                        <a:spcAft>
                          <a:spcPts val="0"/>
                        </a:spcAft>
                      </a:pPr>
                      <a:r>
                        <a:rPr lang="en-US" sz="1600" dirty="0">
                          <a:effectLst/>
                          <a:latin typeface="Calibri"/>
                          <a:ea typeface="Calibri"/>
                          <a:cs typeface="Times New Roman"/>
                        </a:rPr>
                        <a:t>Consulting/writing</a:t>
                      </a: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latin typeface="Calibri"/>
                          <a:ea typeface="Calibri"/>
                          <a:cs typeface="Times New Roman"/>
                        </a:rPr>
                        <a:t> </a:t>
                      </a:r>
                    </a:p>
                  </a:txBody>
                  <a:tcPr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Calibri"/>
                          <a:cs typeface="Times New Roman"/>
                        </a:rPr>
                        <a:t>I</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Calibri"/>
                          <a:cs typeface="Times New Roman"/>
                        </a:rPr>
                        <a:t>I </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812800" y="5193507"/>
            <a:ext cx="10769600" cy="584775"/>
          </a:xfrm>
          <a:prstGeom prst="rect">
            <a:avLst/>
          </a:prstGeom>
          <a:noFill/>
        </p:spPr>
        <p:txBody>
          <a:bodyPr wrap="square" rtlCol="0">
            <a:spAutoFit/>
          </a:bodyPr>
          <a:lstStyle/>
          <a:p>
            <a:pPr algn="ctr"/>
            <a:r>
              <a:rPr lang="en-US" sz="1600" dirty="0"/>
              <a:t>D – Relationship is considered directly relevant to the presentation</a:t>
            </a:r>
          </a:p>
          <a:p>
            <a:pPr algn="ctr"/>
            <a:r>
              <a:rPr lang="en-US" sz="1600" dirty="0"/>
              <a:t>I – Relationship is NOT considered directly relevant to the presentation</a:t>
            </a:r>
          </a:p>
        </p:txBody>
      </p:sp>
    </p:spTree>
    <p:extLst>
      <p:ext uri="{BB962C8B-B14F-4D97-AF65-F5344CB8AC3E}">
        <p14:creationId xmlns:p14="http://schemas.microsoft.com/office/powerpoint/2010/main" val="237283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CDBAF2-F266-C14C-8ABF-54B90D837FA3}" type="slidenum">
              <a:rPr lang="en-US" smtClean="0"/>
              <a:pPr/>
              <a:t>20</a:t>
            </a:fld>
            <a:endParaRPr lang="en-US" dirty="0"/>
          </a:p>
        </p:txBody>
      </p:sp>
      <p:pic>
        <p:nvPicPr>
          <p:cNvPr id="5" name="Picture 4" descr="Screen Shot 2021-09-02 at 9.3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36" y="376665"/>
            <a:ext cx="3583070" cy="6195118"/>
          </a:xfrm>
          <a:prstGeom prst="rect">
            <a:avLst/>
          </a:prstGeom>
        </p:spPr>
      </p:pic>
      <p:sp>
        <p:nvSpPr>
          <p:cNvPr id="6" name="Content Placeholder 2"/>
          <p:cNvSpPr>
            <a:spLocks noGrp="1"/>
          </p:cNvSpPr>
          <p:nvPr>
            <p:ph idx="1"/>
          </p:nvPr>
        </p:nvSpPr>
        <p:spPr>
          <a:xfrm>
            <a:off x="4940303" y="1946242"/>
            <a:ext cx="6850499" cy="2026548"/>
          </a:xfrm>
        </p:spPr>
        <p:txBody>
          <a:bodyPr/>
          <a:lstStyle/>
          <a:p>
            <a:r>
              <a:rPr lang="en-US" dirty="0"/>
              <a:t>Limitations in protective factors</a:t>
            </a:r>
          </a:p>
          <a:p>
            <a:r>
              <a:rPr lang="en-US" dirty="0"/>
              <a:t>Think expansively about intervention</a:t>
            </a:r>
          </a:p>
        </p:txBody>
      </p:sp>
      <p:sp>
        <p:nvSpPr>
          <p:cNvPr id="7" name="Right Arrow 6"/>
          <p:cNvSpPr/>
          <p:nvPr/>
        </p:nvSpPr>
        <p:spPr>
          <a:xfrm>
            <a:off x="4294512" y="2442947"/>
            <a:ext cx="645791" cy="1033139"/>
          </a:xfrm>
          <a:prstGeom prst="rightArrow">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199025032"/>
              </p:ext>
            </p:extLst>
          </p:nvPr>
        </p:nvGraphicFramePr>
        <p:xfrm>
          <a:off x="4588829" y="2840380"/>
          <a:ext cx="7315256" cy="3583702"/>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3"/>
          <p:cNvSpPr txBox="1">
            <a:spLocks/>
          </p:cNvSpPr>
          <p:nvPr/>
        </p:nvSpPr>
        <p:spPr>
          <a:xfrm>
            <a:off x="9324885" y="6553793"/>
            <a:ext cx="2465917" cy="286216"/>
          </a:xfrm>
          <a:prstGeom prst="rect">
            <a:avLst/>
          </a:prstGeom>
        </p:spPr>
        <p:txBody>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500" dirty="0"/>
              <a:t>Kroll 2018 (29336787)</a:t>
            </a:r>
          </a:p>
        </p:txBody>
      </p:sp>
    </p:spTree>
    <p:extLst>
      <p:ext uri="{BB962C8B-B14F-4D97-AF65-F5344CB8AC3E}">
        <p14:creationId xmlns:p14="http://schemas.microsoft.com/office/powerpoint/2010/main" val="320573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CDBAF2-F266-C14C-8ABF-54B90D837FA3}"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2329676" y="853482"/>
            <a:ext cx="7620000" cy="4927600"/>
          </a:xfrm>
          <a:prstGeom prst="rect">
            <a:avLst/>
          </a:prstGeom>
        </p:spPr>
      </p:pic>
      <p:sp>
        <p:nvSpPr>
          <p:cNvPr id="6" name="TextBox 5"/>
          <p:cNvSpPr txBox="1"/>
          <p:nvPr/>
        </p:nvSpPr>
        <p:spPr>
          <a:xfrm>
            <a:off x="8976498" y="3600686"/>
            <a:ext cx="2367901" cy="646331"/>
          </a:xfrm>
          <a:prstGeom prst="rect">
            <a:avLst/>
          </a:prstGeom>
          <a:noFill/>
        </p:spPr>
        <p:txBody>
          <a:bodyPr wrap="square" rtlCol="0">
            <a:spAutoFit/>
          </a:bodyPr>
          <a:lstStyle/>
          <a:p>
            <a:pPr algn="ctr"/>
            <a:r>
              <a:rPr lang="en-US" sz="3600" b="1" dirty="0">
                <a:solidFill>
                  <a:srgbClr val="FF0000"/>
                </a:solidFill>
              </a:rPr>
              <a:t>Stressors</a:t>
            </a:r>
          </a:p>
        </p:txBody>
      </p:sp>
      <p:sp>
        <p:nvSpPr>
          <p:cNvPr id="7" name="TextBox 6"/>
          <p:cNvSpPr txBox="1"/>
          <p:nvPr/>
        </p:nvSpPr>
        <p:spPr>
          <a:xfrm>
            <a:off x="2469598" y="3600686"/>
            <a:ext cx="2367901" cy="646331"/>
          </a:xfrm>
          <a:prstGeom prst="rect">
            <a:avLst/>
          </a:prstGeom>
          <a:noFill/>
        </p:spPr>
        <p:txBody>
          <a:bodyPr wrap="square" rtlCol="0">
            <a:spAutoFit/>
          </a:bodyPr>
          <a:lstStyle/>
          <a:p>
            <a:pPr algn="ctr"/>
            <a:r>
              <a:rPr lang="en-US" sz="3600" b="1" dirty="0">
                <a:solidFill>
                  <a:srgbClr val="008000"/>
                </a:solidFill>
              </a:rPr>
              <a:t>Resources</a:t>
            </a:r>
          </a:p>
        </p:txBody>
      </p:sp>
      <p:sp>
        <p:nvSpPr>
          <p:cNvPr id="8" name="Down Arrow 7"/>
          <p:cNvSpPr/>
          <p:nvPr/>
        </p:nvSpPr>
        <p:spPr>
          <a:xfrm>
            <a:off x="3078271" y="1738883"/>
            <a:ext cx="1119372" cy="1011616"/>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rot="10800000">
            <a:off x="7977236" y="5324544"/>
            <a:ext cx="1119372" cy="1011616"/>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4178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CDBAF2-F266-C14C-8ABF-54B90D837FA3}" type="slidenum">
              <a:rPr lang="en-US" smtClean="0"/>
              <a:pPr/>
              <a:t>22</a:t>
            </a:fld>
            <a:endParaRPr lang="en-US" dirty="0"/>
          </a:p>
        </p:txBody>
      </p:sp>
      <p:pic>
        <p:nvPicPr>
          <p:cNvPr id="5" name="Picture 4" descr="Screen Shot 2021-09-02 at 9.3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36" y="376665"/>
            <a:ext cx="3583070" cy="6195118"/>
          </a:xfrm>
          <a:prstGeom prst="rect">
            <a:avLst/>
          </a:prstGeom>
        </p:spPr>
      </p:pic>
      <p:sp>
        <p:nvSpPr>
          <p:cNvPr id="6" name="Content Placeholder 2"/>
          <p:cNvSpPr>
            <a:spLocks noGrp="1"/>
          </p:cNvSpPr>
          <p:nvPr>
            <p:ph idx="1"/>
          </p:nvPr>
        </p:nvSpPr>
        <p:spPr>
          <a:xfrm>
            <a:off x="4940303" y="3303894"/>
            <a:ext cx="6850499" cy="1389946"/>
          </a:xfrm>
        </p:spPr>
        <p:txBody>
          <a:bodyPr/>
          <a:lstStyle/>
          <a:p>
            <a:r>
              <a:rPr lang="en-US" dirty="0"/>
              <a:t>Specific questions regarding risk</a:t>
            </a:r>
          </a:p>
          <a:p>
            <a:r>
              <a:rPr lang="en-US" dirty="0"/>
              <a:t>Train staff to feel comfortable asking, as through specific trainings (eg, Question-Persuade-Refer)</a:t>
            </a:r>
          </a:p>
          <a:p>
            <a:r>
              <a:rPr lang="en-US" dirty="0"/>
              <a:t>Suicide risk ≠ suicidal ideation</a:t>
            </a:r>
          </a:p>
        </p:txBody>
      </p:sp>
      <p:sp>
        <p:nvSpPr>
          <p:cNvPr id="7" name="Right Arrow 6"/>
          <p:cNvSpPr/>
          <p:nvPr/>
        </p:nvSpPr>
        <p:spPr>
          <a:xfrm>
            <a:off x="4294512" y="3434700"/>
            <a:ext cx="645791" cy="1033139"/>
          </a:xfrm>
          <a:prstGeom prst="rightArrow">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310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CDBAF2-F266-C14C-8ABF-54B90D837FA3}" type="slidenum">
              <a:rPr lang="en-US" smtClean="0"/>
              <a:pPr/>
              <a:t>23</a:t>
            </a:fld>
            <a:endParaRPr lang="en-US" dirty="0"/>
          </a:p>
        </p:txBody>
      </p:sp>
      <p:pic>
        <p:nvPicPr>
          <p:cNvPr id="5" name="Picture 4" descr="Screen Shot 2021-09-02 at 9.3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36" y="376665"/>
            <a:ext cx="1742815" cy="3013323"/>
          </a:xfrm>
          <a:prstGeom prst="rect">
            <a:avLst/>
          </a:prstGeom>
        </p:spPr>
      </p:pic>
      <p:pic>
        <p:nvPicPr>
          <p:cNvPr id="3" name="Picture 2" descr="Screen Shot 2021-09-02 at 9.39.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96" y="3547385"/>
            <a:ext cx="12029224" cy="2173809"/>
          </a:xfrm>
          <a:prstGeom prst="rect">
            <a:avLst/>
          </a:prstGeom>
        </p:spPr>
      </p:pic>
      <p:sp>
        <p:nvSpPr>
          <p:cNvPr id="8" name="Bent Arrow 7"/>
          <p:cNvSpPr/>
          <p:nvPr/>
        </p:nvSpPr>
        <p:spPr>
          <a:xfrm rot="5400000">
            <a:off x="2649934" y="2182601"/>
            <a:ext cx="1083000" cy="1646566"/>
          </a:xfrm>
          <a:prstGeom prst="bentArrow">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7926373" y="5967658"/>
            <a:ext cx="3590955" cy="584776"/>
          </a:xfrm>
          <a:prstGeom prst="rect">
            <a:avLst/>
          </a:prstGeom>
          <a:noFill/>
        </p:spPr>
        <p:txBody>
          <a:bodyPr wrap="square" rtlCol="0">
            <a:spAutoFit/>
          </a:bodyPr>
          <a:lstStyle/>
          <a:p>
            <a:r>
              <a:rPr lang="mr-IN" sz="3200" b="1" dirty="0">
                <a:ln>
                  <a:solidFill>
                    <a:srgbClr val="FFFF00">
                      <a:alpha val="73000"/>
                    </a:srgbClr>
                  </a:solidFill>
                </a:ln>
                <a:solidFill>
                  <a:srgbClr val="105A25"/>
                </a:solidFill>
              </a:rPr>
              <a:t>…</a:t>
            </a:r>
            <a:r>
              <a:rPr lang="en-US" sz="3200" b="1" dirty="0">
                <a:ln>
                  <a:solidFill>
                    <a:srgbClr val="FFFF00">
                      <a:alpha val="73000"/>
                    </a:srgbClr>
                  </a:solidFill>
                </a:ln>
                <a:solidFill>
                  <a:srgbClr val="105A25"/>
                </a:solidFill>
              </a:rPr>
              <a:t> and document!</a:t>
            </a:r>
          </a:p>
        </p:txBody>
      </p:sp>
      <p:sp>
        <p:nvSpPr>
          <p:cNvPr id="6" name="5-Point Star 5"/>
          <p:cNvSpPr/>
          <p:nvPr/>
        </p:nvSpPr>
        <p:spPr>
          <a:xfrm>
            <a:off x="7028635" y="5956476"/>
            <a:ext cx="897738" cy="59595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310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go? I don’t need to be here.”</a:t>
            </a:r>
          </a:p>
        </p:txBody>
      </p:sp>
      <p:sp>
        <p:nvSpPr>
          <p:cNvPr id="3" name="Content Placeholder 2"/>
          <p:cNvSpPr>
            <a:spLocks noGrp="1"/>
          </p:cNvSpPr>
          <p:nvPr>
            <p:ph idx="1"/>
          </p:nvPr>
        </p:nvSpPr>
        <p:spPr>
          <a:xfrm>
            <a:off x="609599" y="1326484"/>
            <a:ext cx="11400389" cy="5148400"/>
          </a:xfrm>
        </p:spPr>
        <p:txBody>
          <a:bodyPr/>
          <a:lstStyle/>
          <a:p>
            <a:pPr>
              <a:spcBef>
                <a:spcPts val="1776"/>
              </a:spcBef>
            </a:pPr>
            <a:r>
              <a:rPr lang="en-US" dirty="0"/>
              <a:t>When your team speaks with the patient, the patient is requesting discharge. She reports that she used to self-harm when stressed but states things had been going well until the pandemic made work so stressful. She is working extra shifts and was sick with COVID last year. She recently had her first panic attack in several years, and it has made her want to avoid going to work. Her boyfriend is her most significant support, and she is worried he will leave her over this. She remarks, “I’m always thinking about being dead but don’t want to do it.”</a:t>
            </a:r>
          </a:p>
          <a:p>
            <a:pPr>
              <a:spcBef>
                <a:spcPts val="1776"/>
              </a:spcBef>
            </a:pPr>
            <a:r>
              <a:rPr lang="en-US" dirty="0"/>
              <a:t>The boyfriend largely corroborates this. He explains they have “broken up before” but he is glad she is ok. She does not usually drink; “she’s more of a marijuana person.” There are no firearms at home. He will stay with her for at least a few days should she discharge.</a:t>
            </a:r>
          </a:p>
        </p:txBody>
      </p:sp>
      <p:sp>
        <p:nvSpPr>
          <p:cNvPr id="4" name="Slide Number Placeholder 3"/>
          <p:cNvSpPr>
            <a:spLocks noGrp="1"/>
          </p:cNvSpPr>
          <p:nvPr>
            <p:ph type="sldNum" sz="quarter" idx="12"/>
          </p:nvPr>
        </p:nvSpPr>
        <p:spPr/>
        <p:txBody>
          <a:bodyPr/>
          <a:lstStyle/>
          <a:p>
            <a:fld id="{68CDBAF2-F266-C14C-8ABF-54B90D837FA3}" type="slidenum">
              <a:rPr lang="en-US" smtClean="0"/>
              <a:pPr/>
              <a:t>24</a:t>
            </a:fld>
            <a:endParaRPr lang="en-US" dirty="0"/>
          </a:p>
        </p:txBody>
      </p:sp>
    </p:spTree>
    <p:extLst>
      <p:ext uri="{BB962C8B-B14F-4D97-AF65-F5344CB8AC3E}">
        <p14:creationId xmlns:p14="http://schemas.microsoft.com/office/powerpoint/2010/main" val="377910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6081352"/>
              </p:ext>
            </p:extLst>
          </p:nvPr>
        </p:nvGraphicFramePr>
        <p:xfrm>
          <a:off x="732365" y="1589251"/>
          <a:ext cx="11034744" cy="4454439"/>
        </p:xfrm>
        <a:graphic>
          <a:graphicData uri="http://schemas.openxmlformats.org/drawingml/2006/table">
            <a:tbl>
              <a:tblPr firstRow="1" bandRow="1">
                <a:tableStyleId>{9DCAF9ED-07DC-4A11-8D7F-57B35C25682E}</a:tableStyleId>
              </a:tblPr>
              <a:tblGrid>
                <a:gridCol w="3678248">
                  <a:extLst>
                    <a:ext uri="{9D8B030D-6E8A-4147-A177-3AD203B41FA5}">
                      <a16:colId xmlns:a16="http://schemas.microsoft.com/office/drawing/2014/main" xmlns="" val="20000"/>
                    </a:ext>
                  </a:extLst>
                </a:gridCol>
                <a:gridCol w="3678248">
                  <a:extLst>
                    <a:ext uri="{9D8B030D-6E8A-4147-A177-3AD203B41FA5}">
                      <a16:colId xmlns:a16="http://schemas.microsoft.com/office/drawing/2014/main" xmlns="" val="20001"/>
                    </a:ext>
                  </a:extLst>
                </a:gridCol>
                <a:gridCol w="3678248">
                  <a:extLst>
                    <a:ext uri="{9D8B030D-6E8A-4147-A177-3AD203B41FA5}">
                      <a16:colId xmlns:a16="http://schemas.microsoft.com/office/drawing/2014/main" xmlns="" val="20002"/>
                    </a:ext>
                  </a:extLst>
                </a:gridCol>
              </a:tblGrid>
              <a:tr h="1484813">
                <a:tc>
                  <a:txBody>
                    <a:bodyPr/>
                    <a:lstStyle/>
                    <a:p>
                      <a:endParaRPr lang="en-US" sz="3600" dirty="0"/>
                    </a:p>
                  </a:txBody>
                  <a:tcPr marL="121920" marR="12192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3600" dirty="0"/>
                        <a:t>Acute</a:t>
                      </a:r>
                    </a:p>
                  </a:txBody>
                  <a:tcPr marL="121920" marR="121920" anchor="ctr"/>
                </a:tc>
                <a:tc>
                  <a:txBody>
                    <a:bodyPr/>
                    <a:lstStyle/>
                    <a:p>
                      <a:pPr algn="ctr"/>
                      <a:r>
                        <a:rPr lang="en-US" sz="3600" dirty="0"/>
                        <a:t>Chronic</a:t>
                      </a:r>
                    </a:p>
                  </a:txBody>
                  <a:tcPr marL="121920" marR="121920" anchor="ctr"/>
                </a:tc>
                <a:extLst>
                  <a:ext uri="{0D108BD9-81ED-4DB2-BD59-A6C34878D82A}">
                    <a16:rowId xmlns:a16="http://schemas.microsoft.com/office/drawing/2014/main" xmlns="" val="10000"/>
                  </a:ext>
                </a:extLst>
              </a:tr>
              <a:tr h="14848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effectLst/>
                          <a:uLnTx/>
                          <a:uFillTx/>
                        </a:rPr>
                        <a:t>Risk</a:t>
                      </a:r>
                      <a:endParaRPr lang="en-US" sz="3600" dirty="0"/>
                    </a:p>
                  </a:txBody>
                  <a:tcPr marL="121920" marR="121920" anchor="ctr"/>
                </a:tc>
                <a:tc>
                  <a:txBody>
                    <a:bodyPr/>
                    <a:lstStyle/>
                    <a:p>
                      <a:pPr marL="0" indent="0">
                        <a:buFont typeface="Arial"/>
                        <a:buNone/>
                      </a:pPr>
                      <a:endParaRPr lang="en-US" sz="2400" b="0" baseline="0" dirty="0">
                        <a:latin typeface="Brush Script MT Italic"/>
                        <a:cs typeface="Brush Script MT Italic"/>
                      </a:endParaRPr>
                    </a:p>
                  </a:txBody>
                  <a:tcPr marL="121920" marR="121920" anchor="ctr"/>
                </a:tc>
                <a:tc>
                  <a:txBody>
                    <a:bodyPr/>
                    <a:lstStyle/>
                    <a:p>
                      <a:pPr marL="285750" indent="-285750">
                        <a:buFont typeface="Arial"/>
                        <a:buChar char="•"/>
                      </a:pPr>
                      <a:endParaRPr lang="en-US" sz="2400" b="0" dirty="0">
                        <a:latin typeface="Brush Script MT Italic"/>
                        <a:cs typeface="Brush Script MT Italic"/>
                      </a:endParaRPr>
                    </a:p>
                  </a:txBody>
                  <a:tcPr marL="121920" marR="121920" anchor="ctr"/>
                </a:tc>
                <a:extLst>
                  <a:ext uri="{0D108BD9-81ED-4DB2-BD59-A6C34878D82A}">
                    <a16:rowId xmlns:a16="http://schemas.microsoft.com/office/drawing/2014/main" xmlns="" val="10001"/>
                  </a:ext>
                </a:extLst>
              </a:tr>
              <a:tr h="1484813">
                <a:tc>
                  <a:txBody>
                    <a:bodyPr/>
                    <a:lstStyle/>
                    <a:p>
                      <a:pPr algn="ctr"/>
                      <a:r>
                        <a:rPr kumimoji="0" lang="en-US" sz="3600" u="none" strike="noStrike" kern="1200" cap="none" spc="0" normalizeH="0" baseline="0" noProof="0" dirty="0">
                          <a:ln>
                            <a:noFill/>
                          </a:ln>
                          <a:effectLst/>
                          <a:uLnTx/>
                          <a:uFillTx/>
                        </a:rPr>
                        <a:t>Protective</a:t>
                      </a:r>
                      <a:endParaRPr lang="en-US" sz="3600" dirty="0"/>
                    </a:p>
                  </a:txBody>
                  <a:tcPr marL="121920" marR="121920" anchor="ctr"/>
                </a:tc>
                <a:tc>
                  <a:txBody>
                    <a:bodyPr/>
                    <a:lstStyle/>
                    <a:p>
                      <a:pPr marL="285750" indent="-285750">
                        <a:buFont typeface="Arial"/>
                        <a:buChar char="•"/>
                      </a:pPr>
                      <a:endParaRPr lang="en-US" sz="2400" b="0" dirty="0">
                        <a:latin typeface="Brush Script MT Italic"/>
                        <a:cs typeface="Brush Script MT Italic"/>
                      </a:endParaRPr>
                    </a:p>
                  </a:txBody>
                  <a:tcPr marL="121920" marR="121920" anchor="ctr"/>
                </a:tc>
                <a:tc>
                  <a:txBody>
                    <a:bodyPr/>
                    <a:lstStyle/>
                    <a:p>
                      <a:pPr marL="285750" indent="-285750">
                        <a:buFont typeface="Arial"/>
                        <a:buChar char="•"/>
                      </a:pPr>
                      <a:endParaRPr lang="en-US" sz="2400" b="0" dirty="0">
                        <a:latin typeface="Brush Script MT Italic"/>
                        <a:cs typeface="Brush Script MT Italic"/>
                      </a:endParaRPr>
                    </a:p>
                  </a:txBody>
                  <a:tcPr marL="121920" marR="121920" anchor="ctr"/>
                </a:tc>
                <a:extLst>
                  <a:ext uri="{0D108BD9-81ED-4DB2-BD59-A6C34878D82A}">
                    <a16:rowId xmlns:a16="http://schemas.microsoft.com/office/drawing/2014/main" xmlns="" val="10002"/>
                  </a:ext>
                </a:extLst>
              </a:tr>
            </a:tbl>
          </a:graphicData>
        </a:graphic>
      </p:graphicFrame>
      <p:sp>
        <p:nvSpPr>
          <p:cNvPr id="3" name="Title 2"/>
          <p:cNvSpPr>
            <a:spLocks noGrp="1"/>
          </p:cNvSpPr>
          <p:nvPr>
            <p:ph type="title"/>
          </p:nvPr>
        </p:nvSpPr>
        <p:spPr/>
        <p:txBody>
          <a:bodyPr/>
          <a:lstStyle/>
          <a:p>
            <a:r>
              <a:rPr lang="en-US" dirty="0"/>
              <a:t>2x2 Assessment</a:t>
            </a:r>
          </a:p>
        </p:txBody>
      </p:sp>
    </p:spTree>
    <p:extLst>
      <p:ext uri="{BB962C8B-B14F-4D97-AF65-F5344CB8AC3E}">
        <p14:creationId xmlns:p14="http://schemas.microsoft.com/office/powerpoint/2010/main" val="373532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0563265"/>
              </p:ext>
            </p:extLst>
          </p:nvPr>
        </p:nvGraphicFramePr>
        <p:xfrm>
          <a:off x="732365" y="1600200"/>
          <a:ext cx="11034744" cy="4362832"/>
        </p:xfrm>
        <a:graphic>
          <a:graphicData uri="http://schemas.openxmlformats.org/drawingml/2006/table">
            <a:tbl>
              <a:tblPr firstRow="1" bandRow="1">
                <a:tableStyleId>{9DCAF9ED-07DC-4A11-8D7F-57B35C25682E}</a:tableStyleId>
              </a:tblPr>
              <a:tblGrid>
                <a:gridCol w="3678248">
                  <a:extLst>
                    <a:ext uri="{9D8B030D-6E8A-4147-A177-3AD203B41FA5}">
                      <a16:colId xmlns:a16="http://schemas.microsoft.com/office/drawing/2014/main" xmlns="" val="20000"/>
                    </a:ext>
                  </a:extLst>
                </a:gridCol>
                <a:gridCol w="3678248">
                  <a:extLst>
                    <a:ext uri="{9D8B030D-6E8A-4147-A177-3AD203B41FA5}">
                      <a16:colId xmlns:a16="http://schemas.microsoft.com/office/drawing/2014/main" xmlns="" val="20001"/>
                    </a:ext>
                  </a:extLst>
                </a:gridCol>
                <a:gridCol w="3678248">
                  <a:extLst>
                    <a:ext uri="{9D8B030D-6E8A-4147-A177-3AD203B41FA5}">
                      <a16:colId xmlns:a16="http://schemas.microsoft.com/office/drawing/2014/main" xmlns="" val="20002"/>
                    </a:ext>
                  </a:extLst>
                </a:gridCol>
              </a:tblGrid>
              <a:tr h="1404176">
                <a:tc>
                  <a:txBody>
                    <a:bodyPr/>
                    <a:lstStyle/>
                    <a:p>
                      <a:endParaRPr lang="en-US" sz="3600" dirty="0"/>
                    </a:p>
                  </a:txBody>
                  <a:tcPr marL="121920" marR="12192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3600" dirty="0"/>
                        <a:t>Acute</a:t>
                      </a:r>
                    </a:p>
                  </a:txBody>
                  <a:tcPr marL="121920" marR="121920" anchor="ctr"/>
                </a:tc>
                <a:tc>
                  <a:txBody>
                    <a:bodyPr/>
                    <a:lstStyle/>
                    <a:p>
                      <a:pPr algn="ctr"/>
                      <a:r>
                        <a:rPr lang="en-US" sz="3600" dirty="0"/>
                        <a:t>Chronic</a:t>
                      </a:r>
                    </a:p>
                  </a:txBody>
                  <a:tcPr marL="121920" marR="121920" anchor="ctr"/>
                </a:tc>
                <a:extLst>
                  <a:ext uri="{0D108BD9-81ED-4DB2-BD59-A6C34878D82A}">
                    <a16:rowId xmlns:a16="http://schemas.microsoft.com/office/drawing/2014/main" xmlns="" val="10000"/>
                  </a:ext>
                </a:extLst>
              </a:tr>
              <a:tr h="14041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effectLst/>
                          <a:uLnTx/>
                          <a:uFillTx/>
                        </a:rPr>
                        <a:t>Risk</a:t>
                      </a:r>
                      <a:endParaRPr lang="en-US" sz="3600" dirty="0"/>
                    </a:p>
                  </a:txBody>
                  <a:tcPr marL="121920" marR="121920" anchor="ctr"/>
                </a:tc>
                <a:tc>
                  <a:txBody>
                    <a:bodyPr/>
                    <a:lstStyle/>
                    <a:p>
                      <a:pPr marL="285750" indent="-285750">
                        <a:buFont typeface="Arial"/>
                        <a:buChar char="•"/>
                      </a:pPr>
                      <a:r>
                        <a:rPr lang="en-US" sz="2400" dirty="0"/>
                        <a:t>Etoh</a:t>
                      </a:r>
                      <a:r>
                        <a:rPr lang="en-US" sz="2400" baseline="0" dirty="0"/>
                        <a:t> intoxication</a:t>
                      </a:r>
                      <a:endParaRPr lang="en-US" sz="2400" b="0" baseline="0" dirty="0">
                        <a:latin typeface="Brush Script MT Italic"/>
                        <a:cs typeface="Brush Script MT Italic"/>
                      </a:endParaRPr>
                    </a:p>
                  </a:txBody>
                  <a:tcPr marL="121920" marR="121920" anchor="ctr"/>
                </a:tc>
                <a:tc>
                  <a:txBody>
                    <a:bodyPr/>
                    <a:lstStyle/>
                    <a:p>
                      <a:pPr marL="285750" indent="-285750">
                        <a:buFont typeface="Arial"/>
                        <a:buChar char="•"/>
                      </a:pPr>
                      <a:r>
                        <a:rPr lang="en-US" sz="2400" dirty="0"/>
                        <a:t>Impulsive</a:t>
                      </a:r>
                    </a:p>
                    <a:p>
                      <a:pPr marL="285750" indent="-285750">
                        <a:buFont typeface="Arial"/>
                        <a:buChar char="•"/>
                      </a:pPr>
                      <a:r>
                        <a:rPr lang="en-US" sz="2400" dirty="0"/>
                        <a:t>Transgendered</a:t>
                      </a:r>
                    </a:p>
                    <a:p>
                      <a:pPr marL="285750" indent="-285750">
                        <a:buFont typeface="Arial"/>
                        <a:buChar char="•"/>
                      </a:pPr>
                      <a:r>
                        <a:rPr lang="en-US" sz="2400" dirty="0"/>
                        <a:t>Panic disorder</a:t>
                      </a:r>
                    </a:p>
                    <a:p>
                      <a:pPr marL="285750" indent="-285750">
                        <a:buFont typeface="Arial"/>
                        <a:buChar char="•"/>
                      </a:pPr>
                      <a:r>
                        <a:rPr lang="en-US" sz="2400" dirty="0"/>
                        <a:t>H/o self-harm and SI</a:t>
                      </a:r>
                      <a:endParaRPr lang="en-US" sz="2400" b="0" dirty="0">
                        <a:latin typeface="Brush Script MT Italic"/>
                        <a:cs typeface="Brush Script MT Italic"/>
                      </a:endParaRPr>
                    </a:p>
                  </a:txBody>
                  <a:tcPr marL="121920" marR="121920" anchor="ctr"/>
                </a:tc>
                <a:extLst>
                  <a:ext uri="{0D108BD9-81ED-4DB2-BD59-A6C34878D82A}">
                    <a16:rowId xmlns:a16="http://schemas.microsoft.com/office/drawing/2014/main" xmlns="" val="10001"/>
                  </a:ext>
                </a:extLst>
              </a:tr>
              <a:tr h="1404176">
                <a:tc>
                  <a:txBody>
                    <a:bodyPr/>
                    <a:lstStyle/>
                    <a:p>
                      <a:pPr algn="ctr"/>
                      <a:r>
                        <a:rPr kumimoji="0" lang="en-US" sz="3600" u="none" strike="noStrike" kern="1200" cap="none" spc="0" normalizeH="0" baseline="0" noProof="0" dirty="0">
                          <a:ln>
                            <a:noFill/>
                          </a:ln>
                          <a:effectLst/>
                          <a:uLnTx/>
                          <a:uFillTx/>
                        </a:rPr>
                        <a:t>Protective</a:t>
                      </a:r>
                      <a:endParaRPr lang="en-US" sz="3600" dirty="0"/>
                    </a:p>
                  </a:txBody>
                  <a:tcPr marL="121920" marR="121920" anchor="ctr"/>
                </a:tc>
                <a:tc>
                  <a:txBody>
                    <a:bodyPr/>
                    <a:lstStyle/>
                    <a:p>
                      <a:pPr marL="285750" indent="-285750">
                        <a:buFont typeface="Arial"/>
                        <a:buChar char="•"/>
                      </a:pPr>
                      <a:r>
                        <a:rPr lang="en-US" sz="2400" dirty="0"/>
                        <a:t>Willing to engage in treatment</a:t>
                      </a:r>
                      <a:endParaRPr lang="en-US" sz="2400" b="0" dirty="0">
                        <a:latin typeface="Brush Script MT Italic"/>
                        <a:cs typeface="Brush Script MT Italic"/>
                      </a:endParaRPr>
                    </a:p>
                  </a:txBody>
                  <a:tcPr marL="121920" marR="121920" anchor="ctr"/>
                </a:tc>
                <a:tc>
                  <a:txBody>
                    <a:bodyPr/>
                    <a:lstStyle/>
                    <a:p>
                      <a:pPr marL="285750" indent="-285750">
                        <a:buFont typeface="Arial"/>
                        <a:buChar char="•"/>
                      </a:pPr>
                      <a:r>
                        <a:rPr lang="en-US" sz="2400" dirty="0"/>
                        <a:t>Cultural beliefs</a:t>
                      </a:r>
                      <a:r>
                        <a:rPr lang="en-US" sz="2400" baseline="0" dirty="0"/>
                        <a:t> against suicide</a:t>
                      </a:r>
                    </a:p>
                    <a:p>
                      <a:pPr marL="285750" indent="-285750">
                        <a:buFont typeface="Arial"/>
                        <a:buChar char="•"/>
                      </a:pPr>
                      <a:r>
                        <a:rPr lang="en-US" sz="2400" baseline="0" dirty="0"/>
                        <a:t>No firearms</a:t>
                      </a:r>
                      <a:endParaRPr lang="en-US" sz="2400" b="0" dirty="0">
                        <a:latin typeface="Brush Script MT Italic"/>
                        <a:cs typeface="Brush Script MT Italic"/>
                      </a:endParaRPr>
                    </a:p>
                  </a:txBody>
                  <a:tcPr marL="121920" marR="121920" anchor="ctr"/>
                </a:tc>
                <a:extLst>
                  <a:ext uri="{0D108BD9-81ED-4DB2-BD59-A6C34878D82A}">
                    <a16:rowId xmlns:a16="http://schemas.microsoft.com/office/drawing/2014/main" xmlns="" val="10002"/>
                  </a:ext>
                </a:extLst>
              </a:tr>
            </a:tbl>
          </a:graphicData>
        </a:graphic>
      </p:graphicFrame>
      <p:sp>
        <p:nvSpPr>
          <p:cNvPr id="2" name="Title 1"/>
          <p:cNvSpPr>
            <a:spLocks noGrp="1"/>
          </p:cNvSpPr>
          <p:nvPr>
            <p:ph type="title"/>
          </p:nvPr>
        </p:nvSpPr>
        <p:spPr/>
        <p:txBody>
          <a:bodyPr/>
          <a:lstStyle/>
          <a:p>
            <a:r>
              <a:rPr lang="en-US" dirty="0"/>
              <a:t>2x2 Assessment</a:t>
            </a:r>
          </a:p>
        </p:txBody>
      </p:sp>
    </p:spTree>
    <p:extLst>
      <p:ext uri="{BB962C8B-B14F-4D97-AF65-F5344CB8AC3E}">
        <p14:creationId xmlns:p14="http://schemas.microsoft.com/office/powerpoint/2010/main" val="1233286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8967098"/>
              </p:ext>
            </p:extLst>
          </p:nvPr>
        </p:nvGraphicFramePr>
        <p:xfrm>
          <a:off x="732365" y="1600200"/>
          <a:ext cx="11034744" cy="4362832"/>
        </p:xfrm>
        <a:graphic>
          <a:graphicData uri="http://schemas.openxmlformats.org/drawingml/2006/table">
            <a:tbl>
              <a:tblPr firstRow="1" bandRow="1">
                <a:tableStyleId>{9DCAF9ED-07DC-4A11-8D7F-57B35C25682E}</a:tableStyleId>
              </a:tblPr>
              <a:tblGrid>
                <a:gridCol w="3678248">
                  <a:extLst>
                    <a:ext uri="{9D8B030D-6E8A-4147-A177-3AD203B41FA5}">
                      <a16:colId xmlns:a16="http://schemas.microsoft.com/office/drawing/2014/main" xmlns="" val="20000"/>
                    </a:ext>
                  </a:extLst>
                </a:gridCol>
                <a:gridCol w="3678248">
                  <a:extLst>
                    <a:ext uri="{9D8B030D-6E8A-4147-A177-3AD203B41FA5}">
                      <a16:colId xmlns:a16="http://schemas.microsoft.com/office/drawing/2014/main" xmlns="" val="20001"/>
                    </a:ext>
                  </a:extLst>
                </a:gridCol>
                <a:gridCol w="3678248">
                  <a:extLst>
                    <a:ext uri="{9D8B030D-6E8A-4147-A177-3AD203B41FA5}">
                      <a16:colId xmlns:a16="http://schemas.microsoft.com/office/drawing/2014/main" xmlns="" val="20002"/>
                    </a:ext>
                  </a:extLst>
                </a:gridCol>
              </a:tblGrid>
              <a:tr h="1404176">
                <a:tc>
                  <a:txBody>
                    <a:bodyPr/>
                    <a:lstStyle/>
                    <a:p>
                      <a:endParaRPr lang="en-US" sz="3600" dirty="0"/>
                    </a:p>
                  </a:txBody>
                  <a:tcPr marL="121920" marR="12192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3600" dirty="0"/>
                        <a:t>Acute</a:t>
                      </a:r>
                    </a:p>
                  </a:txBody>
                  <a:tcPr marL="121920" marR="121920" anchor="ctr"/>
                </a:tc>
                <a:tc>
                  <a:txBody>
                    <a:bodyPr/>
                    <a:lstStyle/>
                    <a:p>
                      <a:pPr algn="ctr"/>
                      <a:r>
                        <a:rPr lang="en-US" sz="3600" dirty="0"/>
                        <a:t>Chronic</a:t>
                      </a:r>
                    </a:p>
                  </a:txBody>
                  <a:tcPr marL="121920" marR="121920" anchor="ctr"/>
                </a:tc>
                <a:extLst>
                  <a:ext uri="{0D108BD9-81ED-4DB2-BD59-A6C34878D82A}">
                    <a16:rowId xmlns:a16="http://schemas.microsoft.com/office/drawing/2014/main" xmlns="" val="10000"/>
                  </a:ext>
                </a:extLst>
              </a:tr>
              <a:tr h="14041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effectLst/>
                          <a:uLnTx/>
                          <a:uFillTx/>
                        </a:rPr>
                        <a:t>Risk</a:t>
                      </a:r>
                      <a:endParaRPr lang="en-US" sz="3600" dirty="0"/>
                    </a:p>
                  </a:txBody>
                  <a:tcPr marL="121920" marR="121920" anchor="ctr"/>
                </a:tc>
                <a:tc>
                  <a:txBody>
                    <a:bodyPr/>
                    <a:lstStyle/>
                    <a:p>
                      <a:pPr marL="285750" indent="-285750">
                        <a:buFont typeface="Arial"/>
                        <a:buChar char="•"/>
                      </a:pPr>
                      <a:r>
                        <a:rPr lang="en-US" sz="2400" dirty="0"/>
                        <a:t>Etoh</a:t>
                      </a:r>
                      <a:r>
                        <a:rPr lang="en-US" sz="2400" baseline="0" dirty="0"/>
                        <a:t> intoxication</a:t>
                      </a:r>
                      <a:endParaRPr lang="en-US" sz="2400" b="0" baseline="0" dirty="0">
                        <a:latin typeface="Brush Script MT Italic"/>
                        <a:cs typeface="Brush Script MT Italic"/>
                      </a:endParaRPr>
                    </a:p>
                  </a:txBody>
                  <a:tcPr marL="121920" marR="121920" anchor="ctr"/>
                </a:tc>
                <a:tc>
                  <a:txBody>
                    <a:bodyPr/>
                    <a:lstStyle/>
                    <a:p>
                      <a:pPr marL="285750" indent="-285750">
                        <a:buFont typeface="Arial"/>
                        <a:buChar char="•"/>
                      </a:pPr>
                      <a:r>
                        <a:rPr lang="en-US" sz="2400" dirty="0"/>
                        <a:t>Impulsive</a:t>
                      </a:r>
                    </a:p>
                    <a:p>
                      <a:pPr marL="285750" indent="-285750">
                        <a:buFont typeface="Arial"/>
                        <a:buChar char="•"/>
                      </a:pPr>
                      <a:r>
                        <a:rPr lang="en-US" sz="2400" dirty="0"/>
                        <a:t>Transgendered</a:t>
                      </a:r>
                    </a:p>
                    <a:p>
                      <a:pPr marL="285750" indent="-285750">
                        <a:buFont typeface="Arial"/>
                        <a:buChar char="•"/>
                      </a:pPr>
                      <a:r>
                        <a:rPr lang="en-US" sz="2400" dirty="0"/>
                        <a:t>Panic disorder</a:t>
                      </a:r>
                    </a:p>
                    <a:p>
                      <a:pPr marL="285750" indent="-285750">
                        <a:buFont typeface="Arial"/>
                        <a:buChar char="•"/>
                      </a:pPr>
                      <a:r>
                        <a:rPr lang="en-US" sz="2400" dirty="0"/>
                        <a:t>H/o self-harm and SI</a:t>
                      </a:r>
                      <a:endParaRPr lang="en-US" sz="2400" b="0" dirty="0">
                        <a:latin typeface="Brush Script MT Italic"/>
                        <a:cs typeface="Brush Script MT Italic"/>
                      </a:endParaRPr>
                    </a:p>
                  </a:txBody>
                  <a:tcPr marL="121920" marR="121920" anchor="ctr"/>
                </a:tc>
                <a:extLst>
                  <a:ext uri="{0D108BD9-81ED-4DB2-BD59-A6C34878D82A}">
                    <a16:rowId xmlns:a16="http://schemas.microsoft.com/office/drawing/2014/main" xmlns="" val="10001"/>
                  </a:ext>
                </a:extLst>
              </a:tr>
              <a:tr h="1404176">
                <a:tc>
                  <a:txBody>
                    <a:bodyPr/>
                    <a:lstStyle/>
                    <a:p>
                      <a:pPr algn="ctr"/>
                      <a:r>
                        <a:rPr kumimoji="0" lang="en-US" sz="3600" u="none" strike="noStrike" kern="1200" cap="none" spc="0" normalizeH="0" baseline="0" noProof="0" dirty="0">
                          <a:ln>
                            <a:noFill/>
                          </a:ln>
                          <a:effectLst/>
                          <a:uLnTx/>
                          <a:uFillTx/>
                        </a:rPr>
                        <a:t>Protective</a:t>
                      </a:r>
                      <a:endParaRPr lang="en-US" sz="3600" dirty="0"/>
                    </a:p>
                  </a:txBody>
                  <a:tcPr marL="121920" marR="121920" anchor="ctr"/>
                </a:tc>
                <a:tc>
                  <a:txBody>
                    <a:bodyPr/>
                    <a:lstStyle/>
                    <a:p>
                      <a:pPr marL="285750" indent="-285750">
                        <a:buFont typeface="Arial"/>
                        <a:buChar char="•"/>
                      </a:pPr>
                      <a:r>
                        <a:rPr lang="en-US" sz="2400" dirty="0"/>
                        <a:t>Willing to engage in treatment</a:t>
                      </a:r>
                      <a:endParaRPr lang="en-US" sz="2400" b="0" dirty="0">
                        <a:latin typeface="Brush Script MT Italic"/>
                        <a:cs typeface="Brush Script MT Italic"/>
                      </a:endParaRPr>
                    </a:p>
                  </a:txBody>
                  <a:tcPr marL="121920" marR="121920" anchor="ctr"/>
                </a:tc>
                <a:tc>
                  <a:txBody>
                    <a:bodyPr/>
                    <a:lstStyle/>
                    <a:p>
                      <a:pPr marL="285750" indent="-285750">
                        <a:buFont typeface="Arial"/>
                        <a:buChar char="•"/>
                      </a:pPr>
                      <a:r>
                        <a:rPr lang="en-US" sz="2400" dirty="0"/>
                        <a:t>Cultural beliefs</a:t>
                      </a:r>
                      <a:r>
                        <a:rPr lang="en-US" sz="2400" baseline="0" dirty="0"/>
                        <a:t> against suicide</a:t>
                      </a:r>
                    </a:p>
                    <a:p>
                      <a:pPr marL="285750" indent="-285750">
                        <a:buFont typeface="Arial"/>
                        <a:buChar char="•"/>
                      </a:pPr>
                      <a:r>
                        <a:rPr lang="en-US" sz="2400" baseline="0" dirty="0"/>
                        <a:t>No firearms</a:t>
                      </a:r>
                      <a:endParaRPr lang="en-US" sz="2400" b="0" dirty="0">
                        <a:latin typeface="Brush Script MT Italic"/>
                        <a:cs typeface="Brush Script MT Italic"/>
                      </a:endParaRPr>
                    </a:p>
                  </a:txBody>
                  <a:tcPr marL="121920" marR="121920" anchor="ctr"/>
                </a:tc>
                <a:extLst>
                  <a:ext uri="{0D108BD9-81ED-4DB2-BD59-A6C34878D82A}">
                    <a16:rowId xmlns:a16="http://schemas.microsoft.com/office/drawing/2014/main" xmlns="" val="10002"/>
                  </a:ext>
                </a:extLst>
              </a:tr>
            </a:tbl>
          </a:graphicData>
        </a:graphic>
      </p:graphicFrame>
      <p:sp>
        <p:nvSpPr>
          <p:cNvPr id="3" name="Oval 2"/>
          <p:cNvSpPr/>
          <p:nvPr/>
        </p:nvSpPr>
        <p:spPr>
          <a:xfrm>
            <a:off x="4633596" y="3468251"/>
            <a:ext cx="2583325" cy="72311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8274548" y="3628913"/>
            <a:ext cx="2583325" cy="72311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400967" y="1444533"/>
            <a:ext cx="2726219" cy="1067828"/>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43859" y="1733622"/>
            <a:ext cx="2410280" cy="461665"/>
          </a:xfrm>
          <a:prstGeom prst="rect">
            <a:avLst/>
          </a:prstGeom>
          <a:noFill/>
        </p:spPr>
        <p:txBody>
          <a:bodyPr wrap="square" rtlCol="0">
            <a:spAutoFit/>
          </a:bodyPr>
          <a:lstStyle/>
          <a:p>
            <a:pPr algn="ctr"/>
            <a:r>
              <a:rPr lang="en-US" sz="2400" b="1" i="1" dirty="0">
                <a:solidFill>
                  <a:srgbClr val="008000"/>
                </a:solidFill>
              </a:rPr>
              <a:t>Modifiable!</a:t>
            </a:r>
          </a:p>
        </p:txBody>
      </p:sp>
      <p:sp>
        <p:nvSpPr>
          <p:cNvPr id="8" name="Title 7"/>
          <p:cNvSpPr>
            <a:spLocks noGrp="1"/>
          </p:cNvSpPr>
          <p:nvPr>
            <p:ph type="title"/>
          </p:nvPr>
        </p:nvSpPr>
        <p:spPr/>
        <p:txBody>
          <a:bodyPr/>
          <a:lstStyle/>
          <a:p>
            <a:r>
              <a:rPr lang="en-US" dirty="0"/>
              <a:t>2x2 Assessment</a:t>
            </a:r>
          </a:p>
        </p:txBody>
      </p:sp>
      <p:sp>
        <p:nvSpPr>
          <p:cNvPr id="9" name="Oval 8"/>
          <p:cNvSpPr/>
          <p:nvPr/>
        </p:nvSpPr>
        <p:spPr>
          <a:xfrm>
            <a:off x="10738106" y="4127493"/>
            <a:ext cx="625950" cy="522219"/>
          </a:xfrm>
          <a:prstGeom prst="ellipse">
            <a:avLst/>
          </a:prstGeom>
          <a:noFill/>
          <a:ln w="38100" cmpd="sng">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9446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Interventions</a:t>
            </a:r>
          </a:p>
        </p:txBody>
      </p:sp>
      <p:sp>
        <p:nvSpPr>
          <p:cNvPr id="3" name="Content Placeholder 2"/>
          <p:cNvSpPr>
            <a:spLocks noGrp="1"/>
          </p:cNvSpPr>
          <p:nvPr>
            <p:ph idx="1"/>
          </p:nvPr>
        </p:nvSpPr>
        <p:spPr>
          <a:xfrm>
            <a:off x="609600" y="1600201"/>
            <a:ext cx="5482364" cy="4525963"/>
          </a:xfrm>
        </p:spPr>
        <p:txBody>
          <a:bodyPr/>
          <a:lstStyle/>
          <a:p>
            <a:pPr>
              <a:lnSpc>
                <a:spcPct val="150000"/>
              </a:lnSpc>
            </a:pPr>
            <a:r>
              <a:rPr lang="en-US" dirty="0"/>
              <a:t>Psychoeducation to patient and family</a:t>
            </a:r>
          </a:p>
          <a:p>
            <a:pPr>
              <a:lnSpc>
                <a:spcPct val="150000"/>
              </a:lnSpc>
            </a:pPr>
            <a:r>
              <a:rPr lang="en-US" dirty="0"/>
              <a:t>Write a safety plan</a:t>
            </a:r>
          </a:p>
          <a:p>
            <a:pPr>
              <a:lnSpc>
                <a:spcPct val="150000"/>
              </a:lnSpc>
            </a:pPr>
            <a:r>
              <a:rPr lang="en-US" dirty="0"/>
              <a:t>Lethal means restriction</a:t>
            </a:r>
          </a:p>
          <a:p>
            <a:pPr>
              <a:lnSpc>
                <a:spcPct val="150000"/>
              </a:lnSpc>
            </a:pPr>
            <a:r>
              <a:rPr lang="en-US" dirty="0"/>
              <a:t>Identify ONE NEXT BEST provider</a:t>
            </a:r>
          </a:p>
          <a:p>
            <a:pPr>
              <a:lnSpc>
                <a:spcPct val="150000"/>
              </a:lnSpc>
            </a:pPr>
            <a:r>
              <a:rPr lang="en-US" dirty="0"/>
              <a:t>Offer follow-up call</a:t>
            </a:r>
          </a:p>
          <a:p>
            <a:pPr>
              <a:lnSpc>
                <a:spcPct val="150000"/>
              </a:lnSpc>
            </a:pPr>
            <a:r>
              <a:rPr lang="en-US" dirty="0"/>
              <a:t>Determine disposition</a:t>
            </a:r>
          </a:p>
        </p:txBody>
      </p:sp>
      <p:sp>
        <p:nvSpPr>
          <p:cNvPr id="4" name="Slide Number Placeholder 3"/>
          <p:cNvSpPr>
            <a:spLocks noGrp="1"/>
          </p:cNvSpPr>
          <p:nvPr>
            <p:ph type="sldNum" sz="quarter" idx="12"/>
          </p:nvPr>
        </p:nvSpPr>
        <p:spPr/>
        <p:txBody>
          <a:bodyPr/>
          <a:lstStyle/>
          <a:p>
            <a:fld id="{68CDBAF2-F266-C14C-8ABF-54B90D837FA3}" type="slidenum">
              <a:rPr lang="en-US" smtClean="0"/>
              <a:pPr/>
              <a:t>28</a:t>
            </a:fld>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5000" b="97778" l="17963" r="81296"/>
                    </a14:imgEffect>
                  </a14:imgLayer>
                </a14:imgProps>
              </a:ext>
            </a:extLst>
          </a:blip>
          <a:stretch>
            <a:fillRect/>
          </a:stretch>
        </p:blipFill>
        <p:spPr>
          <a:xfrm>
            <a:off x="6722975" y="1417638"/>
            <a:ext cx="4484448" cy="4484448"/>
          </a:xfrm>
          <a:prstGeom prst="rect">
            <a:avLst/>
          </a:prstGeom>
        </p:spPr>
      </p:pic>
      <p:sp>
        <p:nvSpPr>
          <p:cNvPr id="6" name="TextBox 5"/>
          <p:cNvSpPr txBox="1"/>
          <p:nvPr/>
        </p:nvSpPr>
        <p:spPr>
          <a:xfrm>
            <a:off x="8578125" y="6550224"/>
            <a:ext cx="3613875" cy="323165"/>
          </a:xfrm>
          <a:prstGeom prst="rect">
            <a:avLst/>
          </a:prstGeom>
          <a:noFill/>
        </p:spPr>
        <p:txBody>
          <a:bodyPr wrap="square" rtlCol="0">
            <a:spAutoFit/>
          </a:bodyPr>
          <a:lstStyle/>
          <a:p>
            <a:pPr algn="r"/>
            <a:r>
              <a:rPr lang="en-US" sz="1500" dirty="0"/>
              <a:t>Simpson 2018 (30170836)</a:t>
            </a:r>
          </a:p>
        </p:txBody>
      </p:sp>
    </p:spTree>
    <p:extLst>
      <p:ext uri="{BB962C8B-B14F-4D97-AF65-F5344CB8AC3E}">
        <p14:creationId xmlns:p14="http://schemas.microsoft.com/office/powerpoint/2010/main" val="2705393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Planning</a:t>
            </a:r>
          </a:p>
        </p:txBody>
      </p:sp>
      <p:sp>
        <p:nvSpPr>
          <p:cNvPr id="3" name="Content Placeholder 2"/>
          <p:cNvSpPr>
            <a:spLocks noGrp="1"/>
          </p:cNvSpPr>
          <p:nvPr>
            <p:ph idx="1"/>
          </p:nvPr>
        </p:nvSpPr>
        <p:spPr/>
        <p:txBody>
          <a:bodyPr/>
          <a:lstStyle/>
          <a:p>
            <a:r>
              <a:rPr lang="en-US" dirty="0"/>
              <a:t>Writing a safety plan and structured phone follow-up among high utilizing veterans (n=96)</a:t>
            </a:r>
          </a:p>
          <a:p>
            <a:r>
              <a:rPr lang="en-US" dirty="0"/>
              <a:t>Significant improvements in 3 month outcomes:</a:t>
            </a:r>
          </a:p>
        </p:txBody>
      </p:sp>
      <p:sp>
        <p:nvSpPr>
          <p:cNvPr id="4" name="TextBox 3"/>
          <p:cNvSpPr txBox="1"/>
          <p:nvPr/>
        </p:nvSpPr>
        <p:spPr>
          <a:xfrm>
            <a:off x="8578125" y="6550224"/>
            <a:ext cx="3613875" cy="323165"/>
          </a:xfrm>
          <a:prstGeom prst="rect">
            <a:avLst/>
          </a:prstGeom>
          <a:noFill/>
        </p:spPr>
        <p:txBody>
          <a:bodyPr wrap="square" rtlCol="0">
            <a:spAutoFit/>
          </a:bodyPr>
          <a:lstStyle/>
          <a:p>
            <a:pPr algn="r"/>
            <a:r>
              <a:rPr lang="en-US" sz="1500" dirty="0"/>
              <a:t>Stanley 2015 (26066951)</a:t>
            </a:r>
          </a:p>
        </p:txBody>
      </p:sp>
      <p:graphicFrame>
        <p:nvGraphicFramePr>
          <p:cNvPr id="5" name="Chart 4"/>
          <p:cNvGraphicFramePr/>
          <p:nvPr>
            <p:extLst>
              <p:ext uri="{D42A27DB-BD31-4B8C-83A1-F6EECF244321}">
                <p14:modId xmlns:p14="http://schemas.microsoft.com/office/powerpoint/2010/main" val="3577251455"/>
              </p:ext>
            </p:extLst>
          </p:nvPr>
        </p:nvGraphicFramePr>
        <p:xfrm>
          <a:off x="1" y="3098801"/>
          <a:ext cx="11650132" cy="28448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374728" y="4181902"/>
            <a:ext cx="312419" cy="369332"/>
          </a:xfrm>
          <a:prstGeom prst="rect">
            <a:avLst/>
          </a:prstGeom>
          <a:noFill/>
        </p:spPr>
        <p:txBody>
          <a:bodyPr wrap="square" rtlCol="0">
            <a:spAutoFit/>
          </a:bodyPr>
          <a:lstStyle/>
          <a:p>
            <a:r>
              <a:rPr lang="en-US" b="1" dirty="0"/>
              <a:t>*</a:t>
            </a:r>
          </a:p>
        </p:txBody>
      </p:sp>
      <p:sp>
        <p:nvSpPr>
          <p:cNvPr id="7" name="TextBox 6"/>
          <p:cNvSpPr txBox="1"/>
          <p:nvPr/>
        </p:nvSpPr>
        <p:spPr>
          <a:xfrm>
            <a:off x="8169486" y="4937998"/>
            <a:ext cx="312419" cy="369332"/>
          </a:xfrm>
          <a:prstGeom prst="rect">
            <a:avLst/>
          </a:prstGeom>
          <a:noFill/>
        </p:spPr>
        <p:txBody>
          <a:bodyPr wrap="square" rtlCol="0">
            <a:spAutoFit/>
          </a:bodyPr>
          <a:lstStyle/>
          <a:p>
            <a:r>
              <a:rPr lang="en-US" b="1" dirty="0"/>
              <a:t>*</a:t>
            </a:r>
          </a:p>
        </p:txBody>
      </p:sp>
    </p:spTree>
    <p:extLst>
      <p:ext uri="{BB962C8B-B14F-4D97-AF65-F5344CB8AC3E}">
        <p14:creationId xmlns:p14="http://schemas.microsoft.com/office/powerpoint/2010/main" val="229256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AC9CE-6474-4E2C-A27C-95D54568140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xmlns="" id="{FC75A96A-FE4D-4E91-97E7-EABAE5DEFD9F}"/>
              </a:ext>
            </a:extLst>
          </p:cNvPr>
          <p:cNvSpPr>
            <a:spLocks noGrp="1"/>
          </p:cNvSpPr>
          <p:nvPr>
            <p:ph idx="1"/>
          </p:nvPr>
        </p:nvSpPr>
        <p:spPr/>
        <p:txBody>
          <a:bodyPr/>
          <a:lstStyle/>
          <a:p>
            <a:pPr marL="0" indent="0">
              <a:buNone/>
            </a:pPr>
            <a:r>
              <a:rPr lang="en-US" dirty="0"/>
              <a:t>At the end of this talk, I hope you can</a:t>
            </a:r>
            <a:r>
              <a:rPr lang="mr-IN" dirty="0"/>
              <a:t>…</a:t>
            </a:r>
            <a:endParaRPr lang="en-US" dirty="0"/>
          </a:p>
          <a:p>
            <a:pPr marL="0" indent="0">
              <a:buNone/>
            </a:pPr>
            <a:endParaRPr lang="en-US" dirty="0"/>
          </a:p>
          <a:p>
            <a:r>
              <a:rPr lang="en-US" b="1" dirty="0"/>
              <a:t>Describe regulatory expectations for suicide screening in the hospital environment</a:t>
            </a:r>
          </a:p>
          <a:p>
            <a:pPr marL="0" indent="0">
              <a:buNone/>
            </a:pPr>
            <a:endParaRPr lang="en-US" b="1" dirty="0"/>
          </a:p>
          <a:p>
            <a:r>
              <a:rPr lang="en-US" b="1" dirty="0"/>
              <a:t>Use standardized models for assessment of suicide risk</a:t>
            </a:r>
          </a:p>
          <a:p>
            <a:pPr marL="0" indent="0">
              <a:buNone/>
            </a:pPr>
            <a:endParaRPr lang="en-US" b="1" dirty="0"/>
          </a:p>
          <a:p>
            <a:r>
              <a:rPr lang="en-US" b="1" dirty="0"/>
              <a:t>Describe elements of systems-based suicide prevention</a:t>
            </a:r>
          </a:p>
        </p:txBody>
      </p:sp>
      <p:sp>
        <p:nvSpPr>
          <p:cNvPr id="4" name="Slide Number Placeholder 3">
            <a:extLst>
              <a:ext uri="{FF2B5EF4-FFF2-40B4-BE49-F238E27FC236}">
                <a16:creationId xmlns:a16="http://schemas.microsoft.com/office/drawing/2014/main" xmlns="" id="{8B15E837-85E1-407B-8EE5-A8A131C41F69}"/>
              </a:ext>
            </a:extLst>
          </p:cNvPr>
          <p:cNvSpPr>
            <a:spLocks noGrp="1"/>
          </p:cNvSpPr>
          <p:nvPr>
            <p:ph type="sldNum" sz="quarter" idx="12"/>
          </p:nvPr>
        </p:nvSpPr>
        <p:spPr/>
        <p:txBody>
          <a:bodyPr/>
          <a:lstStyle/>
          <a:p>
            <a:fld id="{68CDBAF2-F266-C14C-8ABF-54B90D837FA3}" type="slidenum">
              <a:rPr lang="en-US" smtClean="0"/>
              <a:pPr/>
              <a:t>3</a:t>
            </a:fld>
            <a:endParaRPr lang="en-US" dirty="0"/>
          </a:p>
        </p:txBody>
      </p:sp>
    </p:spTree>
    <p:extLst>
      <p:ext uri="{BB962C8B-B14F-4D97-AF65-F5344CB8AC3E}">
        <p14:creationId xmlns:p14="http://schemas.microsoft.com/office/powerpoint/2010/main" val="2369610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Planning</a:t>
            </a:r>
          </a:p>
        </p:txBody>
      </p:sp>
      <p:sp>
        <p:nvSpPr>
          <p:cNvPr id="3" name="Content Placeholder 2"/>
          <p:cNvSpPr>
            <a:spLocks noGrp="1"/>
          </p:cNvSpPr>
          <p:nvPr>
            <p:ph idx="1"/>
          </p:nvPr>
        </p:nvSpPr>
        <p:spPr/>
        <p:txBody>
          <a:bodyPr/>
          <a:lstStyle/>
          <a:p>
            <a:r>
              <a:rPr lang="en-US" dirty="0"/>
              <a:t>RCT of 97 active duty soldiers presenting for an emergency appointment</a:t>
            </a:r>
          </a:p>
          <a:p>
            <a:endParaRPr lang="en-US" dirty="0"/>
          </a:p>
        </p:txBody>
      </p:sp>
      <p:sp>
        <p:nvSpPr>
          <p:cNvPr id="4" name="TextBox 3"/>
          <p:cNvSpPr txBox="1"/>
          <p:nvPr/>
        </p:nvSpPr>
        <p:spPr>
          <a:xfrm>
            <a:off x="8578125" y="6535822"/>
            <a:ext cx="3613875" cy="323165"/>
          </a:xfrm>
          <a:prstGeom prst="rect">
            <a:avLst/>
          </a:prstGeom>
          <a:noFill/>
        </p:spPr>
        <p:txBody>
          <a:bodyPr wrap="square" rtlCol="0">
            <a:spAutoFit/>
          </a:bodyPr>
          <a:lstStyle/>
          <a:p>
            <a:pPr algn="r"/>
            <a:r>
              <a:rPr lang="en-US" sz="1500" dirty="0"/>
              <a:t>Bryan 2017 (28142085)</a:t>
            </a:r>
          </a:p>
        </p:txBody>
      </p:sp>
      <p:pic>
        <p:nvPicPr>
          <p:cNvPr id="5" name="Picture 4" descr="Screen Shot 2017-12-07 at 2.51.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95" y="2412939"/>
            <a:ext cx="5200611" cy="3740100"/>
          </a:xfrm>
          <a:prstGeom prst="rect">
            <a:avLst/>
          </a:prstGeom>
        </p:spPr>
      </p:pic>
      <p:pic>
        <p:nvPicPr>
          <p:cNvPr id="6" name="Picture 5" descr="Screen Shot 2017-12-07 at 2.53.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806" y="2412940"/>
            <a:ext cx="6037449" cy="3733424"/>
          </a:xfrm>
          <a:prstGeom prst="rect">
            <a:avLst/>
          </a:prstGeom>
        </p:spPr>
      </p:pic>
      <p:sp>
        <p:nvSpPr>
          <p:cNvPr id="7" name="TextBox 6"/>
          <p:cNvSpPr txBox="1"/>
          <p:nvPr/>
        </p:nvSpPr>
        <p:spPr>
          <a:xfrm>
            <a:off x="7081794" y="5025488"/>
            <a:ext cx="3481493" cy="369332"/>
          </a:xfrm>
          <a:prstGeom prst="rect">
            <a:avLst/>
          </a:prstGeom>
          <a:noFill/>
        </p:spPr>
        <p:txBody>
          <a:bodyPr wrap="square" rtlCol="0">
            <a:spAutoFit/>
          </a:bodyPr>
          <a:lstStyle/>
          <a:p>
            <a:r>
              <a:rPr lang="en-US" dirty="0">
                <a:solidFill>
                  <a:schemeClr val="accent6">
                    <a:lumMod val="75000"/>
                  </a:schemeClr>
                </a:solidFill>
              </a:rPr>
              <a:t>Crisis response plan</a:t>
            </a:r>
          </a:p>
        </p:txBody>
      </p:sp>
      <p:sp>
        <p:nvSpPr>
          <p:cNvPr id="8" name="TextBox 7"/>
          <p:cNvSpPr txBox="1"/>
          <p:nvPr/>
        </p:nvSpPr>
        <p:spPr>
          <a:xfrm>
            <a:off x="8710507" y="4076548"/>
            <a:ext cx="3481493" cy="369332"/>
          </a:xfrm>
          <a:prstGeom prst="rect">
            <a:avLst/>
          </a:prstGeom>
          <a:noFill/>
        </p:spPr>
        <p:txBody>
          <a:bodyPr wrap="square" rtlCol="0">
            <a:spAutoFit/>
          </a:bodyPr>
          <a:lstStyle/>
          <a:p>
            <a:r>
              <a:rPr lang="en-US" dirty="0">
                <a:solidFill>
                  <a:schemeClr val="tx2">
                    <a:lumMod val="75000"/>
                    <a:lumOff val="25000"/>
                  </a:schemeClr>
                </a:solidFill>
              </a:rPr>
              <a:t>Contract for safety</a:t>
            </a:r>
          </a:p>
        </p:txBody>
      </p:sp>
      <p:sp>
        <p:nvSpPr>
          <p:cNvPr id="9" name="TextBox 8"/>
          <p:cNvSpPr txBox="1"/>
          <p:nvPr/>
        </p:nvSpPr>
        <p:spPr>
          <a:xfrm>
            <a:off x="2972249" y="2484059"/>
            <a:ext cx="2211795" cy="276999"/>
          </a:xfrm>
          <a:prstGeom prst="rect">
            <a:avLst/>
          </a:prstGeom>
          <a:noFill/>
        </p:spPr>
        <p:txBody>
          <a:bodyPr wrap="square" rtlCol="0">
            <a:spAutoFit/>
          </a:bodyPr>
          <a:lstStyle/>
          <a:p>
            <a:r>
              <a:rPr lang="en-US" sz="1200" dirty="0">
                <a:solidFill>
                  <a:schemeClr val="accent6">
                    <a:lumMod val="75000"/>
                  </a:schemeClr>
                </a:solidFill>
              </a:rPr>
              <a:t>Crisis response plan</a:t>
            </a:r>
          </a:p>
        </p:txBody>
      </p:sp>
      <p:sp>
        <p:nvSpPr>
          <p:cNvPr id="10" name="TextBox 9"/>
          <p:cNvSpPr txBox="1"/>
          <p:nvPr/>
        </p:nvSpPr>
        <p:spPr>
          <a:xfrm>
            <a:off x="2333727" y="3150662"/>
            <a:ext cx="2145452" cy="276999"/>
          </a:xfrm>
          <a:prstGeom prst="rect">
            <a:avLst/>
          </a:prstGeom>
          <a:noFill/>
        </p:spPr>
        <p:txBody>
          <a:bodyPr wrap="square" rtlCol="0">
            <a:spAutoFit/>
          </a:bodyPr>
          <a:lstStyle/>
          <a:p>
            <a:r>
              <a:rPr lang="en-US" sz="1200" dirty="0">
                <a:solidFill>
                  <a:schemeClr val="tx2">
                    <a:lumMod val="75000"/>
                    <a:lumOff val="25000"/>
                  </a:schemeClr>
                </a:solidFill>
              </a:rPr>
              <a:t>Contract for safety</a:t>
            </a:r>
          </a:p>
        </p:txBody>
      </p:sp>
    </p:spTree>
    <p:extLst>
      <p:ext uri="{BB962C8B-B14F-4D97-AF65-F5344CB8AC3E}">
        <p14:creationId xmlns:p14="http://schemas.microsoft.com/office/powerpoint/2010/main" val="3505718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Planning</a:t>
            </a:r>
          </a:p>
        </p:txBody>
      </p:sp>
      <p:sp>
        <p:nvSpPr>
          <p:cNvPr id="3" name="Content Placeholder 2"/>
          <p:cNvSpPr>
            <a:spLocks noGrp="1"/>
          </p:cNvSpPr>
          <p:nvPr>
            <p:ph idx="1"/>
          </p:nvPr>
        </p:nvSpPr>
        <p:spPr/>
        <p:txBody>
          <a:bodyPr/>
          <a:lstStyle/>
          <a:p>
            <a:pPr marL="0" indent="0">
              <a:buNone/>
            </a:pPr>
            <a:r>
              <a:rPr lang="en-US" b="1" dirty="0"/>
              <a:t>ED-SAFE</a:t>
            </a:r>
          </a:p>
          <a:p>
            <a:r>
              <a:rPr lang="en-US" dirty="0"/>
              <a:t>3 phases: Treatment as usual (TAU), universal screening, and intervention (safety planning and structured follow-up)</a:t>
            </a:r>
          </a:p>
          <a:p>
            <a:r>
              <a:rPr lang="en-US" dirty="0"/>
              <a:t>Suicide attempts in 12 month follow-up decrease by 20% with intervention over TAU:</a:t>
            </a:r>
          </a:p>
        </p:txBody>
      </p:sp>
      <p:graphicFrame>
        <p:nvGraphicFramePr>
          <p:cNvPr id="4" name="Chart 3"/>
          <p:cNvGraphicFramePr/>
          <p:nvPr>
            <p:extLst>
              <p:ext uri="{D42A27DB-BD31-4B8C-83A1-F6EECF244321}">
                <p14:modId xmlns:p14="http://schemas.microsoft.com/office/powerpoint/2010/main" val="2464247776"/>
              </p:ext>
            </p:extLst>
          </p:nvPr>
        </p:nvGraphicFramePr>
        <p:xfrm>
          <a:off x="2460383" y="3830323"/>
          <a:ext cx="7053727" cy="281431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009629" y="6520320"/>
            <a:ext cx="2182371" cy="323165"/>
          </a:xfrm>
          <a:prstGeom prst="rect">
            <a:avLst/>
          </a:prstGeom>
          <a:noFill/>
        </p:spPr>
        <p:txBody>
          <a:bodyPr wrap="square" rtlCol="0">
            <a:spAutoFit/>
          </a:bodyPr>
          <a:lstStyle/>
          <a:p>
            <a:pPr algn="r"/>
            <a:r>
              <a:rPr lang="en-US" sz="1500" dirty="0"/>
              <a:t>Miller 2017 (28456130)</a:t>
            </a:r>
          </a:p>
        </p:txBody>
      </p:sp>
      <p:sp>
        <p:nvSpPr>
          <p:cNvPr id="7" name="TextBox 6"/>
          <p:cNvSpPr txBox="1"/>
          <p:nvPr/>
        </p:nvSpPr>
        <p:spPr>
          <a:xfrm>
            <a:off x="7964249" y="4194294"/>
            <a:ext cx="312419" cy="369332"/>
          </a:xfrm>
          <a:prstGeom prst="rect">
            <a:avLst/>
          </a:prstGeom>
          <a:noFill/>
        </p:spPr>
        <p:txBody>
          <a:bodyPr wrap="square" rtlCol="0">
            <a:spAutoFit/>
          </a:bodyPr>
          <a:lstStyle/>
          <a:p>
            <a:pPr algn="ctr"/>
            <a:r>
              <a:rPr lang="en-US" b="1" dirty="0"/>
              <a:t>*</a:t>
            </a:r>
          </a:p>
        </p:txBody>
      </p:sp>
    </p:spTree>
    <p:extLst>
      <p:ext uri="{BB962C8B-B14F-4D97-AF65-F5344CB8AC3E}">
        <p14:creationId xmlns:p14="http://schemas.microsoft.com/office/powerpoint/2010/main" val="3815080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CDBAF2-F266-C14C-8ABF-54B90D837FA3}" type="slidenum">
              <a:rPr lang="en-US" smtClean="0"/>
              <a:pPr/>
              <a:t>32</a:t>
            </a:fld>
            <a:endParaRPr lang="en-US" dirty="0"/>
          </a:p>
        </p:txBody>
      </p:sp>
      <p:graphicFrame>
        <p:nvGraphicFramePr>
          <p:cNvPr id="5" name="Content Placeholder 2">
            <a:extLst>
              <a:ext uri="{FF2B5EF4-FFF2-40B4-BE49-F238E27FC236}">
                <a16:creationId xmlns:a16="http://schemas.microsoft.com/office/drawing/2014/main" xmlns="" id="{9BFB0104-613D-48BA-B39B-23952C53A75D}"/>
              </a:ext>
            </a:extLst>
          </p:cNvPr>
          <p:cNvGraphicFramePr>
            <a:graphicFrameLocks noGrp="1"/>
          </p:cNvGraphicFramePr>
          <p:nvPr>
            <p:ph idx="1"/>
            <p:extLst>
              <p:ext uri="{D42A27DB-BD31-4B8C-83A1-F6EECF244321}">
                <p14:modId xmlns:p14="http://schemas.microsoft.com/office/powerpoint/2010/main" val="579046239"/>
              </p:ext>
            </p:extLst>
          </p:nvPr>
        </p:nvGraphicFramePr>
        <p:xfrm>
          <a:off x="6124254" y="1065425"/>
          <a:ext cx="5266144" cy="5226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logo&#10;&#10;Description automatically generated">
            <a:extLst>
              <a:ext uri="{FF2B5EF4-FFF2-40B4-BE49-F238E27FC236}">
                <a16:creationId xmlns:a16="http://schemas.microsoft.com/office/drawing/2014/main" xmlns="" id="{66E0110A-4E52-6B42-836E-20EEC51B4ABA}"/>
              </a:ext>
            </a:extLst>
          </p:cNvPr>
          <p:cNvPicPr>
            <a:picLocks noChangeAspect="1"/>
          </p:cNvPicPr>
          <p:nvPr/>
        </p:nvPicPr>
        <p:blipFill>
          <a:blip r:embed="rId7"/>
          <a:stretch>
            <a:fillRect/>
          </a:stretch>
        </p:blipFill>
        <p:spPr>
          <a:xfrm>
            <a:off x="0" y="2597439"/>
            <a:ext cx="5643867" cy="1755105"/>
          </a:xfrm>
          <a:prstGeom prst="rect">
            <a:avLst/>
          </a:prstGeom>
        </p:spPr>
      </p:pic>
      <p:sp>
        <p:nvSpPr>
          <p:cNvPr id="7" name="TextBox 6">
            <a:extLst>
              <a:ext uri="{FF2B5EF4-FFF2-40B4-BE49-F238E27FC236}">
                <a16:creationId xmlns:a16="http://schemas.microsoft.com/office/drawing/2014/main" xmlns="" id="{A8F109AB-230A-C84C-85E6-33025FE8A19E}"/>
              </a:ext>
            </a:extLst>
          </p:cNvPr>
          <p:cNvSpPr txBox="1"/>
          <p:nvPr/>
        </p:nvSpPr>
        <p:spPr>
          <a:xfrm>
            <a:off x="166957" y="4530436"/>
            <a:ext cx="5014163" cy="369332"/>
          </a:xfrm>
          <a:prstGeom prst="rect">
            <a:avLst/>
          </a:prstGeom>
          <a:noFill/>
        </p:spPr>
        <p:txBody>
          <a:bodyPr wrap="square" rtlCol="0">
            <a:spAutoFit/>
          </a:bodyPr>
          <a:lstStyle/>
          <a:p>
            <a:pPr algn="ctr"/>
            <a:r>
              <a:rPr lang="en-US" i="1" dirty="0"/>
              <a:t>https://zerosuicide.edc.org</a:t>
            </a:r>
          </a:p>
        </p:txBody>
      </p:sp>
    </p:spTree>
    <p:extLst>
      <p:ext uri="{BB962C8B-B14F-4D97-AF65-F5344CB8AC3E}">
        <p14:creationId xmlns:p14="http://schemas.microsoft.com/office/powerpoint/2010/main" val="2483277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xmlns="" id="{32887FC6-2F80-CB4B-95E3-B3FD43487817}"/>
              </a:ext>
            </a:extLst>
          </p:cNvPr>
          <p:cNvSpPr/>
          <p:nvPr/>
        </p:nvSpPr>
        <p:spPr>
          <a:xfrm>
            <a:off x="1832264" y="1428750"/>
            <a:ext cx="8679873" cy="5023104"/>
          </a:xfrm>
          <a:prstGeom prst="triangle">
            <a:avLst/>
          </a:prstGeom>
          <a:gradFill flip="none" rotWithShape="1">
            <a:gsLst>
              <a:gs pos="0">
                <a:schemeClr val="accent6">
                  <a:lumMod val="5000"/>
                  <a:lumOff val="95000"/>
                </a:schemeClr>
              </a:gs>
              <a:gs pos="91000">
                <a:schemeClr val="accent6">
                  <a:lumMod val="45000"/>
                  <a:lumOff val="55000"/>
                </a:schemeClr>
              </a:gs>
              <a:gs pos="94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A0F6ABC8-9EA7-9E47-8DFC-B66F688C55DC}"/>
              </a:ext>
            </a:extLst>
          </p:cNvPr>
          <p:cNvSpPr/>
          <p:nvPr/>
        </p:nvSpPr>
        <p:spPr>
          <a:xfrm>
            <a:off x="4265832" y="5728579"/>
            <a:ext cx="3879362" cy="523220"/>
          </a:xfrm>
          <a:prstGeom prst="rect">
            <a:avLst/>
          </a:prstGeom>
        </p:spPr>
        <p:txBody>
          <a:bodyPr wrap="none">
            <a:spAutoFit/>
          </a:bodyPr>
          <a:lstStyle/>
          <a:p>
            <a:r>
              <a:rPr lang="en-US" sz="2800" dirty="0"/>
              <a:t>Question-Persuade-Refer</a:t>
            </a:r>
          </a:p>
        </p:txBody>
      </p:sp>
      <p:sp>
        <p:nvSpPr>
          <p:cNvPr id="6" name="Rectangle 5">
            <a:extLst>
              <a:ext uri="{FF2B5EF4-FFF2-40B4-BE49-F238E27FC236}">
                <a16:creationId xmlns:a16="http://schemas.microsoft.com/office/drawing/2014/main" xmlns="" id="{23A3A84F-C3B6-104E-A464-7176A10A5592}"/>
              </a:ext>
            </a:extLst>
          </p:cNvPr>
          <p:cNvSpPr/>
          <p:nvPr/>
        </p:nvSpPr>
        <p:spPr>
          <a:xfrm>
            <a:off x="3765578" y="4412233"/>
            <a:ext cx="4813244" cy="954107"/>
          </a:xfrm>
          <a:prstGeom prst="rect">
            <a:avLst/>
          </a:prstGeom>
        </p:spPr>
        <p:txBody>
          <a:bodyPr wrap="square">
            <a:spAutoFit/>
          </a:bodyPr>
          <a:lstStyle/>
          <a:p>
            <a:pPr algn="ctr"/>
            <a:r>
              <a:rPr lang="en-US" sz="2800" dirty="0"/>
              <a:t>Counseling on Access to Lethal Means</a:t>
            </a:r>
          </a:p>
        </p:txBody>
      </p:sp>
      <p:sp>
        <p:nvSpPr>
          <p:cNvPr id="7" name="Rectangle 6">
            <a:extLst>
              <a:ext uri="{FF2B5EF4-FFF2-40B4-BE49-F238E27FC236}">
                <a16:creationId xmlns:a16="http://schemas.microsoft.com/office/drawing/2014/main" xmlns="" id="{539CCA95-086D-184B-8963-20C3A06B30F6}"/>
              </a:ext>
            </a:extLst>
          </p:cNvPr>
          <p:cNvSpPr/>
          <p:nvPr/>
        </p:nvSpPr>
        <p:spPr>
          <a:xfrm>
            <a:off x="3765578" y="1996783"/>
            <a:ext cx="4813244" cy="954107"/>
          </a:xfrm>
          <a:prstGeom prst="rect">
            <a:avLst/>
          </a:prstGeom>
        </p:spPr>
        <p:txBody>
          <a:bodyPr wrap="square">
            <a:spAutoFit/>
          </a:bodyPr>
          <a:lstStyle/>
          <a:p>
            <a:pPr algn="ctr"/>
            <a:r>
              <a:rPr lang="en-US" sz="2800" dirty="0"/>
              <a:t>Assessing and Managing Suicide Risk</a:t>
            </a:r>
          </a:p>
        </p:txBody>
      </p:sp>
      <p:sp>
        <p:nvSpPr>
          <p:cNvPr id="8" name="Rectangle 7">
            <a:extLst>
              <a:ext uri="{FF2B5EF4-FFF2-40B4-BE49-F238E27FC236}">
                <a16:creationId xmlns:a16="http://schemas.microsoft.com/office/drawing/2014/main" xmlns="" id="{13B59124-CDEB-6D44-BC80-AEAE8DBA99C9}"/>
              </a:ext>
            </a:extLst>
          </p:cNvPr>
          <p:cNvSpPr/>
          <p:nvPr/>
        </p:nvSpPr>
        <p:spPr>
          <a:xfrm>
            <a:off x="9613149" y="5807961"/>
            <a:ext cx="1986527" cy="400110"/>
          </a:xfrm>
          <a:prstGeom prst="rect">
            <a:avLst/>
          </a:prstGeom>
        </p:spPr>
        <p:txBody>
          <a:bodyPr wrap="square">
            <a:spAutoFit/>
          </a:bodyPr>
          <a:lstStyle/>
          <a:p>
            <a:r>
              <a:rPr lang="en-US" sz="2000" i="1" dirty="0"/>
              <a:t>All staff</a:t>
            </a:r>
          </a:p>
        </p:txBody>
      </p:sp>
      <p:sp>
        <p:nvSpPr>
          <p:cNvPr id="9" name="Rectangle 8">
            <a:extLst>
              <a:ext uri="{FF2B5EF4-FFF2-40B4-BE49-F238E27FC236}">
                <a16:creationId xmlns:a16="http://schemas.microsoft.com/office/drawing/2014/main" xmlns="" id="{E80D41DB-3885-7E42-88A4-1FBAEEF7AADA}"/>
              </a:ext>
            </a:extLst>
          </p:cNvPr>
          <p:cNvSpPr/>
          <p:nvPr/>
        </p:nvSpPr>
        <p:spPr>
          <a:xfrm>
            <a:off x="9613148" y="4598057"/>
            <a:ext cx="2578852" cy="400110"/>
          </a:xfrm>
          <a:prstGeom prst="rect">
            <a:avLst/>
          </a:prstGeom>
        </p:spPr>
        <p:txBody>
          <a:bodyPr wrap="square">
            <a:spAutoFit/>
          </a:bodyPr>
          <a:lstStyle/>
          <a:p>
            <a:r>
              <a:rPr lang="en-US" sz="2000" i="1" dirty="0"/>
              <a:t>Non-MH Clinicians</a:t>
            </a:r>
          </a:p>
        </p:txBody>
      </p:sp>
      <p:sp>
        <p:nvSpPr>
          <p:cNvPr id="10" name="Rectangle 9">
            <a:extLst>
              <a:ext uri="{FF2B5EF4-FFF2-40B4-BE49-F238E27FC236}">
                <a16:creationId xmlns:a16="http://schemas.microsoft.com/office/drawing/2014/main" xmlns="" id="{3E2362FD-2E9B-BB42-83CB-C6710F72AA58}"/>
              </a:ext>
            </a:extLst>
          </p:cNvPr>
          <p:cNvSpPr/>
          <p:nvPr/>
        </p:nvSpPr>
        <p:spPr>
          <a:xfrm>
            <a:off x="9613149" y="1997596"/>
            <a:ext cx="2313391" cy="707886"/>
          </a:xfrm>
          <a:prstGeom prst="rect">
            <a:avLst/>
          </a:prstGeom>
        </p:spPr>
        <p:txBody>
          <a:bodyPr wrap="square">
            <a:spAutoFit/>
          </a:bodyPr>
          <a:lstStyle/>
          <a:p>
            <a:r>
              <a:rPr lang="en-US" sz="2000" i="1" dirty="0"/>
              <a:t>C-L and Mental Health Clinicians</a:t>
            </a:r>
          </a:p>
        </p:txBody>
      </p:sp>
      <p:sp>
        <p:nvSpPr>
          <p:cNvPr id="3" name="Title 2"/>
          <p:cNvSpPr>
            <a:spLocks noGrp="1"/>
          </p:cNvSpPr>
          <p:nvPr>
            <p:ph type="title"/>
          </p:nvPr>
        </p:nvSpPr>
        <p:spPr/>
        <p:txBody>
          <a:bodyPr/>
          <a:lstStyle/>
          <a:p>
            <a:r>
              <a:rPr lang="en-US" b="1" dirty="0" smtClean="0"/>
              <a:t>Train</a:t>
            </a:r>
            <a:r>
              <a:rPr lang="en-US" dirty="0" smtClean="0"/>
              <a:t> Staff </a:t>
            </a:r>
            <a:r>
              <a:rPr lang="en-US" dirty="0"/>
              <a:t>Based on Role</a:t>
            </a:r>
          </a:p>
        </p:txBody>
      </p:sp>
    </p:spTree>
    <p:extLst>
      <p:ext uri="{BB962C8B-B14F-4D97-AF65-F5344CB8AC3E}">
        <p14:creationId xmlns:p14="http://schemas.microsoft.com/office/powerpoint/2010/main" val="3548105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68B3E0A6-F3D0-A947-B97B-B863957B833E}"/>
              </a:ext>
            </a:extLst>
          </p:cNvPr>
          <p:cNvGraphicFramePr/>
          <p:nvPr>
            <p:extLst>
              <p:ext uri="{D42A27DB-BD31-4B8C-83A1-F6EECF244321}">
                <p14:modId xmlns:p14="http://schemas.microsoft.com/office/powerpoint/2010/main" val="2296181436"/>
              </p:ext>
            </p:extLst>
          </p:nvPr>
        </p:nvGraphicFramePr>
        <p:xfrm>
          <a:off x="968687" y="1636965"/>
          <a:ext cx="10741659" cy="474482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b="1" dirty="0" smtClean="0"/>
              <a:t>Improve</a:t>
            </a:r>
            <a:r>
              <a:rPr lang="en-US" dirty="0" smtClean="0"/>
              <a:t> Implementation</a:t>
            </a:r>
            <a:endParaRPr lang="en-US" dirty="0"/>
          </a:p>
        </p:txBody>
      </p:sp>
      <p:sp>
        <p:nvSpPr>
          <p:cNvPr id="3" name="TextBox 2"/>
          <p:cNvSpPr txBox="1"/>
          <p:nvPr/>
        </p:nvSpPr>
        <p:spPr>
          <a:xfrm>
            <a:off x="4649697" y="3702082"/>
            <a:ext cx="2949113" cy="400110"/>
          </a:xfrm>
          <a:prstGeom prst="rect">
            <a:avLst/>
          </a:prstGeom>
          <a:noFill/>
        </p:spPr>
        <p:txBody>
          <a:bodyPr wrap="square" rtlCol="0">
            <a:spAutoFit/>
          </a:bodyPr>
          <a:lstStyle/>
          <a:p>
            <a:pPr algn="ctr"/>
            <a:r>
              <a:rPr lang="en-US" sz="2000" dirty="0"/>
              <a:t>Positive screen referred</a:t>
            </a:r>
          </a:p>
        </p:txBody>
      </p:sp>
    </p:spTree>
    <p:extLst>
      <p:ext uri="{BB962C8B-B14F-4D97-AF65-F5344CB8AC3E}">
        <p14:creationId xmlns:p14="http://schemas.microsoft.com/office/powerpoint/2010/main" val="311713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E25F9ADC-2C4C-8948-8CF7-9FCC0C1AB198}"/>
              </a:ext>
            </a:extLst>
          </p:cNvPr>
          <p:cNvGraphicFramePr/>
          <p:nvPr>
            <p:extLst>
              <p:ext uri="{D42A27DB-BD31-4B8C-83A1-F6EECF244321}">
                <p14:modId xmlns:p14="http://schemas.microsoft.com/office/powerpoint/2010/main" val="3838676515"/>
              </p:ext>
            </p:extLst>
          </p:nvPr>
        </p:nvGraphicFramePr>
        <p:xfrm>
          <a:off x="968688" y="1625042"/>
          <a:ext cx="10881936" cy="480014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US" b="1" dirty="0" smtClean="0"/>
              <a:t>Improve</a:t>
            </a:r>
            <a:r>
              <a:rPr lang="en-US" dirty="0" smtClean="0"/>
              <a:t> Implementation</a:t>
            </a:r>
            <a:endParaRPr lang="en-US" dirty="0"/>
          </a:p>
        </p:txBody>
      </p:sp>
    </p:spTree>
    <p:extLst>
      <p:ext uri="{BB962C8B-B14F-4D97-AF65-F5344CB8AC3E}">
        <p14:creationId xmlns:p14="http://schemas.microsoft.com/office/powerpoint/2010/main" val="1957432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E25F9ADC-2C4C-8948-8CF7-9FCC0C1AB198}"/>
              </a:ext>
            </a:extLst>
          </p:cNvPr>
          <p:cNvGraphicFramePr/>
          <p:nvPr>
            <p:extLst>
              <p:ext uri="{D42A27DB-BD31-4B8C-83A1-F6EECF244321}">
                <p14:modId xmlns:p14="http://schemas.microsoft.com/office/powerpoint/2010/main" val="1885991536"/>
              </p:ext>
            </p:extLst>
          </p:nvPr>
        </p:nvGraphicFramePr>
        <p:xfrm>
          <a:off x="942848" y="1625600"/>
          <a:ext cx="10907776" cy="479958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US" b="1" dirty="0" smtClean="0"/>
              <a:t>Improve</a:t>
            </a:r>
            <a:r>
              <a:rPr lang="en-US" dirty="0" smtClean="0"/>
              <a:t> Implementation</a:t>
            </a:r>
            <a:endParaRPr lang="en-US" dirty="0"/>
          </a:p>
        </p:txBody>
      </p:sp>
    </p:spTree>
    <p:extLst>
      <p:ext uri="{BB962C8B-B14F-4D97-AF65-F5344CB8AC3E}">
        <p14:creationId xmlns:p14="http://schemas.microsoft.com/office/powerpoint/2010/main" val="1583445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Biggest Shortcoming?</a:t>
            </a:r>
          </a:p>
        </p:txBody>
      </p:sp>
      <p:sp>
        <p:nvSpPr>
          <p:cNvPr id="4" name="Slide Number Placeholder 3"/>
          <p:cNvSpPr>
            <a:spLocks noGrp="1"/>
          </p:cNvSpPr>
          <p:nvPr>
            <p:ph type="sldNum" sz="quarter" idx="12"/>
          </p:nvPr>
        </p:nvSpPr>
        <p:spPr/>
        <p:txBody>
          <a:bodyPr/>
          <a:lstStyle/>
          <a:p>
            <a:fld id="{68CDBAF2-F266-C14C-8ABF-54B90D837FA3}" type="slidenum">
              <a:rPr lang="en-US" smtClean="0"/>
              <a:pPr/>
              <a:t>37</a:t>
            </a:fld>
            <a:endParaRPr lang="en-US" dirty="0"/>
          </a:p>
        </p:txBody>
      </p:sp>
      <p:graphicFrame>
        <p:nvGraphicFramePr>
          <p:cNvPr id="5" name="Content Placeholder 3">
            <a:extLst>
              <a:ext uri="{FF2B5EF4-FFF2-40B4-BE49-F238E27FC236}">
                <a16:creationId xmlns:a16="http://schemas.microsoft.com/office/drawing/2014/main" xmlns="" id="{9DB4F67F-C9C6-C542-9CC1-B36667A5A85F}"/>
              </a:ext>
            </a:extLst>
          </p:cNvPr>
          <p:cNvGraphicFramePr>
            <a:graphicFrameLocks noGrp="1"/>
          </p:cNvGraphicFramePr>
          <p:nvPr>
            <p:ph idx="1"/>
            <p:extLst>
              <p:ext uri="{D42A27DB-BD31-4B8C-83A1-F6EECF244321}">
                <p14:modId xmlns:p14="http://schemas.microsoft.com/office/powerpoint/2010/main" val="677292916"/>
              </p:ext>
            </p:extLst>
          </p:nvPr>
        </p:nvGraphicFramePr>
        <p:xfrm>
          <a:off x="1382552" y="1417638"/>
          <a:ext cx="9433217"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a:xfrm>
            <a:off x="8482426" y="6531914"/>
            <a:ext cx="3358763" cy="296091"/>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Wingdings" charset="2"/>
              <a:buNone/>
            </a:pPr>
            <a:r>
              <a:rPr lang="en-US" dirty="0"/>
              <a:t>Simpson 2021 (33346922)</a:t>
            </a:r>
          </a:p>
        </p:txBody>
      </p:sp>
    </p:spTree>
    <p:extLst>
      <p:ext uri="{BB962C8B-B14F-4D97-AF65-F5344CB8AC3E}">
        <p14:creationId xmlns:p14="http://schemas.microsoft.com/office/powerpoint/2010/main" val="2600381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Role is Not Only </a:t>
            </a:r>
            <a:r>
              <a:rPr lang="en-US" u="sng" dirty="0"/>
              <a:t>Suicide</a:t>
            </a:r>
            <a:r>
              <a:rPr lang="en-US" dirty="0"/>
              <a:t> Prevention</a:t>
            </a:r>
          </a:p>
        </p:txBody>
      </p:sp>
      <p:sp>
        <p:nvSpPr>
          <p:cNvPr id="4" name="Slide Number Placeholder 3"/>
          <p:cNvSpPr>
            <a:spLocks noGrp="1"/>
          </p:cNvSpPr>
          <p:nvPr>
            <p:ph type="sldNum" sz="quarter" idx="12"/>
          </p:nvPr>
        </p:nvSpPr>
        <p:spPr/>
        <p:txBody>
          <a:bodyPr/>
          <a:lstStyle/>
          <a:p>
            <a:fld id="{68CDBAF2-F266-C14C-8ABF-54B90D837FA3}" type="slidenum">
              <a:rPr lang="en-US" smtClean="0"/>
              <a:pPr/>
              <a:t>38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5969616"/>
              </p:ext>
            </p:extLst>
          </p:nvPr>
        </p:nvGraphicFramePr>
        <p:xfrm>
          <a:off x="-118533" y="1357744"/>
          <a:ext cx="11724922" cy="5500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3166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nverHealth_WithTagline_Gradation_Horizontal (1).png">
            <a:extLst>
              <a:ext uri="{FF2B5EF4-FFF2-40B4-BE49-F238E27FC236}">
                <a16:creationId xmlns:a16="http://schemas.microsoft.com/office/drawing/2014/main" xmlns="" id="{66F2E9FA-495B-8940-B065-4420A3922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126" y="2028537"/>
            <a:ext cx="5781748" cy="867260"/>
          </a:xfrm>
          <a:prstGeom prst="rect">
            <a:avLst/>
          </a:prstGeom>
        </p:spPr>
      </p:pic>
      <p:graphicFrame>
        <p:nvGraphicFramePr>
          <p:cNvPr id="9" name="Diagram 8">
            <a:extLst>
              <a:ext uri="{FF2B5EF4-FFF2-40B4-BE49-F238E27FC236}">
                <a16:creationId xmlns:a16="http://schemas.microsoft.com/office/drawing/2014/main" xmlns="" id="{06D5EABE-54A0-4C4B-80B3-29E8EF6C7C5A}"/>
              </a:ext>
            </a:extLst>
          </p:cNvPr>
          <p:cNvGraphicFramePr/>
          <p:nvPr>
            <p:extLst>
              <p:ext uri="{D42A27DB-BD31-4B8C-83A1-F6EECF244321}">
                <p14:modId xmlns:p14="http://schemas.microsoft.com/office/powerpoint/2010/main" val="146069659"/>
              </p:ext>
            </p:extLst>
          </p:nvPr>
        </p:nvGraphicFramePr>
        <p:xfrm>
          <a:off x="2032000" y="1397000"/>
          <a:ext cx="8128000" cy="4680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xmlns="" id="{F5F36597-7581-C949-99B7-CCF1CE9EAD41}"/>
              </a:ext>
            </a:extLst>
          </p:cNvPr>
          <p:cNvSpPr txBox="1"/>
          <p:nvPr/>
        </p:nvSpPr>
        <p:spPr>
          <a:xfrm>
            <a:off x="7727190" y="3932652"/>
            <a:ext cx="3805381" cy="369332"/>
          </a:xfrm>
          <a:prstGeom prst="rect">
            <a:avLst/>
          </a:prstGeom>
          <a:noFill/>
        </p:spPr>
        <p:txBody>
          <a:bodyPr wrap="square" rtlCol="0">
            <a:spAutoFit/>
          </a:bodyPr>
          <a:lstStyle/>
          <a:p>
            <a:pPr algn="ctr"/>
            <a:r>
              <a:rPr lang="en-US" b="1" dirty="0"/>
              <a:t>Encounter data</a:t>
            </a:r>
          </a:p>
        </p:txBody>
      </p:sp>
      <p:sp>
        <p:nvSpPr>
          <p:cNvPr id="7" name="TextBox 6">
            <a:extLst>
              <a:ext uri="{FF2B5EF4-FFF2-40B4-BE49-F238E27FC236}">
                <a16:creationId xmlns:a16="http://schemas.microsoft.com/office/drawing/2014/main" xmlns="" id="{CB621C18-C893-C84C-8AE6-C94F5D0E597A}"/>
              </a:ext>
            </a:extLst>
          </p:cNvPr>
          <p:cNvSpPr txBox="1"/>
          <p:nvPr/>
        </p:nvSpPr>
        <p:spPr>
          <a:xfrm>
            <a:off x="659430" y="6101206"/>
            <a:ext cx="4460793" cy="369332"/>
          </a:xfrm>
          <a:prstGeom prst="rect">
            <a:avLst/>
          </a:prstGeom>
          <a:noFill/>
        </p:spPr>
        <p:txBody>
          <a:bodyPr wrap="square" rtlCol="0">
            <a:spAutoFit/>
          </a:bodyPr>
          <a:lstStyle/>
          <a:p>
            <a:pPr algn="ctr"/>
            <a:r>
              <a:rPr lang="en-US" b="1" dirty="0"/>
              <a:t>Realtime mortality outcomes</a:t>
            </a:r>
          </a:p>
        </p:txBody>
      </p:sp>
      <p:sp>
        <p:nvSpPr>
          <p:cNvPr id="8" name="TextBox 7">
            <a:extLst>
              <a:ext uri="{FF2B5EF4-FFF2-40B4-BE49-F238E27FC236}">
                <a16:creationId xmlns:a16="http://schemas.microsoft.com/office/drawing/2014/main" xmlns="" id="{32945781-A727-7E42-9C70-2E0DFC11C190}"/>
              </a:ext>
            </a:extLst>
          </p:cNvPr>
          <p:cNvSpPr txBox="1"/>
          <p:nvPr/>
        </p:nvSpPr>
        <p:spPr>
          <a:xfrm>
            <a:off x="5682154" y="5778042"/>
            <a:ext cx="4460793" cy="369332"/>
          </a:xfrm>
          <a:prstGeom prst="rect">
            <a:avLst/>
          </a:prstGeom>
          <a:noFill/>
        </p:spPr>
        <p:txBody>
          <a:bodyPr wrap="square" rtlCol="0">
            <a:spAutoFit/>
          </a:bodyPr>
          <a:lstStyle/>
          <a:p>
            <a:pPr algn="ctr"/>
            <a:r>
              <a:rPr lang="en-US" b="1" dirty="0"/>
              <a:t>Ongoing program evaluation and research</a:t>
            </a:r>
          </a:p>
        </p:txBody>
      </p:sp>
      <p:pic>
        <p:nvPicPr>
          <p:cNvPr id="5" name="Picture 4">
            <a:extLst>
              <a:ext uri="{FF2B5EF4-FFF2-40B4-BE49-F238E27FC236}">
                <a16:creationId xmlns:a16="http://schemas.microsoft.com/office/drawing/2014/main" xmlns="" id="{96368E4E-F71B-8844-88F3-74489286121E}"/>
              </a:ext>
            </a:extLst>
          </p:cNvPr>
          <p:cNvPicPr>
            <a:picLocks noChangeAspect="1"/>
          </p:cNvPicPr>
          <p:nvPr/>
        </p:nvPicPr>
        <p:blipFill>
          <a:blip r:embed="rId9"/>
          <a:stretch>
            <a:fillRect/>
          </a:stretch>
        </p:blipFill>
        <p:spPr>
          <a:xfrm>
            <a:off x="659429" y="4592739"/>
            <a:ext cx="4983400" cy="647842"/>
          </a:xfrm>
          <a:prstGeom prst="rect">
            <a:avLst/>
          </a:prstGeom>
        </p:spPr>
      </p:pic>
      <p:sp>
        <p:nvSpPr>
          <p:cNvPr id="3" name="Title 2"/>
          <p:cNvSpPr>
            <a:spLocks noGrp="1"/>
          </p:cNvSpPr>
          <p:nvPr>
            <p:ph type="title"/>
          </p:nvPr>
        </p:nvSpPr>
        <p:spPr/>
        <p:txBody>
          <a:bodyPr/>
          <a:lstStyle/>
          <a:p>
            <a:r>
              <a:rPr lang="en-US" dirty="0"/>
              <a:t>Improving Outcomes</a:t>
            </a:r>
          </a:p>
        </p:txBody>
      </p:sp>
    </p:spTree>
    <p:extLst>
      <p:ext uri="{BB962C8B-B14F-4D97-AF65-F5344CB8AC3E}">
        <p14:creationId xmlns:p14="http://schemas.microsoft.com/office/powerpoint/2010/main" val="164274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Incidence in the United States is Increasing</a:t>
            </a:r>
          </a:p>
        </p:txBody>
      </p:sp>
      <p:sp>
        <p:nvSpPr>
          <p:cNvPr id="4" name="Slide Number Placeholder 3"/>
          <p:cNvSpPr>
            <a:spLocks noGrp="1"/>
          </p:cNvSpPr>
          <p:nvPr>
            <p:ph type="sldNum" sz="quarter" idx="12"/>
          </p:nvPr>
        </p:nvSpPr>
        <p:spPr/>
        <p:txBody>
          <a:bodyPr/>
          <a:lstStyle/>
          <a:p>
            <a:fld id="{68CDBAF2-F266-C14C-8ABF-54B90D837FA3}"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1991190" y="1075072"/>
            <a:ext cx="8223074" cy="5482048"/>
          </a:xfrm>
          <a:prstGeom prst="rect">
            <a:avLst/>
          </a:prstGeom>
        </p:spPr>
      </p:pic>
    </p:spTree>
    <p:extLst>
      <p:ext uri="{BB962C8B-B14F-4D97-AF65-F5344CB8AC3E}">
        <p14:creationId xmlns:p14="http://schemas.microsoft.com/office/powerpoint/2010/main" val="80279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AC9CE-6474-4E2C-A27C-95D54568140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xmlns="" id="{FC75A96A-FE4D-4E91-97E7-EABAE5DEFD9F}"/>
              </a:ext>
            </a:extLst>
          </p:cNvPr>
          <p:cNvSpPr>
            <a:spLocks noGrp="1"/>
          </p:cNvSpPr>
          <p:nvPr>
            <p:ph idx="1"/>
          </p:nvPr>
        </p:nvSpPr>
        <p:spPr/>
        <p:txBody>
          <a:bodyPr/>
          <a:lstStyle/>
          <a:p>
            <a:pPr marL="0" indent="0">
              <a:buNone/>
            </a:pPr>
            <a:r>
              <a:rPr lang="en-US" dirty="0"/>
              <a:t>At the end of this talk, I hope you are now able to…</a:t>
            </a:r>
          </a:p>
          <a:p>
            <a:pPr marL="0" indent="0">
              <a:buNone/>
            </a:pPr>
            <a:endParaRPr lang="en-US" dirty="0"/>
          </a:p>
          <a:p>
            <a:r>
              <a:rPr lang="en-US" b="1" dirty="0"/>
              <a:t>Describe regulatory expectations for suicide screening in the hospital environment</a:t>
            </a:r>
          </a:p>
          <a:p>
            <a:pPr marL="0" indent="0">
              <a:buNone/>
            </a:pPr>
            <a:endParaRPr lang="en-US" b="1" dirty="0"/>
          </a:p>
          <a:p>
            <a:r>
              <a:rPr lang="en-US" b="1" dirty="0"/>
              <a:t>Use standardized models for assessment of suicide risk</a:t>
            </a:r>
          </a:p>
          <a:p>
            <a:pPr marL="0" indent="0">
              <a:buNone/>
            </a:pPr>
            <a:endParaRPr lang="en-US" b="1" dirty="0"/>
          </a:p>
          <a:p>
            <a:r>
              <a:rPr lang="en-US" b="1" dirty="0"/>
              <a:t>Describe elements of systems-based suicide prevention</a:t>
            </a:r>
          </a:p>
        </p:txBody>
      </p:sp>
      <p:sp>
        <p:nvSpPr>
          <p:cNvPr id="4" name="Slide Number Placeholder 3">
            <a:extLst>
              <a:ext uri="{FF2B5EF4-FFF2-40B4-BE49-F238E27FC236}">
                <a16:creationId xmlns:a16="http://schemas.microsoft.com/office/drawing/2014/main" xmlns="" id="{8B15E837-85E1-407B-8EE5-A8A131C41F69}"/>
              </a:ext>
            </a:extLst>
          </p:cNvPr>
          <p:cNvSpPr>
            <a:spLocks noGrp="1"/>
          </p:cNvSpPr>
          <p:nvPr>
            <p:ph type="sldNum" sz="quarter" idx="12"/>
          </p:nvPr>
        </p:nvSpPr>
        <p:spPr/>
        <p:txBody>
          <a:bodyPr/>
          <a:lstStyle/>
          <a:p>
            <a:fld id="{68CDBAF2-F266-C14C-8ABF-54B90D837FA3}" type="slidenum">
              <a:rPr lang="en-US" smtClean="0"/>
              <a:pPr/>
              <a:t>40</a:t>
            </a:fld>
            <a:endParaRPr lang="en-US" dirty="0"/>
          </a:p>
        </p:txBody>
      </p:sp>
    </p:spTree>
    <p:extLst>
      <p:ext uri="{BB962C8B-B14F-4D97-AF65-F5344CB8AC3E}">
        <p14:creationId xmlns:p14="http://schemas.microsoft.com/office/powerpoint/2010/main" val="1693805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Questions/thoughts</a:t>
            </a:r>
          </a:p>
        </p:txBody>
      </p:sp>
      <p:sp>
        <p:nvSpPr>
          <p:cNvPr id="3" name="Content Placeholder 2"/>
          <p:cNvSpPr>
            <a:spLocks noGrp="1"/>
          </p:cNvSpPr>
          <p:nvPr>
            <p:ph idx="1"/>
          </p:nvPr>
        </p:nvSpPr>
        <p:spPr>
          <a:xfrm>
            <a:off x="6081200" y="1600201"/>
            <a:ext cx="5501199" cy="4525963"/>
          </a:xfrm>
        </p:spPr>
        <p:txBody>
          <a:bodyPr/>
          <a:lstStyle/>
          <a:p>
            <a:pPr marL="0" indent="0">
              <a:buNone/>
            </a:pPr>
            <a:r>
              <a:rPr lang="en-US" b="1" dirty="0"/>
              <a:t>Scott Simpson MD MPH</a:t>
            </a:r>
          </a:p>
          <a:p>
            <a:pPr marL="0" indent="0">
              <a:buNone/>
            </a:pPr>
            <a:r>
              <a:rPr lang="en-US" dirty="0"/>
              <a:t>Medical Director, Psychiatric Emergency Services</a:t>
            </a:r>
          </a:p>
          <a:p>
            <a:pPr marL="0" indent="0">
              <a:buNone/>
            </a:pPr>
            <a:endParaRPr lang="en-US" dirty="0"/>
          </a:p>
          <a:p>
            <a:pPr marL="0" indent="0">
              <a:buNone/>
            </a:pPr>
            <a:r>
              <a:rPr lang="en-US" dirty="0"/>
              <a:t>Associate Director of Behavioral Health Services</a:t>
            </a:r>
          </a:p>
          <a:p>
            <a:pPr marL="0" indent="0">
              <a:buNone/>
            </a:pPr>
            <a:endParaRPr lang="en-US" dirty="0"/>
          </a:p>
          <a:p>
            <a:pPr marL="0" indent="0">
              <a:buNone/>
            </a:pPr>
            <a:r>
              <a:rPr lang="en-US" dirty="0"/>
              <a:t>Associate Professor of Psychiatry, University of Colorado Anschutz Medical Campus</a:t>
            </a:r>
          </a:p>
          <a:p>
            <a:pPr marL="0" indent="0">
              <a:buNone/>
            </a:pPr>
            <a:endParaRPr lang="en-US" dirty="0"/>
          </a:p>
          <a:p>
            <a:pPr marL="0" indent="0">
              <a:buNone/>
            </a:pPr>
            <a:r>
              <a:rPr lang="en-US" i="1" dirty="0"/>
              <a:t>scott.simpson@dhha.org</a:t>
            </a:r>
          </a:p>
        </p:txBody>
      </p:sp>
      <p:sp>
        <p:nvSpPr>
          <p:cNvPr id="4" name="Slide Number Placeholder 3"/>
          <p:cNvSpPr>
            <a:spLocks noGrp="1"/>
          </p:cNvSpPr>
          <p:nvPr>
            <p:ph type="sldNum" sz="quarter" idx="12"/>
          </p:nvPr>
        </p:nvSpPr>
        <p:spPr/>
        <p:txBody>
          <a:bodyPr/>
          <a:lstStyle/>
          <a:p>
            <a:fld id="{68CDBAF2-F266-C14C-8ABF-54B90D837FA3}" type="slidenum">
              <a:rPr lang="en-US" smtClean="0"/>
              <a:pPr/>
              <a:t>41</a:t>
            </a:fld>
            <a:endParaRPr lang="en-US" dirty="0"/>
          </a:p>
        </p:txBody>
      </p:sp>
      <p:pic>
        <p:nvPicPr>
          <p:cNvPr id="5" name="Picture 4" descr="DenverHealth_WithTagline_Gradation_Horizontal (1).png">
            <a:extLst>
              <a:ext uri="{FF2B5EF4-FFF2-40B4-BE49-F238E27FC236}">
                <a16:creationId xmlns:a16="http://schemas.microsoft.com/office/drawing/2014/main" xmlns="" id="{76ECD180-374F-CF4C-B0B1-90B6256AB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290149"/>
            <a:ext cx="4336311" cy="867260"/>
          </a:xfrm>
          <a:prstGeom prst="rect">
            <a:avLst/>
          </a:prstGeom>
        </p:spPr>
      </p:pic>
    </p:spTree>
    <p:extLst>
      <p:ext uri="{BB962C8B-B14F-4D97-AF65-F5344CB8AC3E}">
        <p14:creationId xmlns:p14="http://schemas.microsoft.com/office/powerpoint/2010/main" val="247302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 and Hospital Visits are Opportunities for Suicide Prevention</a:t>
            </a:r>
          </a:p>
        </p:txBody>
      </p:sp>
      <p:sp>
        <p:nvSpPr>
          <p:cNvPr id="4" name="Slide Number Placeholder 3"/>
          <p:cNvSpPr>
            <a:spLocks noGrp="1"/>
          </p:cNvSpPr>
          <p:nvPr>
            <p:ph type="sldNum" sz="quarter" idx="12"/>
          </p:nvPr>
        </p:nvSpPr>
        <p:spPr/>
        <p:txBody>
          <a:bodyPr/>
          <a:lstStyle/>
          <a:p>
            <a:fld id="{68CDBAF2-F266-C14C-8ABF-54B90D837FA3}" type="slidenum">
              <a:rPr lang="en-US" smtClean="0"/>
              <a:pPr/>
              <a:t>5</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496913113"/>
              </p:ext>
            </p:extLst>
          </p:nvPr>
        </p:nvGraphicFramePr>
        <p:xfrm>
          <a:off x="609600" y="2206183"/>
          <a:ext cx="10842171" cy="42178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366925" y="1431830"/>
            <a:ext cx="9600762" cy="369332"/>
          </a:xfrm>
          <a:prstGeom prst="rect">
            <a:avLst/>
          </a:prstGeom>
          <a:noFill/>
        </p:spPr>
        <p:txBody>
          <a:bodyPr wrap="square" rtlCol="0">
            <a:spAutoFit/>
          </a:bodyPr>
          <a:lstStyle/>
          <a:p>
            <a:r>
              <a:rPr lang="en-US" b="1" dirty="0">
                <a:solidFill>
                  <a:schemeClr val="accent2">
                    <a:lumMod val="75000"/>
                  </a:schemeClr>
                </a:solidFill>
              </a:rPr>
              <a:t>Patients who die by suicide are likely to have a healthcare encounter in the preceding month</a:t>
            </a:r>
            <a:r>
              <a:rPr lang="mr-IN" b="1" dirty="0">
                <a:solidFill>
                  <a:schemeClr val="accent2">
                    <a:lumMod val="75000"/>
                  </a:schemeClr>
                </a:solidFill>
              </a:rPr>
              <a:t>…</a:t>
            </a:r>
            <a:endParaRPr lang="en-US" b="1" dirty="0">
              <a:solidFill>
                <a:schemeClr val="accent2">
                  <a:lumMod val="75000"/>
                </a:schemeClr>
              </a:solidFill>
            </a:endParaRPr>
          </a:p>
        </p:txBody>
      </p:sp>
      <p:sp>
        <p:nvSpPr>
          <p:cNvPr id="8" name="Content Placeholder 3"/>
          <p:cNvSpPr>
            <a:spLocks noGrp="1"/>
          </p:cNvSpPr>
          <p:nvPr>
            <p:ph idx="4294967295"/>
          </p:nvPr>
        </p:nvSpPr>
        <p:spPr>
          <a:xfrm>
            <a:off x="8482426" y="6580605"/>
            <a:ext cx="3358763" cy="296091"/>
          </a:xfrm>
          <a:prstGeom prst="rect">
            <a:avLst/>
          </a:prstGeom>
        </p:spPr>
        <p:txBody>
          <a:bodyPr>
            <a:normAutofit fontScale="62500" lnSpcReduction="20000"/>
          </a:bodyPr>
          <a:lstStyle/>
          <a:p>
            <a:pPr marL="0" indent="0" algn="r">
              <a:buNone/>
            </a:pPr>
            <a:r>
              <a:rPr lang="en-US" dirty="0"/>
              <a:t>Ahmedani 2019 (pmid 31400374)</a:t>
            </a:r>
          </a:p>
        </p:txBody>
      </p:sp>
    </p:spTree>
    <p:extLst>
      <p:ext uri="{BB962C8B-B14F-4D97-AF65-F5344CB8AC3E}">
        <p14:creationId xmlns:p14="http://schemas.microsoft.com/office/powerpoint/2010/main" val="118905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 and Hospital Visits are Opportunities for Suicide Prevention</a:t>
            </a:r>
          </a:p>
        </p:txBody>
      </p:sp>
      <p:sp>
        <p:nvSpPr>
          <p:cNvPr id="4" name="Slide Number Placeholder 3"/>
          <p:cNvSpPr>
            <a:spLocks noGrp="1"/>
          </p:cNvSpPr>
          <p:nvPr>
            <p:ph type="sldNum" sz="quarter" idx="12"/>
          </p:nvPr>
        </p:nvSpPr>
        <p:spPr/>
        <p:txBody>
          <a:bodyPr/>
          <a:lstStyle/>
          <a:p>
            <a:fld id="{68CDBAF2-F266-C14C-8ABF-54B90D837FA3}" type="slidenum">
              <a:rPr lang="en-US" smtClean="0"/>
              <a:pPr/>
              <a:t>6</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92575154"/>
              </p:ext>
            </p:extLst>
          </p:nvPr>
        </p:nvGraphicFramePr>
        <p:xfrm>
          <a:off x="609600" y="2206183"/>
          <a:ext cx="10842171" cy="421789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852982" y="1842515"/>
            <a:ext cx="8438165" cy="369332"/>
          </a:xfrm>
          <a:prstGeom prst="rect">
            <a:avLst/>
          </a:prstGeom>
          <a:noFill/>
        </p:spPr>
        <p:txBody>
          <a:bodyPr wrap="square" rtlCol="0">
            <a:spAutoFit/>
          </a:bodyPr>
          <a:lstStyle/>
          <a:p>
            <a:r>
              <a:rPr lang="mr-IN" b="1" dirty="0">
                <a:solidFill>
                  <a:schemeClr val="accent4">
                    <a:lumMod val="75000"/>
                  </a:schemeClr>
                </a:solidFill>
              </a:rPr>
              <a:t>…</a:t>
            </a:r>
            <a:r>
              <a:rPr lang="en-US" b="1" dirty="0">
                <a:solidFill>
                  <a:schemeClr val="accent4">
                    <a:lumMod val="75000"/>
                  </a:schemeClr>
                </a:solidFill>
              </a:rPr>
              <a:t>and patients discharging from hospital settings are at particularly high risk</a:t>
            </a:r>
          </a:p>
        </p:txBody>
      </p:sp>
      <p:sp>
        <p:nvSpPr>
          <p:cNvPr id="8" name="Content Placeholder 3"/>
          <p:cNvSpPr>
            <a:spLocks noGrp="1"/>
          </p:cNvSpPr>
          <p:nvPr>
            <p:ph idx="4294967295"/>
          </p:nvPr>
        </p:nvSpPr>
        <p:spPr>
          <a:xfrm>
            <a:off x="8482426" y="6580605"/>
            <a:ext cx="3358763" cy="296091"/>
          </a:xfrm>
          <a:prstGeom prst="rect">
            <a:avLst/>
          </a:prstGeom>
        </p:spPr>
        <p:txBody>
          <a:bodyPr>
            <a:normAutofit fontScale="62500" lnSpcReduction="20000"/>
          </a:bodyPr>
          <a:lstStyle/>
          <a:p>
            <a:pPr marL="0" indent="0" algn="r">
              <a:buNone/>
            </a:pPr>
            <a:r>
              <a:rPr lang="en-US" dirty="0"/>
              <a:t>Ahmedani 2019 (pmid 31400374)</a:t>
            </a:r>
          </a:p>
        </p:txBody>
      </p:sp>
      <p:sp>
        <p:nvSpPr>
          <p:cNvPr id="9" name="TextBox 8"/>
          <p:cNvSpPr txBox="1"/>
          <p:nvPr/>
        </p:nvSpPr>
        <p:spPr>
          <a:xfrm>
            <a:off x="1366925" y="1431830"/>
            <a:ext cx="9600762" cy="369332"/>
          </a:xfrm>
          <a:prstGeom prst="rect">
            <a:avLst/>
          </a:prstGeom>
          <a:noFill/>
        </p:spPr>
        <p:txBody>
          <a:bodyPr wrap="square" rtlCol="0">
            <a:spAutoFit/>
          </a:bodyPr>
          <a:lstStyle/>
          <a:p>
            <a:r>
              <a:rPr lang="en-US" b="1" dirty="0">
                <a:solidFill>
                  <a:schemeClr val="accent2">
                    <a:lumMod val="75000"/>
                  </a:schemeClr>
                </a:solidFill>
              </a:rPr>
              <a:t>Patients who die by suicide are likely to have a healthcare encounter in the preceding month</a:t>
            </a:r>
            <a:r>
              <a:rPr lang="mr-IN" b="1" dirty="0">
                <a:solidFill>
                  <a:schemeClr val="accent2">
                    <a:lumMod val="75000"/>
                  </a:schemeClr>
                </a:solidFill>
              </a:rPr>
              <a:t>…</a:t>
            </a:r>
            <a:endParaRPr lang="en-US" b="1" dirty="0">
              <a:solidFill>
                <a:schemeClr val="accent2">
                  <a:lumMod val="75000"/>
                </a:schemeClr>
              </a:solidFill>
            </a:endParaRPr>
          </a:p>
        </p:txBody>
      </p:sp>
    </p:spTree>
    <p:extLst>
      <p:ext uri="{BB962C8B-B14F-4D97-AF65-F5344CB8AC3E}">
        <p14:creationId xmlns:p14="http://schemas.microsoft.com/office/powerpoint/2010/main" val="144908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Risk Assessment: The C-L Psychiatrist’s Role</a:t>
            </a:r>
          </a:p>
        </p:txBody>
      </p:sp>
      <p:sp>
        <p:nvSpPr>
          <p:cNvPr id="4" name="Slide Number Placeholder 3"/>
          <p:cNvSpPr>
            <a:spLocks noGrp="1"/>
          </p:cNvSpPr>
          <p:nvPr>
            <p:ph type="sldNum" sz="quarter" idx="12"/>
          </p:nvPr>
        </p:nvSpPr>
        <p:spPr/>
        <p:txBody>
          <a:bodyPr/>
          <a:lstStyle/>
          <a:p>
            <a:fld id="{68CDBAF2-F266-C14C-8ABF-54B90D837FA3}" type="slidenum">
              <a:rPr lang="en-US" smtClean="0"/>
              <a:pPr/>
              <a:t>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8951459"/>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12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Joint Commission (TJC) in 2016 (</a:t>
            </a:r>
            <a:r>
              <a:rPr lang="en-US" i="1" u="sng" dirty="0"/>
              <a:t>since recanted</a:t>
            </a:r>
            <a:r>
              <a:rPr lang="en-US" dirty="0"/>
              <a:t>)</a:t>
            </a:r>
          </a:p>
        </p:txBody>
      </p:sp>
      <p:sp>
        <p:nvSpPr>
          <p:cNvPr id="4" name="Slide Number Placeholder 3"/>
          <p:cNvSpPr>
            <a:spLocks noGrp="1"/>
          </p:cNvSpPr>
          <p:nvPr>
            <p:ph type="sldNum" sz="quarter" idx="12"/>
          </p:nvPr>
        </p:nvSpPr>
        <p:spPr/>
        <p:txBody>
          <a:bodyPr/>
          <a:lstStyle/>
          <a:p>
            <a:fld id="{68CDBAF2-F266-C14C-8ABF-54B90D837FA3}" type="slidenum">
              <a:rPr lang="en-US" smtClean="0"/>
              <a:pPr/>
              <a:t>8</a:t>
            </a:fld>
            <a:endParaRPr lang="en-US" dirty="0"/>
          </a:p>
        </p:txBody>
      </p:sp>
      <p:pic>
        <p:nvPicPr>
          <p:cNvPr id="5" name="Picture 4" descr="Screen Shot 2021-09-02 at 8.18.08 AM.png"/>
          <p:cNvPicPr>
            <a:picLocks noChangeAspect="1"/>
          </p:cNvPicPr>
          <p:nvPr/>
        </p:nvPicPr>
        <p:blipFill rotWithShape="1">
          <a:blip r:embed="rId2">
            <a:extLst>
              <a:ext uri="{28A0092B-C50C-407E-A947-70E740481C1C}">
                <a14:useLocalDpi xmlns:a14="http://schemas.microsoft.com/office/drawing/2010/main" val="0"/>
              </a:ext>
            </a:extLst>
          </a:blip>
          <a:srcRect r="24530"/>
          <a:stretch/>
        </p:blipFill>
        <p:spPr>
          <a:xfrm>
            <a:off x="1147761" y="2023316"/>
            <a:ext cx="5589780" cy="3758582"/>
          </a:xfrm>
          <a:prstGeom prst="rect">
            <a:avLst/>
          </a:prstGeom>
        </p:spPr>
      </p:pic>
      <p:sp>
        <p:nvSpPr>
          <p:cNvPr id="7" name="TextBox 6"/>
          <p:cNvSpPr txBox="1"/>
          <p:nvPr/>
        </p:nvSpPr>
        <p:spPr>
          <a:xfrm>
            <a:off x="7017598" y="1425121"/>
            <a:ext cx="3691773" cy="923330"/>
          </a:xfrm>
          <a:prstGeom prst="rect">
            <a:avLst/>
          </a:prstGeom>
          <a:noFill/>
        </p:spPr>
        <p:txBody>
          <a:bodyPr wrap="square" rtlCol="0">
            <a:spAutoFit/>
          </a:bodyPr>
          <a:lstStyle/>
          <a:p>
            <a:r>
              <a:rPr lang="en-US" i="1" dirty="0"/>
              <a:t>Excerpts</a:t>
            </a:r>
          </a:p>
          <a:p>
            <a:endParaRPr lang="en-US" dirty="0"/>
          </a:p>
          <a:p>
            <a:endParaRPr lang="en-US" dirty="0"/>
          </a:p>
        </p:txBody>
      </p:sp>
      <p:sp>
        <p:nvSpPr>
          <p:cNvPr id="8" name="Content Placeholder 2"/>
          <p:cNvSpPr>
            <a:spLocks noGrp="1"/>
          </p:cNvSpPr>
          <p:nvPr>
            <p:ph idx="1"/>
          </p:nvPr>
        </p:nvSpPr>
        <p:spPr>
          <a:xfrm>
            <a:off x="7017598" y="1699428"/>
            <a:ext cx="4908012" cy="5094003"/>
          </a:xfrm>
        </p:spPr>
        <p:txBody>
          <a:bodyPr/>
          <a:lstStyle/>
          <a:p>
            <a:r>
              <a:rPr lang="en-US" sz="1800" dirty="0"/>
              <a:t>“Screen all patients for suicide ideation, using a brief, standardized, evidence-based screening tool.”</a:t>
            </a:r>
          </a:p>
          <a:p>
            <a:pPr marL="0" indent="0">
              <a:buNone/>
            </a:pPr>
            <a:endParaRPr lang="en-US" sz="1800" dirty="0"/>
          </a:p>
          <a:p>
            <a:r>
              <a:rPr lang="en-US" sz="1800" dirty="0"/>
              <a:t>“For all patients with suicide ideation:” 1) Give the national crisis line number, 2) Conduct safety planning, and 3) Restrict access to lethal means”</a:t>
            </a:r>
          </a:p>
          <a:p>
            <a:pPr marL="0" indent="0">
              <a:buNone/>
            </a:pPr>
            <a:endParaRPr lang="en-US" sz="1800" dirty="0"/>
          </a:p>
          <a:p>
            <a:r>
              <a:rPr lang="en-US" sz="1800" dirty="0"/>
              <a:t>“Hospitalization is often necessary for a patient’s immediate safety, but hospitalization used solely as a containment strategy may be ineffective or counterproductive and considered by the patient as a disincentive or penalty for expressing suicidal thoughts”</a:t>
            </a:r>
          </a:p>
        </p:txBody>
      </p:sp>
    </p:spTree>
    <p:extLst>
      <p:ext uri="{BB962C8B-B14F-4D97-AF65-F5344CB8AC3E}">
        <p14:creationId xmlns:p14="http://schemas.microsoft.com/office/powerpoint/2010/main" val="157930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TJC National Patient Safety Goal 15.01.01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0666460"/>
              </p:ext>
            </p:extLst>
          </p:nvPr>
        </p:nvGraphicFramePr>
        <p:xfrm>
          <a:off x="609600" y="1600200"/>
          <a:ext cx="10972800" cy="4874683"/>
        </p:xfrm>
        <a:graphic>
          <a:graphicData uri="http://schemas.openxmlformats.org/drawingml/2006/table">
            <a:tbl>
              <a:tblPr firstRow="1" bandRow="1">
                <a:tableStyleId>{9DCAF9ED-07DC-4A11-8D7F-57B35C25682E}</a:tableStyleId>
              </a:tblPr>
              <a:tblGrid>
                <a:gridCol w="6935394">
                  <a:extLst>
                    <a:ext uri="{9D8B030D-6E8A-4147-A177-3AD203B41FA5}">
                      <a16:colId xmlns:a16="http://schemas.microsoft.com/office/drawing/2014/main" xmlns="" val="20000"/>
                    </a:ext>
                  </a:extLst>
                </a:gridCol>
                <a:gridCol w="4037406">
                  <a:extLst>
                    <a:ext uri="{9D8B030D-6E8A-4147-A177-3AD203B41FA5}">
                      <a16:colId xmlns:a16="http://schemas.microsoft.com/office/drawing/2014/main" xmlns="" val="20001"/>
                    </a:ext>
                  </a:extLst>
                </a:gridCol>
              </a:tblGrid>
              <a:tr h="428737">
                <a:tc>
                  <a:txBody>
                    <a:bodyPr/>
                    <a:lstStyle/>
                    <a:p>
                      <a:r>
                        <a:rPr lang="en-US" dirty="0"/>
                        <a:t>Requirement</a:t>
                      </a:r>
                    </a:p>
                  </a:txBody>
                  <a:tcPr/>
                </a:tc>
                <a:tc>
                  <a:txBody>
                    <a:bodyPr/>
                    <a:lstStyle/>
                    <a:p>
                      <a:r>
                        <a:rPr lang="en-US" dirty="0"/>
                        <a:t>Comments</a:t>
                      </a:r>
                      <a:r>
                        <a:rPr lang="en-US" baseline="0" dirty="0"/>
                        <a:t> on implementation</a:t>
                      </a:r>
                      <a:endParaRPr lang="en-US" dirty="0"/>
                    </a:p>
                  </a:txBody>
                  <a:tcPr/>
                </a:tc>
                <a:extLst>
                  <a:ext uri="{0D108BD9-81ED-4DB2-BD59-A6C34878D82A}">
                    <a16:rowId xmlns:a16="http://schemas.microsoft.com/office/drawing/2014/main" xmlns="" val="10000"/>
                  </a:ext>
                </a:extLst>
              </a:tr>
              <a:tr h="740012">
                <a:tc>
                  <a:txBody>
                    <a:bodyPr/>
                    <a:lstStyle/>
                    <a:p>
                      <a:r>
                        <a:rPr lang="en-US" dirty="0"/>
                        <a:t>Conduct environmental risk assessment</a:t>
                      </a:r>
                    </a:p>
                  </a:txBody>
                  <a:tcPr anchor="ctr"/>
                </a:tc>
                <a:tc>
                  <a:txBody>
                    <a:bodyPr/>
                    <a:lstStyle/>
                    <a:p>
                      <a:r>
                        <a:rPr lang="en-US" dirty="0"/>
                        <a:t>Different expectations for psychiatric and non-psychiatric units</a:t>
                      </a:r>
                    </a:p>
                  </a:txBody>
                  <a:tcPr anchor="ctr"/>
                </a:tc>
                <a:extLst>
                  <a:ext uri="{0D108BD9-81ED-4DB2-BD59-A6C34878D82A}">
                    <a16:rowId xmlns:a16="http://schemas.microsoft.com/office/drawing/2014/main" xmlns="" val="10001"/>
                  </a:ext>
                </a:extLst>
              </a:tr>
              <a:tr h="740012">
                <a:tc>
                  <a:txBody>
                    <a:bodyPr/>
                    <a:lstStyle/>
                    <a:p>
                      <a:r>
                        <a:rPr lang="en-US" dirty="0"/>
                        <a:t>Screen all individuals served for suicidal ideation using a validated screening tool (starting</a:t>
                      </a:r>
                      <a:r>
                        <a:rPr lang="en-US" baseline="0" dirty="0"/>
                        <a:t> at age 12)</a:t>
                      </a:r>
                      <a:endParaRPr lang="en-US" dirty="0"/>
                    </a:p>
                  </a:txBody>
                  <a:tcPr anchor="ctr"/>
                </a:tc>
                <a:tc rowSpan="3">
                  <a:txBody>
                    <a:bodyPr/>
                    <a:lstStyle/>
                    <a:p>
                      <a:r>
                        <a:rPr lang="en-US" i="1" dirty="0"/>
                        <a:t>More discussion</a:t>
                      </a:r>
                      <a:r>
                        <a:rPr lang="en-US" i="1" baseline="0" dirty="0"/>
                        <a:t> to come</a:t>
                      </a:r>
                      <a:endParaRPr lang="en-US" i="1" dirty="0"/>
                    </a:p>
                  </a:txBody>
                  <a:tcPr anchor="ctr"/>
                </a:tc>
                <a:extLst>
                  <a:ext uri="{0D108BD9-81ED-4DB2-BD59-A6C34878D82A}">
                    <a16:rowId xmlns:a16="http://schemas.microsoft.com/office/drawing/2014/main" xmlns="" val="10002"/>
                  </a:ext>
                </a:extLst>
              </a:tr>
              <a:tr h="740012">
                <a:tc>
                  <a:txBody>
                    <a:bodyPr/>
                    <a:lstStyle/>
                    <a:p>
                      <a:r>
                        <a:rPr lang="en-US" dirty="0"/>
                        <a:t>Use an evidence-based</a:t>
                      </a:r>
                      <a:r>
                        <a:rPr lang="en-US" baseline="0" dirty="0"/>
                        <a:t> process to conduct a suicide risk assessment</a:t>
                      </a:r>
                      <a:endParaRPr lang="en-US" dirty="0"/>
                    </a:p>
                  </a:txBody>
                  <a:tcPr anchor="ctr"/>
                </a:tc>
                <a:tc vMerge="1">
                  <a:txBody>
                    <a:bodyPr/>
                    <a:lstStyle/>
                    <a:p>
                      <a:endParaRPr lang="en-US"/>
                    </a:p>
                  </a:txBody>
                  <a:tcPr/>
                </a:tc>
                <a:extLst>
                  <a:ext uri="{0D108BD9-81ED-4DB2-BD59-A6C34878D82A}">
                    <a16:rowId xmlns:a16="http://schemas.microsoft.com/office/drawing/2014/main" xmlns="" val="10003"/>
                  </a:ext>
                </a:extLst>
              </a:tr>
              <a:tr h="740012">
                <a:tc>
                  <a:txBody>
                    <a:bodyPr/>
                    <a:lstStyle/>
                    <a:p>
                      <a:r>
                        <a:rPr lang="en-US" dirty="0"/>
                        <a:t>Document individual’s overall risk and the plan to mitigate risk</a:t>
                      </a:r>
                    </a:p>
                  </a:txBody>
                  <a:tcPr anchor="ctr"/>
                </a:tc>
                <a:tc vMerge="1">
                  <a:txBody>
                    <a:bodyPr/>
                    <a:lstStyle/>
                    <a:p>
                      <a:endParaRPr lang="en-US" dirty="0"/>
                    </a:p>
                  </a:txBody>
                  <a:tcPr/>
                </a:tc>
                <a:extLst>
                  <a:ext uri="{0D108BD9-81ED-4DB2-BD59-A6C34878D82A}">
                    <a16:rowId xmlns:a16="http://schemas.microsoft.com/office/drawing/2014/main" xmlns="" val="10004"/>
                  </a:ext>
                </a:extLst>
              </a:tr>
              <a:tr h="1057161">
                <a:tc>
                  <a:txBody>
                    <a:bodyPr/>
                    <a:lstStyle/>
                    <a:p>
                      <a:r>
                        <a:rPr lang="en-US" dirty="0"/>
                        <a:t>Follow policies and procedures addressing care of patients with SI, including training of staff, guidelines for reassessment, and monitoring of high risk patients</a:t>
                      </a:r>
                    </a:p>
                  </a:txBody>
                  <a:tcPr anchor="ctr"/>
                </a:tc>
                <a:tc>
                  <a:txBody>
                    <a:bodyPr/>
                    <a:lstStyle/>
                    <a:p>
                      <a:r>
                        <a:rPr lang="en-US" dirty="0"/>
                        <a:t>Evidence supports providing crisis lines, developing</a:t>
                      </a:r>
                      <a:r>
                        <a:rPr lang="en-US" baseline="0" dirty="0"/>
                        <a:t> a crisis plan, and ensuring patients connect to care</a:t>
                      </a:r>
                      <a:endParaRPr lang="en-US" dirty="0"/>
                    </a:p>
                  </a:txBody>
                  <a:tcPr anchor="ctr"/>
                </a:tc>
                <a:extLst>
                  <a:ext uri="{0D108BD9-81ED-4DB2-BD59-A6C34878D82A}">
                    <a16:rowId xmlns:a16="http://schemas.microsoft.com/office/drawing/2014/main" xmlns="" val="10005"/>
                  </a:ext>
                </a:extLst>
              </a:tr>
              <a:tr h="428737">
                <a:tc>
                  <a:txBody>
                    <a:bodyPr/>
                    <a:lstStyle/>
                    <a:p>
                      <a:r>
                        <a:rPr lang="en-US" dirty="0"/>
                        <a:t>Monitor implementation and</a:t>
                      </a:r>
                      <a:r>
                        <a:rPr lang="en-US" baseline="0" dirty="0"/>
                        <a:t> take action as needed</a:t>
                      </a:r>
                      <a:endParaRPr lang="en-US" dirty="0"/>
                    </a:p>
                  </a:txBody>
                  <a:tcPr anchor="ctr"/>
                </a:tc>
                <a:tc>
                  <a:txBody>
                    <a:bodyPr/>
                    <a:lstStyle/>
                    <a:p>
                      <a:r>
                        <a:rPr lang="en-US" dirty="0"/>
                        <a:t>High reliability is key to management</a:t>
                      </a:r>
                    </a:p>
                  </a:txBody>
                  <a:tcPr anchor="ct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68CDBAF2-F266-C14C-8ABF-54B90D837FA3}" type="slidenum">
              <a:rPr lang="en-US" smtClean="0"/>
              <a:pPr/>
              <a:t>9</a:t>
            </a:fld>
            <a:endParaRPr lang="en-US" dirty="0"/>
          </a:p>
        </p:txBody>
      </p:sp>
    </p:spTree>
    <p:extLst>
      <p:ext uri="{BB962C8B-B14F-4D97-AF65-F5344CB8AC3E}">
        <p14:creationId xmlns:p14="http://schemas.microsoft.com/office/powerpoint/2010/main" val="1479465793"/>
      </p:ext>
    </p:extLst>
  </p:cSld>
  <p:clrMapOvr>
    <a:masterClrMapping/>
  </p:clrMapOvr>
</p:sld>
</file>

<file path=ppt/theme/theme1.xml><?xml version="1.0" encoding="utf-8"?>
<a:theme xmlns:a="http://schemas.openxmlformats.org/drawingml/2006/main" name="APM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7" ma:contentTypeDescription="Create a new document." ma:contentTypeScope="" ma:versionID="493f2d6b807df0935bed6656de074bef">
  <xsd:schema xmlns:xsd="http://www.w3.org/2001/XMLSchema" xmlns:xs="http://www.w3.org/2001/XMLSchema" xmlns:p="http://schemas.microsoft.com/office/2006/metadata/properties" xmlns:ns1="http://schemas.microsoft.com/sharepoint/v3" xmlns:ns2="7f3cf475-0395-4332-a22f-87d7b85be7f2" xmlns:ns3="d5af13c4-72b1-41c9-8507-7e9ed24d93ac" targetNamespace="http://schemas.microsoft.com/office/2006/metadata/properties" ma:root="true" ma:fieldsID="a1dce2381ccd3c7c0a6efa79122b1529" ns1:_="" ns2:_="" ns3:_="">
    <xsd:import namespace="http://schemas.microsoft.com/sharepoint/v3"/>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F9DFF95-2760-4E94-A17F-852976032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3cf475-0395-4332-a22f-87d7b85be7f2"/>
    <ds:schemaRef ds:uri="d5af13c4-72b1-41c9-8507-7e9ed24d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F9EE7F-82E1-4A4A-ACA8-B0A781BE4987}">
  <ds:schemaRefs>
    <ds:schemaRef ds:uri="http://schemas.microsoft.com/sharepoint/v3/contenttype/forms"/>
  </ds:schemaRefs>
</ds:datastoreItem>
</file>

<file path=customXml/itemProps3.xml><?xml version="1.0" encoding="utf-8"?>
<ds:datastoreItem xmlns:ds="http://schemas.openxmlformats.org/officeDocument/2006/customXml" ds:itemID="{6360AA4B-0C74-43BA-862E-50B2110804B8}">
  <ds:schemaRefs>
    <ds:schemaRef ds:uri="http://www.w3.org/XML/1998/namespace"/>
    <ds:schemaRef ds:uri="http://schemas.microsoft.com/office/infopath/2007/PartnerControls"/>
    <ds:schemaRef ds:uri="http://purl.org/dc/dcmitype/"/>
    <ds:schemaRef ds:uri="http://schemas.microsoft.com/office/2006/documentManagement/types"/>
    <ds:schemaRef ds:uri="d5af13c4-72b1-41c9-8507-7e9ed24d93ac"/>
    <ds:schemaRef ds:uri="http://purl.org/dc/elements/1.1/"/>
    <ds:schemaRef ds:uri="http://purl.org/dc/terms/"/>
    <ds:schemaRef ds:uri="http://schemas.microsoft.com/office/2006/metadata/properties"/>
    <ds:schemaRef ds:uri="7f3cf475-0395-4332-a22f-87d7b85be7f2"/>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ACLP_template</Template>
  <TotalTime>257</TotalTime>
  <Words>1765</Words>
  <Application>Microsoft Macintosh PowerPoint</Application>
  <PresentationFormat>Custom</PresentationFormat>
  <Paragraphs>300</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APM template</vt:lpstr>
      <vt:lpstr>Suicide Risk Assessment and Management in C-L Psychiatry</vt:lpstr>
      <vt:lpstr>CLP 2021 Disclosure: Scott Simpson, MD MPH</vt:lpstr>
      <vt:lpstr>Objectives</vt:lpstr>
      <vt:lpstr>Suicide Incidence in the United States is Increasing</vt:lpstr>
      <vt:lpstr>ED and Hospital Visits are Opportunities for Suicide Prevention</vt:lpstr>
      <vt:lpstr>ED and Hospital Visits are Opportunities for Suicide Prevention</vt:lpstr>
      <vt:lpstr>Suicide Risk Assessment: The C-L Psychiatrist’s Role</vt:lpstr>
      <vt:lpstr>The Joint Commission (TJC) in 2016 (since recanted)</vt:lpstr>
      <vt:lpstr>TJC National Patient Safety Goal 15.01.01</vt:lpstr>
      <vt:lpstr>“Validated Screening Tools” for Suicidal Ideation</vt:lpstr>
      <vt:lpstr>Content of Common Screeners</vt:lpstr>
      <vt:lpstr>The Base Rate Dilemma of Suicide Management</vt:lpstr>
      <vt:lpstr>Additional Limitations</vt:lpstr>
      <vt:lpstr>Do Screeners Identify Risk?</vt:lpstr>
      <vt:lpstr>PowerPoint Presentation</vt:lpstr>
      <vt:lpstr>Stress-Diathesis Model</vt:lpstr>
      <vt:lpstr>Models for Assessment</vt:lpstr>
      <vt:lpstr>The Consult Comes In</vt:lpstr>
      <vt:lpstr>PowerPoint Presentation</vt:lpstr>
      <vt:lpstr>PowerPoint Presentation</vt:lpstr>
      <vt:lpstr>PowerPoint Presentation</vt:lpstr>
      <vt:lpstr>PowerPoint Presentation</vt:lpstr>
      <vt:lpstr>PowerPoint Presentation</vt:lpstr>
      <vt:lpstr>“Can I go? I don’t need to be here.”</vt:lpstr>
      <vt:lpstr>2x2 Assessment</vt:lpstr>
      <vt:lpstr>2x2 Assessment</vt:lpstr>
      <vt:lpstr>2x2 Assessment</vt:lpstr>
      <vt:lpstr>Interventions</vt:lpstr>
      <vt:lpstr>Safety Planning</vt:lpstr>
      <vt:lpstr>Safety Planning</vt:lpstr>
      <vt:lpstr>Safety Planning</vt:lpstr>
      <vt:lpstr>PowerPoint Presentation</vt:lpstr>
      <vt:lpstr>Train Staff Based on Role</vt:lpstr>
      <vt:lpstr>Improve Implementation</vt:lpstr>
      <vt:lpstr>Improve Implementation</vt:lpstr>
      <vt:lpstr>Improve Implementation</vt:lpstr>
      <vt:lpstr>The Biggest Shortcoming?</vt:lpstr>
      <vt:lpstr>Our Role is Not Only Suicide Prevention</vt:lpstr>
      <vt:lpstr>Improving Outcomes</vt:lpstr>
      <vt:lpstr>Objectives</vt:lpstr>
      <vt:lpstr>Questions/thoughts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Riester</dc:creator>
  <cp:lastModifiedBy>Scott</cp:lastModifiedBy>
  <cp:revision>190</cp:revision>
  <dcterms:created xsi:type="dcterms:W3CDTF">2020-09-23T18:24:29Z</dcterms:created>
  <dcterms:modified xsi:type="dcterms:W3CDTF">2021-09-30T15:31:23Z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