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60" r:id="rId1"/>
  </p:sldMasterIdLst>
  <p:notesMasterIdLst>
    <p:notesMasterId r:id="rId20"/>
  </p:notesMasterIdLst>
  <p:sldIdLst>
    <p:sldId id="256" r:id="rId2"/>
    <p:sldId id="258" r:id="rId3"/>
    <p:sldId id="259" r:id="rId4"/>
    <p:sldId id="260" r:id="rId5"/>
    <p:sldId id="261" r:id="rId6"/>
    <p:sldId id="283" r:id="rId7"/>
    <p:sldId id="265" r:id="rId8"/>
    <p:sldId id="267" r:id="rId9"/>
    <p:sldId id="271" r:id="rId10"/>
    <p:sldId id="270" r:id="rId11"/>
    <p:sldId id="282" r:id="rId12"/>
    <p:sldId id="281" r:id="rId13"/>
    <p:sldId id="280" r:id="rId14"/>
    <p:sldId id="285" r:id="rId15"/>
    <p:sldId id="279" r:id="rId16"/>
    <p:sldId id="284" r:id="rId17"/>
    <p:sldId id="286" r:id="rId18"/>
    <p:sldId id="276" r:id="rId19"/>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9984" autoAdjust="0"/>
    <p:restoredTop sz="94660"/>
  </p:normalViewPr>
  <p:slideViewPr>
    <p:cSldViewPr snapToGrid="0">
      <p:cViewPr varScale="1">
        <p:scale>
          <a:sx n="73" d="100"/>
          <a:sy n="73" d="100"/>
        </p:scale>
        <p:origin x="-1104"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2FB2A9C0-61AC-4324-9A62-0DEFEA31C607}" type="datetimeFigureOut">
              <a:rPr lang="en-GB" smtClean="0"/>
              <a:pPr/>
              <a:t>06/03/2018</a:t>
            </a:fld>
            <a:endParaRPr lang="en-GB"/>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C206EDC7-CB07-47BE-97FE-ACA6F11BC65A}"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D59D8-32F8-4BCF-A714-BB7D6F972F44}" type="slidenum">
              <a:rPr lang="en-GB" smtClean="0"/>
              <a:pPr/>
              <a:t>2</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D59D8-32F8-4BCF-A714-BB7D6F972F44}" type="slidenum">
              <a:rPr lang="en-GB" smtClean="0"/>
              <a:pPr/>
              <a:t>11</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D59D8-32F8-4BCF-A714-BB7D6F972F44}" type="slidenum">
              <a:rPr lang="en-GB" smtClean="0"/>
              <a:pPr/>
              <a:t>13</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D59D8-32F8-4BCF-A714-BB7D6F972F44}" type="slidenum">
              <a:rPr lang="en-GB" smtClean="0"/>
              <a:pPr/>
              <a:t>15</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D59D8-32F8-4BCF-A714-BB7D6F972F44}" type="slidenum">
              <a:rPr lang="en-GB" smtClean="0"/>
              <a:pPr/>
              <a:t>16</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D59D8-32F8-4BCF-A714-BB7D6F972F44}" type="slidenum">
              <a:rPr lang="en-GB" smtClean="0"/>
              <a:pPr/>
              <a:t>18</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D59D8-32F8-4BCF-A714-BB7D6F972F44}" type="slidenum">
              <a:rPr lang="en-GB" smtClean="0"/>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D59D8-32F8-4BCF-A714-BB7D6F972F44}"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D59D8-32F8-4BCF-A714-BB7D6F972F44}" type="slidenum">
              <a:rPr lang="en-GB" smtClean="0"/>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D59D8-32F8-4BCF-A714-BB7D6F972F44}" type="slidenum">
              <a:rPr lang="en-GB" smtClean="0"/>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D59D8-32F8-4BCF-A714-BB7D6F972F44}" type="slidenum">
              <a:rPr lang="en-GB" smtClean="0"/>
              <a:pPr/>
              <a:t>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D59D8-32F8-4BCF-A714-BB7D6F972F44}" type="slidenum">
              <a:rPr lang="en-GB" smtClean="0"/>
              <a:pPr/>
              <a:t>8</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D59D8-32F8-4BCF-A714-BB7D6F972F44}" type="slidenum">
              <a:rPr lang="en-GB" smtClean="0"/>
              <a:pPr/>
              <a:t>9</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D59D8-32F8-4BCF-A714-BB7D6F972F44}" type="slidenum">
              <a:rPr lang="en-GB" smtClean="0"/>
              <a:pPr/>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D2853B-752A-440E-9D51-4E37C375E38C}" type="datetime2">
              <a:rPr lang="en-US" smtClean="0"/>
              <a:pPr/>
              <a:t>Tuesday, March 06, 2018</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ED0619-6BAC-4373-A6EE-EF2C760EE2BC}" type="datetime2">
              <a:rPr lang="en-US" smtClean="0"/>
              <a:pPr/>
              <a:t>Tuesday, March 06, 2018</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97C25A-BA94-46D3-9FDE-396C29B7B238}" type="datetime2">
              <a:rPr lang="en-US" smtClean="0"/>
              <a:pPr/>
              <a:t>Tuesday, March 06, 2018</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AA4050-4B2E-4287-A1DA-A130DE3B938E}" type="datetime2">
              <a:rPr lang="en-US" smtClean="0"/>
              <a:pPr/>
              <a:t>Tuesday, March 06, 2018</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B2994B-962B-4E4A-8337-BC04C2DE10A5}" type="datetime2">
              <a:rPr lang="en-US" smtClean="0"/>
              <a:pPr/>
              <a:t>Tuesday, March 06, 2018</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E4C809-4FFD-4282-9C48-E812B162050C}" type="datetime2">
              <a:rPr lang="en-US" smtClean="0"/>
              <a:pPr/>
              <a:t>Tuesday, March 06, 2018</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C4438D-D3DC-4DC6-A61D-390E3B6C46AB}" type="datetime2">
              <a:rPr lang="en-US" smtClean="0"/>
              <a:pPr/>
              <a:t>Tuesday, March 06, 2018</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F3B47DD-5B09-402D-A856-1A259D1405B1}" type="datetime2">
              <a:rPr lang="en-US" smtClean="0"/>
              <a:pPr/>
              <a:t>Tuesday, March 06, 2018</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4271C2-84C5-4BC5-B731-1B7DCCC71E6C}" type="datetime2">
              <a:rPr lang="en-US" smtClean="0"/>
              <a:pPr/>
              <a:t>Tuesday, March 06, 2018</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BD044-A990-4414-8A53-5F886C2A9797}" type="datetime2">
              <a:rPr lang="en-US" smtClean="0"/>
              <a:pPr/>
              <a:t>Tuesday, March 06, 2018</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F061C8-E91C-443E-A60A-E40522D73169}" type="datetime2">
              <a:rPr lang="en-US" smtClean="0"/>
              <a:pPr/>
              <a:t>Tuesday, March 06, 2018</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78C2AC8-2B65-4D16-9A35-965D7E67EF7E}" type="datetime2">
              <a:rPr lang="en-US" smtClean="0"/>
              <a:pPr/>
              <a:t>Tuesday, March 06, 2018</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5320" y="2057401"/>
            <a:ext cx="7848600" cy="1249680"/>
          </a:xfrm>
        </p:spPr>
        <p:txBody>
          <a:bodyPr/>
          <a:lstStyle/>
          <a:p>
            <a:pPr algn="ctr"/>
            <a:r>
              <a:rPr lang="en-GB" sz="3200" b="1" dirty="0"/>
              <a:t>STRICT REGULATORY ENFORCEMENT AND COMPLIANCE:</a:t>
            </a:r>
            <a:endParaRPr lang="en-US" sz="3200" dirty="0"/>
          </a:p>
        </p:txBody>
      </p:sp>
      <p:sp>
        <p:nvSpPr>
          <p:cNvPr id="3" name="Subtitle 2"/>
          <p:cNvSpPr>
            <a:spLocks noGrp="1"/>
          </p:cNvSpPr>
          <p:nvPr>
            <p:ph type="subTitle" idx="1"/>
          </p:nvPr>
        </p:nvSpPr>
        <p:spPr>
          <a:xfrm>
            <a:off x="685800" y="3505200"/>
            <a:ext cx="7833360" cy="2926080"/>
          </a:xfrm>
        </p:spPr>
        <p:txBody>
          <a:bodyPr>
            <a:noAutofit/>
          </a:bodyPr>
          <a:lstStyle/>
          <a:p>
            <a:pPr algn="ctr"/>
            <a:endParaRPr lang="en-US" sz="2800" b="1" dirty="0"/>
          </a:p>
          <a:p>
            <a:pPr algn="ctr"/>
            <a:r>
              <a:rPr lang="en-US" sz="2800" dirty="0">
                <a:solidFill>
                  <a:schemeClr val="tx1"/>
                </a:solidFill>
                <a:latin typeface="Arial Narrow" panose="020B0606020202030204" pitchFamily="34" charset="0"/>
              </a:rPr>
              <a:t>A STIMULI FOR THE DEVELOPMENT OF THE INSURANCE INDUSTRY</a:t>
            </a:r>
          </a:p>
          <a:p>
            <a:pPr algn="ctr"/>
            <a:endParaRPr lang="en-US" sz="1600" b="1" dirty="0">
              <a:solidFill>
                <a:schemeClr val="tx1"/>
              </a:solidFill>
              <a:latin typeface="Arial Narrow" panose="020B0606020202030204" pitchFamily="34" charset="0"/>
              <a:ea typeface="ＭＳ Ｐゴシック" pitchFamily="34" charset="-128"/>
            </a:endParaRPr>
          </a:p>
          <a:p>
            <a:pPr algn="ctr"/>
            <a:r>
              <a:rPr lang="en-US" sz="1600" b="1" dirty="0">
                <a:solidFill>
                  <a:schemeClr val="tx1"/>
                </a:solidFill>
                <a:latin typeface="Arial Narrow" panose="020B0606020202030204" pitchFamily="34" charset="0"/>
                <a:ea typeface="ＭＳ Ｐゴシック" pitchFamily="34" charset="-128"/>
              </a:rPr>
              <a:t>PRESENTED BY:</a:t>
            </a:r>
          </a:p>
          <a:p>
            <a:pPr algn="ctr"/>
            <a:r>
              <a:rPr lang="en-US" sz="1600" b="1" dirty="0">
                <a:solidFill>
                  <a:schemeClr val="tx1"/>
                </a:solidFill>
                <a:latin typeface="Arial Narrow" panose="020B0606020202030204" pitchFamily="34" charset="0"/>
                <a:ea typeface="ＭＳ Ｐゴシック" pitchFamily="34" charset="-128"/>
              </a:rPr>
              <a:t>MOHAMMED KARI,</a:t>
            </a:r>
          </a:p>
          <a:p>
            <a:pPr algn="ctr"/>
            <a:r>
              <a:rPr lang="en-US" sz="1600" b="1" dirty="0">
                <a:solidFill>
                  <a:schemeClr val="tx1"/>
                </a:solidFill>
                <a:latin typeface="Arial Narrow" panose="020B0606020202030204" pitchFamily="34" charset="0"/>
                <a:ea typeface="ＭＳ Ｐゴシック" pitchFamily="34" charset="-128"/>
              </a:rPr>
              <a:t>COMMISSIONER FOR INSURANCE/CEO</a:t>
            </a:r>
          </a:p>
          <a:p>
            <a:pPr algn="just"/>
            <a:r>
              <a:rPr lang="en-US" sz="1600" b="1" dirty="0">
                <a:solidFill>
                  <a:schemeClr val="tx1"/>
                </a:solidFill>
                <a:latin typeface="Arial Narrow" panose="020B0606020202030204" pitchFamily="34" charset="0"/>
                <a:ea typeface="ＭＳ Ｐゴシック" pitchFamily="34" charset="-128"/>
              </a:rPr>
              <a:t>	</a:t>
            </a:r>
            <a:endParaRPr lang="en-US" sz="1600" dirty="0"/>
          </a:p>
        </p:txBody>
      </p:sp>
    </p:spTree>
    <p:extLst>
      <p:ext uri="{BB962C8B-B14F-4D97-AF65-F5344CB8AC3E}">
        <p14:creationId xmlns:p14="http://schemas.microsoft.com/office/powerpoint/2010/main" xmlns="" val="182139768"/>
      </p:ext>
    </p:extLst>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Arial Narrow" panose="020B0606020202030204" pitchFamily="34" charset="0"/>
              </a:rPr>
              <a:t>Components of Insurance Regulations - </a:t>
            </a:r>
            <a:r>
              <a:rPr lang="en-US" sz="3600" b="1" dirty="0" err="1">
                <a:latin typeface="Arial Narrow" panose="020B0606020202030204" pitchFamily="34" charset="0"/>
              </a:rPr>
              <a:t>contd</a:t>
            </a:r>
            <a:endParaRPr lang="en-GB" sz="3600" b="1" dirty="0"/>
          </a:p>
        </p:txBody>
      </p:sp>
      <p:sp>
        <p:nvSpPr>
          <p:cNvPr id="3" name="Content Placeholder 2"/>
          <p:cNvSpPr>
            <a:spLocks noGrp="1"/>
          </p:cNvSpPr>
          <p:nvPr>
            <p:ph idx="1"/>
          </p:nvPr>
        </p:nvSpPr>
        <p:spPr>
          <a:xfrm>
            <a:off x="899592" y="1874520"/>
            <a:ext cx="7272808" cy="4362792"/>
          </a:xfrm>
        </p:spPr>
        <p:txBody>
          <a:bodyPr>
            <a:normAutofit/>
          </a:bodyPr>
          <a:lstStyle/>
          <a:p>
            <a:pPr lvl="0" algn="just"/>
            <a:r>
              <a:rPr lang="en-US" sz="2800" b="1" dirty="0">
                <a:latin typeface="Arial Narrow" panose="020B0606020202030204" pitchFamily="34" charset="0"/>
              </a:rPr>
              <a:t>Prudential: </a:t>
            </a:r>
            <a:r>
              <a:rPr lang="en-US" sz="2800" dirty="0">
                <a:latin typeface="Arial Narrow" panose="020B0606020202030204" pitchFamily="34" charset="0"/>
              </a:rPr>
              <a:t>The central question is whether the (re)insurer or risk ‘carrier’ has access to sufficient funds to pay individual claims, even in the event of very large losses. Is an insurer making a clear promise, and does it have the sufficient resources to back up that promise? Which in regulatory terms, is the basis for stability, resilience and sustainability of the overall financial market.</a:t>
            </a:r>
          </a:p>
          <a:p>
            <a:endParaRPr lang="en-US" sz="2800" dirty="0"/>
          </a:p>
          <a:p>
            <a:pPr marL="711200" indent="-347663">
              <a:spcBef>
                <a:spcPts val="1200"/>
              </a:spcBef>
              <a:tabLst>
                <a:tab pos="711200" algn="l"/>
              </a:tabLst>
            </a:pPr>
            <a:endParaRPr lang="en-GB" sz="2800"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10</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Arial Narrow" panose="020B0606020202030204" pitchFamily="34" charset="0"/>
              </a:rPr>
              <a:t>Components of Insurance Regulation</a:t>
            </a:r>
            <a:endParaRPr lang="en-GB" sz="3600" b="1" dirty="0"/>
          </a:p>
        </p:txBody>
      </p:sp>
      <p:sp>
        <p:nvSpPr>
          <p:cNvPr id="3" name="Content Placeholder 2"/>
          <p:cNvSpPr>
            <a:spLocks noGrp="1"/>
          </p:cNvSpPr>
          <p:nvPr>
            <p:ph idx="1"/>
          </p:nvPr>
        </p:nvSpPr>
        <p:spPr>
          <a:xfrm>
            <a:off x="899592" y="1554480"/>
            <a:ext cx="7272808" cy="4682832"/>
          </a:xfrm>
        </p:spPr>
        <p:txBody>
          <a:bodyPr>
            <a:normAutofit/>
          </a:bodyPr>
          <a:lstStyle/>
          <a:p>
            <a:pPr lvl="0" algn="just">
              <a:lnSpc>
                <a:spcPct val="150000"/>
              </a:lnSpc>
            </a:pPr>
            <a:r>
              <a:rPr lang="en-US" sz="2800" b="1" dirty="0">
                <a:latin typeface="Arial Narrow" panose="020B0606020202030204" pitchFamily="34" charset="0"/>
              </a:rPr>
              <a:t>Market Conduct: </a:t>
            </a:r>
            <a:r>
              <a:rPr lang="en-US" sz="2800" dirty="0">
                <a:latin typeface="Arial Narrow" panose="020B0606020202030204" pitchFamily="34" charset="0"/>
              </a:rPr>
              <a:t>Is the coverage clearly defined? In the event of a loss, will the policy trigger payment in line with a claimant’s reasonable expectations? Market conduct also addresses the performance of institutions and practitioners in the execution of their duties to consumers and other stakeholders.</a:t>
            </a:r>
          </a:p>
        </p:txBody>
      </p:sp>
      <p:sp>
        <p:nvSpPr>
          <p:cNvPr id="4" name="Slide Number Placeholder 3"/>
          <p:cNvSpPr>
            <a:spLocks noGrp="1"/>
          </p:cNvSpPr>
          <p:nvPr>
            <p:ph type="sldNum" sz="quarter" idx="12"/>
          </p:nvPr>
        </p:nvSpPr>
        <p:spPr/>
        <p:txBody>
          <a:bodyPr/>
          <a:lstStyle/>
          <a:p>
            <a:fld id="{0CFEC368-1D7A-4F81-ABF6-AE0E36BAF64C}" type="slidenum">
              <a:rPr lang="en-US" smtClean="0"/>
              <a:pPr/>
              <a:t>11</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Arial Narrow" panose="020B0606020202030204" pitchFamily="34" charset="0"/>
              </a:rPr>
              <a:t>Components of Insurance Regulation</a:t>
            </a:r>
            <a:endParaRPr lang="en-GB" dirty="0"/>
          </a:p>
        </p:txBody>
      </p:sp>
      <p:sp>
        <p:nvSpPr>
          <p:cNvPr id="3" name="Content Placeholder 2"/>
          <p:cNvSpPr>
            <a:spLocks noGrp="1"/>
          </p:cNvSpPr>
          <p:nvPr>
            <p:ph idx="1"/>
          </p:nvPr>
        </p:nvSpPr>
        <p:spPr/>
        <p:txBody>
          <a:bodyPr/>
          <a:lstStyle/>
          <a:p>
            <a:pPr lvl="0" algn="just">
              <a:lnSpc>
                <a:spcPct val="150000"/>
              </a:lnSpc>
            </a:pPr>
            <a:r>
              <a:rPr lang="en-US" sz="3200" b="1" dirty="0">
                <a:latin typeface="Arial Narrow" panose="020B0606020202030204" pitchFamily="34" charset="0"/>
              </a:rPr>
              <a:t>Development: </a:t>
            </a:r>
            <a:r>
              <a:rPr lang="en-US" sz="3200" dirty="0">
                <a:latin typeface="Arial Narrow" panose="020B0606020202030204" pitchFamily="34" charset="0"/>
              </a:rPr>
              <a:t>In order to serve policyholders and the wider society, NAICOM has increasingly supported the development of the insurance industry and enhanced access to financial inclusion via various initiatives.</a:t>
            </a:r>
          </a:p>
          <a:p>
            <a:endParaRPr lang="en-US" dirty="0">
              <a:latin typeface="Arial Narrow" panose="020B0606020202030204" pitchFamily="34" charset="0"/>
            </a:endParaRPr>
          </a:p>
          <a:p>
            <a:endParaRPr lang="en-GB"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12</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Arial Narrow" panose="020B0606020202030204" pitchFamily="34" charset="0"/>
              </a:rPr>
              <a:t>Reasons for Insurance Regulations </a:t>
            </a:r>
            <a:endParaRPr lang="en-GB" sz="3600" b="1" dirty="0"/>
          </a:p>
        </p:txBody>
      </p:sp>
      <p:sp>
        <p:nvSpPr>
          <p:cNvPr id="3" name="Content Placeholder 2"/>
          <p:cNvSpPr>
            <a:spLocks noGrp="1"/>
          </p:cNvSpPr>
          <p:nvPr>
            <p:ph idx="1"/>
          </p:nvPr>
        </p:nvSpPr>
        <p:spPr>
          <a:xfrm>
            <a:off x="899592" y="1268760"/>
            <a:ext cx="7272808" cy="4968552"/>
          </a:xfrm>
        </p:spPr>
        <p:txBody>
          <a:bodyPr>
            <a:normAutofit/>
          </a:bodyPr>
          <a:lstStyle/>
          <a:p>
            <a:pPr marL="93663" indent="-23813" algn="just">
              <a:buNone/>
            </a:pPr>
            <a:r>
              <a:rPr lang="en-US" sz="2800" dirty="0">
                <a:latin typeface="Arial Narrow" panose="020B0606020202030204" pitchFamily="34" charset="0"/>
              </a:rPr>
              <a:t>Reasons for regulation of insurance are as relevant, or in some instances even more relevant, today than five or ten years ago: </a:t>
            </a:r>
          </a:p>
          <a:p>
            <a:pPr lvl="0" algn="just"/>
            <a:r>
              <a:rPr lang="en-US" sz="2800" dirty="0" err="1">
                <a:latin typeface="Arial Narrow" panose="020B0606020202030204" pitchFamily="34" charset="0"/>
              </a:rPr>
              <a:t>Minimise</a:t>
            </a:r>
            <a:r>
              <a:rPr lang="en-US" sz="2800" dirty="0">
                <a:latin typeface="Arial Narrow" panose="020B0606020202030204" pitchFamily="34" charset="0"/>
              </a:rPr>
              <a:t> unhealthy competition (rate undercutting) that routinely causes insurers to go out of business, leaving consumers unable to be indemnified upon filing a claims.</a:t>
            </a:r>
          </a:p>
          <a:p>
            <a:pPr lvl="0" algn="just"/>
            <a:endParaRPr lang="en-US" sz="2800" dirty="0">
              <a:latin typeface="Arial Narrow" panose="020B0606020202030204" pitchFamily="34" charset="0"/>
            </a:endParaRPr>
          </a:p>
          <a:p>
            <a:pPr algn="just"/>
            <a:endParaRPr lang="en-US" sz="2800" dirty="0">
              <a:latin typeface="Arial Narrow" panose="020B0606020202030204" pitchFamily="34" charset="0"/>
            </a:endParaRPr>
          </a:p>
          <a:p>
            <a:pPr marL="711200" indent="-347663">
              <a:spcBef>
                <a:spcPts val="1200"/>
              </a:spcBef>
              <a:tabLst>
                <a:tab pos="711200" algn="l"/>
              </a:tabLst>
            </a:pPr>
            <a:endParaRPr lang="en-GB" sz="2800"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13</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0893F5-CD11-494E-9D5B-6A502B1CFC49}"/>
              </a:ext>
            </a:extLst>
          </p:cNvPr>
          <p:cNvSpPr>
            <a:spLocks noGrp="1"/>
          </p:cNvSpPr>
          <p:nvPr>
            <p:ph type="title"/>
          </p:nvPr>
        </p:nvSpPr>
        <p:spPr/>
        <p:txBody>
          <a:bodyPr/>
          <a:lstStyle/>
          <a:p>
            <a:r>
              <a:rPr lang="en-US" sz="4000" b="1">
                <a:latin typeface="Arial Narrow" panose="020B0606020202030204" pitchFamily="34" charset="0"/>
              </a:rPr>
              <a:t>Reasons for Insurance Regulations</a:t>
            </a:r>
            <a:endParaRPr lang="en-US"/>
          </a:p>
        </p:txBody>
      </p:sp>
      <p:sp>
        <p:nvSpPr>
          <p:cNvPr id="3" name="Content Placeholder 2">
            <a:extLst>
              <a:ext uri="{FF2B5EF4-FFF2-40B4-BE49-F238E27FC236}">
                <a16:creationId xmlns:a16="http://schemas.microsoft.com/office/drawing/2014/main" xmlns="" id="{90BB52AB-620B-A64B-ABE8-F337BDD58985}"/>
              </a:ext>
            </a:extLst>
          </p:cNvPr>
          <p:cNvSpPr>
            <a:spLocks noGrp="1"/>
          </p:cNvSpPr>
          <p:nvPr>
            <p:ph idx="1"/>
          </p:nvPr>
        </p:nvSpPr>
        <p:spPr/>
        <p:txBody>
          <a:bodyPr/>
          <a:lstStyle/>
          <a:p>
            <a:r>
              <a:rPr lang="en-US" sz="2400">
                <a:latin typeface="Arial Narrow" panose="020B0606020202030204" pitchFamily="34" charset="0"/>
              </a:rPr>
              <a:t>Enabling financial inclusion, access to credit and creating deeper reserves of investment capital at individual and collective levels.</a:t>
            </a:r>
            <a:endParaRPr lang="en-GB">
              <a:latin typeface="Arial Narrow" panose="020B0606020202030204" pitchFamily="34" charset="0"/>
            </a:endParaRPr>
          </a:p>
          <a:p>
            <a:r>
              <a:rPr lang="en-US" sz="2400">
                <a:latin typeface="Arial Narrow" panose="020B0606020202030204" pitchFamily="34" charset="0"/>
              </a:rPr>
              <a:t>promoting compliance and reaching regulations’ outcomes, Improving policies, institutions and practices.</a:t>
            </a:r>
            <a:endParaRPr lang="en-GB" sz="2400">
              <a:latin typeface="Arial Narrow" panose="020B0606020202030204" pitchFamily="34" charset="0"/>
            </a:endParaRPr>
          </a:p>
          <a:p>
            <a:r>
              <a:rPr lang="en-US" sz="2400">
                <a:latin typeface="Arial Narrow" panose="020B0606020202030204" pitchFamily="34" charset="0"/>
              </a:rPr>
              <a:t>Maintaining a fair, safe and stable insurance sector for the benefit and protection of the interests of policyholders and beneficiaries to an insurance contract.</a:t>
            </a:r>
          </a:p>
          <a:p>
            <a:endParaRPr lang="en-US"/>
          </a:p>
        </p:txBody>
      </p:sp>
      <p:sp>
        <p:nvSpPr>
          <p:cNvPr id="4" name="Slide Number Placeholder 3">
            <a:extLst>
              <a:ext uri="{FF2B5EF4-FFF2-40B4-BE49-F238E27FC236}">
                <a16:creationId xmlns:a16="http://schemas.microsoft.com/office/drawing/2014/main" xmlns="" id="{027F0304-5729-5345-8BF3-88104D4BBE98}"/>
              </a:ext>
            </a:extLst>
          </p:cNvPr>
          <p:cNvSpPr>
            <a:spLocks noGrp="1"/>
          </p:cNvSpPr>
          <p:nvPr>
            <p:ph type="sldNum" sz="quarter" idx="12"/>
          </p:nvPr>
        </p:nvSpPr>
        <p:spPr/>
        <p:txBody>
          <a:bodyPr/>
          <a:lstStyle/>
          <a:p>
            <a:fld id="{0CFEC368-1D7A-4F81-ABF6-AE0E36BAF64C}" type="slidenum">
              <a:rPr lang="en-US" smtClean="0"/>
              <a:pPr/>
              <a:t>14</a:t>
            </a:fld>
            <a:endParaRPr lang="en-US"/>
          </a:p>
        </p:txBody>
      </p:sp>
    </p:spTree>
    <p:extLst>
      <p:ext uri="{BB962C8B-B14F-4D97-AF65-F5344CB8AC3E}">
        <p14:creationId xmlns:p14="http://schemas.microsoft.com/office/powerpoint/2010/main" xmlns="" val="3296384919"/>
      </p:ext>
    </p:extLst>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Arial Narrow" panose="020B0606020202030204" pitchFamily="34" charset="0"/>
              </a:rPr>
              <a:t>Reasons for Insurance Regulations </a:t>
            </a:r>
            <a:endParaRPr lang="en-GB" sz="3600" b="1" dirty="0"/>
          </a:p>
        </p:txBody>
      </p:sp>
      <p:sp>
        <p:nvSpPr>
          <p:cNvPr id="3" name="Content Placeholder 2"/>
          <p:cNvSpPr>
            <a:spLocks noGrp="1"/>
          </p:cNvSpPr>
          <p:nvPr>
            <p:ph idx="1"/>
          </p:nvPr>
        </p:nvSpPr>
        <p:spPr>
          <a:xfrm>
            <a:off x="899592" y="1539240"/>
            <a:ext cx="7272808" cy="4698072"/>
          </a:xfrm>
        </p:spPr>
        <p:txBody>
          <a:bodyPr>
            <a:normAutofit/>
          </a:bodyPr>
          <a:lstStyle/>
          <a:p>
            <a:pPr lvl="0" algn="just"/>
            <a:r>
              <a:rPr lang="en-US" sz="2800">
                <a:latin typeface="Arial Narrow" panose="020B0606020202030204" pitchFamily="34" charset="0"/>
              </a:rPr>
              <a:t>Address </a:t>
            </a:r>
            <a:r>
              <a:rPr lang="en-US" sz="2800" dirty="0">
                <a:latin typeface="Arial Narrow" panose="020B0606020202030204" pitchFamily="34" charset="0"/>
              </a:rPr>
              <a:t>the increasing presence in the market of insurance groups and financial conglomerates, as well as financial convergence.</a:t>
            </a:r>
          </a:p>
          <a:p>
            <a:pPr lvl="0" algn="just"/>
            <a:r>
              <a:rPr lang="en-US" sz="2800" dirty="0">
                <a:latin typeface="Arial Narrow" panose="020B0606020202030204" pitchFamily="34" charset="0"/>
              </a:rPr>
              <a:t>To promote confidence in the financial stability of the insurance sub sector.</a:t>
            </a:r>
          </a:p>
          <a:p>
            <a:endParaRPr lang="en-US" sz="2800" dirty="0">
              <a:latin typeface="Arial Narrow" panose="020B0606020202030204" pitchFamily="34" charset="0"/>
            </a:endParaRPr>
          </a:p>
          <a:p>
            <a:pPr marL="711200" indent="-347663">
              <a:spcBef>
                <a:spcPts val="1200"/>
              </a:spcBef>
              <a:tabLst>
                <a:tab pos="711200" algn="l"/>
              </a:tabLst>
            </a:pPr>
            <a:endParaRPr lang="en-GB" sz="2800"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15</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Arial Narrow" panose="020B0606020202030204" pitchFamily="34" charset="0"/>
              </a:rPr>
              <a:t>Compliance Expectation</a:t>
            </a:r>
            <a:endParaRPr lang="en-GB" sz="3600" b="1" dirty="0"/>
          </a:p>
        </p:txBody>
      </p:sp>
      <p:sp>
        <p:nvSpPr>
          <p:cNvPr id="3" name="Content Placeholder 2"/>
          <p:cNvSpPr>
            <a:spLocks noGrp="1"/>
          </p:cNvSpPr>
          <p:nvPr>
            <p:ph idx="1"/>
          </p:nvPr>
        </p:nvSpPr>
        <p:spPr>
          <a:xfrm>
            <a:off x="609600" y="1709928"/>
            <a:ext cx="7562800" cy="4527384"/>
          </a:xfrm>
        </p:spPr>
        <p:txBody>
          <a:bodyPr>
            <a:normAutofit/>
          </a:bodyPr>
          <a:lstStyle/>
          <a:p>
            <a:pPr marL="0" indent="0" algn="just">
              <a:buNone/>
            </a:pPr>
            <a:r>
              <a:rPr lang="en-GB" sz="2800" dirty="0">
                <a:latin typeface="Arial Narrow" panose="020B0606020202030204" pitchFamily="34" charset="0"/>
              </a:rPr>
              <a:t>Compliance entails that the Nigerian Insurance Institutions:</a:t>
            </a:r>
          </a:p>
          <a:p>
            <a:pPr algn="just"/>
            <a:r>
              <a:rPr lang="en-GB" sz="2800" dirty="0">
                <a:latin typeface="Arial Narrow" panose="020B0606020202030204" pitchFamily="34" charset="0"/>
              </a:rPr>
              <a:t>Respect for Regulator and its rules and regulations.</a:t>
            </a:r>
          </a:p>
          <a:p>
            <a:pPr algn="just"/>
            <a:r>
              <a:rPr lang="en-GB" sz="2800" dirty="0">
                <a:latin typeface="Arial Narrow" panose="020B0606020202030204" pitchFamily="34" charset="0"/>
              </a:rPr>
              <a:t>Adherence to the laws and regulations of the land.</a:t>
            </a:r>
          </a:p>
          <a:p>
            <a:pPr algn="just"/>
            <a:r>
              <a:rPr lang="en-GB" sz="2800" dirty="0">
                <a:latin typeface="Arial Narrow" panose="020B0606020202030204" pitchFamily="34" charset="0"/>
              </a:rPr>
              <a:t>Healthy Competition and good market conduct .</a:t>
            </a:r>
          </a:p>
          <a:p>
            <a:pPr algn="just"/>
            <a:r>
              <a:rPr lang="en-GB" sz="2800" dirty="0">
                <a:latin typeface="Arial Narrow" panose="020B0606020202030204" pitchFamily="34" charset="0"/>
              </a:rPr>
              <a:t>Adherence to the Code of the Corporate Governance.</a:t>
            </a:r>
          </a:p>
          <a:p>
            <a:pPr algn="just"/>
            <a:endParaRPr lang="en-US" sz="2800" dirty="0">
              <a:latin typeface="Arial Narrow" panose="020B0606020202030204" pitchFamily="34" charset="0"/>
            </a:endParaRPr>
          </a:p>
          <a:p>
            <a:endParaRPr lang="en-US" sz="2800" dirty="0">
              <a:solidFill>
                <a:srgbClr val="FF0000"/>
              </a:solidFill>
              <a:latin typeface="Arial Narrow" panose="020B0606020202030204" pitchFamily="34" charset="0"/>
            </a:endParaRPr>
          </a:p>
          <a:p>
            <a:pPr marL="711200" indent="-347663">
              <a:spcBef>
                <a:spcPts val="1200"/>
              </a:spcBef>
              <a:tabLst>
                <a:tab pos="711200" algn="l"/>
              </a:tabLst>
            </a:pPr>
            <a:endParaRPr lang="en-GB" sz="2800" dirty="0">
              <a:solidFill>
                <a:srgbClr val="FF0000"/>
              </a:solidFill>
            </a:endParaRPr>
          </a:p>
        </p:txBody>
      </p:sp>
      <p:sp>
        <p:nvSpPr>
          <p:cNvPr id="4" name="Slide Number Placeholder 3"/>
          <p:cNvSpPr>
            <a:spLocks noGrp="1"/>
          </p:cNvSpPr>
          <p:nvPr>
            <p:ph type="sldNum" sz="quarter" idx="12"/>
          </p:nvPr>
        </p:nvSpPr>
        <p:spPr/>
        <p:txBody>
          <a:bodyPr/>
          <a:lstStyle/>
          <a:p>
            <a:fld id="{0CFEC368-1D7A-4F81-ABF6-AE0E36BAF64C}" type="slidenum">
              <a:rPr lang="en-US" smtClean="0"/>
              <a:pPr/>
              <a:t>16</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D7280C-B1CD-E146-AD78-71B3975CDD0B}"/>
              </a:ext>
            </a:extLst>
          </p:cNvPr>
          <p:cNvSpPr>
            <a:spLocks noGrp="1"/>
          </p:cNvSpPr>
          <p:nvPr>
            <p:ph type="title"/>
          </p:nvPr>
        </p:nvSpPr>
        <p:spPr/>
        <p:txBody>
          <a:bodyPr/>
          <a:lstStyle/>
          <a:p>
            <a:r>
              <a:rPr lang="en-US" sz="4000" b="1">
                <a:latin typeface="Arial Narrow" panose="020B0606020202030204" pitchFamily="34" charset="0"/>
              </a:rPr>
              <a:t>Compliance Expectation</a:t>
            </a:r>
            <a:endParaRPr lang="en-US"/>
          </a:p>
        </p:txBody>
      </p:sp>
      <p:sp>
        <p:nvSpPr>
          <p:cNvPr id="3" name="Content Placeholder 2">
            <a:extLst>
              <a:ext uri="{FF2B5EF4-FFF2-40B4-BE49-F238E27FC236}">
                <a16:creationId xmlns:a16="http://schemas.microsoft.com/office/drawing/2014/main" xmlns="" id="{CDEB0CAC-FE1A-2F48-9313-ACED0A760F87}"/>
              </a:ext>
            </a:extLst>
          </p:cNvPr>
          <p:cNvSpPr>
            <a:spLocks noGrp="1"/>
          </p:cNvSpPr>
          <p:nvPr>
            <p:ph idx="1"/>
          </p:nvPr>
        </p:nvSpPr>
        <p:spPr/>
        <p:txBody>
          <a:bodyPr/>
          <a:lstStyle/>
          <a:p>
            <a:pPr algn="just"/>
            <a:r>
              <a:rPr lang="en-GB" sz="2400">
                <a:latin typeface="Arial Narrow" panose="020B0606020202030204" pitchFamily="34" charset="0"/>
              </a:rPr>
              <a:t>Effective and efficient Risk Management Practices and processes.</a:t>
            </a:r>
          </a:p>
          <a:p>
            <a:pPr algn="just"/>
            <a:r>
              <a:rPr lang="en-GB" sz="2400">
                <a:latin typeface="Arial Narrow" panose="020B0606020202030204" pitchFamily="34" charset="0"/>
              </a:rPr>
              <a:t>Eschew unhealthy market practices </a:t>
            </a:r>
          </a:p>
          <a:p>
            <a:pPr lvl="1" algn="just"/>
            <a:r>
              <a:rPr lang="en-GB">
                <a:latin typeface="Arial Narrow" panose="020B0606020202030204" pitchFamily="34" charset="0"/>
              </a:rPr>
              <a:t>rate cutting, </a:t>
            </a:r>
          </a:p>
          <a:p>
            <a:pPr lvl="1" algn="just"/>
            <a:r>
              <a:rPr lang="en-GB">
                <a:latin typeface="Arial Narrow" panose="020B0606020202030204" pitchFamily="34" charset="0"/>
              </a:rPr>
              <a:t>return premium, PRs, </a:t>
            </a:r>
          </a:p>
          <a:p>
            <a:pPr algn="just"/>
            <a:r>
              <a:rPr lang="en-GB">
                <a:latin typeface="Arial Narrow" panose="020B0606020202030204" pitchFamily="34" charset="0"/>
              </a:rPr>
              <a:t>Market Cooperations and Self regulation </a:t>
            </a:r>
            <a:endParaRPr lang="en-GB" sz="2400">
              <a:latin typeface="Arial Narrow" panose="020B0606020202030204" pitchFamily="34" charset="0"/>
            </a:endParaRPr>
          </a:p>
          <a:p>
            <a:endParaRPr lang="en-US"/>
          </a:p>
        </p:txBody>
      </p:sp>
      <p:sp>
        <p:nvSpPr>
          <p:cNvPr id="4" name="Slide Number Placeholder 3">
            <a:extLst>
              <a:ext uri="{FF2B5EF4-FFF2-40B4-BE49-F238E27FC236}">
                <a16:creationId xmlns:a16="http://schemas.microsoft.com/office/drawing/2014/main" xmlns="" id="{59F74899-9266-154A-A544-C5F66484813F}"/>
              </a:ext>
            </a:extLst>
          </p:cNvPr>
          <p:cNvSpPr>
            <a:spLocks noGrp="1"/>
          </p:cNvSpPr>
          <p:nvPr>
            <p:ph type="sldNum" sz="quarter" idx="12"/>
          </p:nvPr>
        </p:nvSpPr>
        <p:spPr/>
        <p:txBody>
          <a:bodyPr/>
          <a:lstStyle/>
          <a:p>
            <a:fld id="{0CFEC368-1D7A-4F81-ABF6-AE0E36BAF64C}" type="slidenum">
              <a:rPr lang="en-US" smtClean="0"/>
              <a:pPr/>
              <a:t>17</a:t>
            </a:fld>
            <a:endParaRPr lang="en-US"/>
          </a:p>
        </p:txBody>
      </p:sp>
    </p:spTree>
    <p:extLst>
      <p:ext uri="{BB962C8B-B14F-4D97-AF65-F5344CB8AC3E}">
        <p14:creationId xmlns:p14="http://schemas.microsoft.com/office/powerpoint/2010/main" xmlns="" val="3364826894"/>
      </p:ext>
    </p:extLst>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Arial Narrow" panose="020B0606020202030204" pitchFamily="34" charset="0"/>
              </a:rPr>
              <a:t>CONCLUSION </a:t>
            </a:r>
            <a:endParaRPr lang="en-GB" sz="3600" b="1" dirty="0"/>
          </a:p>
        </p:txBody>
      </p:sp>
      <p:sp>
        <p:nvSpPr>
          <p:cNvPr id="3" name="Content Placeholder 2"/>
          <p:cNvSpPr>
            <a:spLocks noGrp="1"/>
          </p:cNvSpPr>
          <p:nvPr>
            <p:ph idx="1"/>
          </p:nvPr>
        </p:nvSpPr>
        <p:spPr>
          <a:xfrm>
            <a:off x="563880" y="1478280"/>
            <a:ext cx="8061960" cy="5120640"/>
          </a:xfrm>
        </p:spPr>
        <p:txBody>
          <a:bodyPr>
            <a:normAutofit/>
          </a:bodyPr>
          <a:lstStyle/>
          <a:p>
            <a:pPr algn="just">
              <a:spcAft>
                <a:spcPts val="1800"/>
              </a:spcAft>
            </a:pPr>
            <a:r>
              <a:rPr lang="en-GB" dirty="0">
                <a:latin typeface="Arial Narrow" panose="020B0606020202030204" pitchFamily="34" charset="0"/>
              </a:rPr>
              <a:t>Insurance needs adequate regulation given the inverted production cycle of insurance, where the payment made upfront exacerbates the need to protect the product that consumers buy.</a:t>
            </a:r>
          </a:p>
          <a:p>
            <a:pPr algn="just">
              <a:spcAft>
                <a:spcPts val="1800"/>
              </a:spcAft>
            </a:pPr>
            <a:r>
              <a:rPr lang="en-GB" dirty="0">
                <a:latin typeface="Arial Narrow" panose="020B0606020202030204" pitchFamily="34" charset="0"/>
              </a:rPr>
              <a:t>Effective insurance regulation enthrone good market conduct which ensure fair treatment of the consumers, financial inclusion, incentivise risk reduction behaviours and facilitating economic recovery after a loss has occurred.</a:t>
            </a:r>
          </a:p>
          <a:p>
            <a:pPr algn="just">
              <a:spcAft>
                <a:spcPts val="1800"/>
              </a:spcAft>
            </a:pPr>
            <a:r>
              <a:rPr lang="en-GB" dirty="0">
                <a:latin typeface="Arial Narrow" panose="020B0606020202030204" pitchFamily="34" charset="0"/>
              </a:rPr>
              <a:t>Consequently, regulation is an essential part of increasing access to insurance, while advancing economic growth, sustainable development and human dignity.</a:t>
            </a:r>
            <a:endParaRPr lang="en-US" dirty="0">
              <a:latin typeface="Arial Narrow" panose="020B0606020202030204" pitchFamily="34" charset="0"/>
            </a:endParaRPr>
          </a:p>
          <a:p>
            <a:pPr algn="just"/>
            <a:endParaRPr lang="en-US" sz="2800" dirty="0">
              <a:latin typeface="Arial Narrow" panose="020B0606020202030204" pitchFamily="34" charset="0"/>
            </a:endParaRPr>
          </a:p>
          <a:p>
            <a:endParaRPr lang="en-US" sz="2800" dirty="0">
              <a:latin typeface="Arial Narrow" panose="020B0606020202030204" pitchFamily="34" charset="0"/>
            </a:endParaRPr>
          </a:p>
          <a:p>
            <a:pPr marL="711200" indent="-347663">
              <a:spcBef>
                <a:spcPts val="1200"/>
              </a:spcBef>
              <a:tabLst>
                <a:tab pos="711200" algn="l"/>
              </a:tabLst>
            </a:pPr>
            <a:endParaRPr lang="en-GB" sz="2800"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18</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a:t>Presentation Outline</a:t>
            </a:r>
          </a:p>
        </p:txBody>
      </p:sp>
      <p:sp>
        <p:nvSpPr>
          <p:cNvPr id="3" name="Content Placeholder 2"/>
          <p:cNvSpPr>
            <a:spLocks noGrp="1"/>
          </p:cNvSpPr>
          <p:nvPr>
            <p:ph idx="1"/>
          </p:nvPr>
        </p:nvSpPr>
        <p:spPr>
          <a:xfrm>
            <a:off x="683568" y="1371600"/>
            <a:ext cx="7488832" cy="4328160"/>
          </a:xfrm>
        </p:spPr>
        <p:txBody>
          <a:bodyPr>
            <a:normAutofit fontScale="92500" lnSpcReduction="20000"/>
          </a:bodyPr>
          <a:lstStyle/>
          <a:p>
            <a:pPr>
              <a:lnSpc>
                <a:spcPct val="150000"/>
              </a:lnSpc>
              <a:buFont typeface="Wingdings" pitchFamily="2" charset="2"/>
              <a:buChar char="§"/>
            </a:pPr>
            <a:r>
              <a:rPr lang="en-US" sz="2800" b="1" dirty="0">
                <a:latin typeface="Arial Narrow" panose="020B0606020202030204" pitchFamily="34" charset="0"/>
              </a:rPr>
              <a:t>Introduction </a:t>
            </a:r>
          </a:p>
          <a:p>
            <a:pPr>
              <a:lnSpc>
                <a:spcPct val="150000"/>
              </a:lnSpc>
              <a:buFont typeface="Wingdings" pitchFamily="2" charset="2"/>
              <a:buChar char="§"/>
            </a:pPr>
            <a:r>
              <a:rPr lang="en-US" sz="2800" b="1" dirty="0">
                <a:latin typeface="Arial Narrow" panose="020B0606020202030204" pitchFamily="34" charset="0"/>
              </a:rPr>
              <a:t>Regulatory Enforcement  Reforms</a:t>
            </a:r>
          </a:p>
          <a:p>
            <a:pPr>
              <a:lnSpc>
                <a:spcPct val="150000"/>
              </a:lnSpc>
              <a:buFont typeface="Wingdings" pitchFamily="2" charset="2"/>
              <a:buChar char="§"/>
            </a:pPr>
            <a:r>
              <a:rPr lang="en-US" sz="2800" b="1" dirty="0">
                <a:latin typeface="Arial Narrow" panose="020B0606020202030204" pitchFamily="34" charset="0"/>
              </a:rPr>
              <a:t>Objectives of the Reforms </a:t>
            </a:r>
          </a:p>
          <a:p>
            <a:pPr>
              <a:lnSpc>
                <a:spcPct val="150000"/>
              </a:lnSpc>
              <a:buFont typeface="Wingdings" pitchFamily="2" charset="2"/>
              <a:buChar char="§"/>
            </a:pPr>
            <a:r>
              <a:rPr lang="en-US" sz="2800" b="1" dirty="0">
                <a:latin typeface="Arial Narrow" panose="020B0606020202030204" pitchFamily="34" charset="0"/>
              </a:rPr>
              <a:t>How Insurance Regulation Works </a:t>
            </a:r>
          </a:p>
          <a:p>
            <a:pPr>
              <a:lnSpc>
                <a:spcPct val="150000"/>
              </a:lnSpc>
              <a:buFont typeface="Wingdings" pitchFamily="2" charset="2"/>
              <a:buChar char="§"/>
            </a:pPr>
            <a:r>
              <a:rPr lang="en-US" sz="2800" b="1" dirty="0">
                <a:latin typeface="Arial Narrow" panose="020B0606020202030204" pitchFamily="34" charset="0"/>
              </a:rPr>
              <a:t>Reasons For Insurance Regulation</a:t>
            </a:r>
          </a:p>
          <a:p>
            <a:pPr>
              <a:lnSpc>
                <a:spcPct val="150000"/>
              </a:lnSpc>
              <a:buFont typeface="Wingdings" pitchFamily="2" charset="2"/>
              <a:buChar char="§"/>
            </a:pPr>
            <a:r>
              <a:rPr lang="en-US" sz="2800" b="1" dirty="0">
                <a:latin typeface="Arial Narrow" panose="020B0606020202030204" pitchFamily="34" charset="0"/>
              </a:rPr>
              <a:t>Compliance  Expectation</a:t>
            </a:r>
          </a:p>
          <a:p>
            <a:pPr>
              <a:lnSpc>
                <a:spcPct val="150000"/>
              </a:lnSpc>
              <a:buFont typeface="Wingdings" pitchFamily="2" charset="2"/>
              <a:buChar char="§"/>
            </a:pPr>
            <a:r>
              <a:rPr lang="en-US" sz="2800" b="1" dirty="0">
                <a:latin typeface="Arial Narrow" panose="020B0606020202030204" pitchFamily="34" charset="0"/>
              </a:rPr>
              <a:t>Conclusion </a:t>
            </a:r>
          </a:p>
        </p:txBody>
      </p:sp>
      <p:sp>
        <p:nvSpPr>
          <p:cNvPr id="4" name="Slide Number Placeholder 3"/>
          <p:cNvSpPr>
            <a:spLocks noGrp="1"/>
          </p:cNvSpPr>
          <p:nvPr>
            <p:ph type="sldNum" sz="quarter" idx="12"/>
          </p:nvPr>
        </p:nvSpPr>
        <p:spPr/>
        <p:txBody>
          <a:bodyPr/>
          <a:lstStyle/>
          <a:p>
            <a:fld id="{0CFEC368-1D7A-4F81-ABF6-AE0E36BAF64C}" type="slidenum">
              <a:rPr lang="en-US" smtClean="0"/>
              <a:pPr/>
              <a:t>2</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a:t>Introduction</a:t>
            </a:r>
          </a:p>
        </p:txBody>
      </p:sp>
      <p:sp>
        <p:nvSpPr>
          <p:cNvPr id="3" name="Content Placeholder 2"/>
          <p:cNvSpPr>
            <a:spLocks noGrp="1"/>
          </p:cNvSpPr>
          <p:nvPr>
            <p:ph idx="1"/>
          </p:nvPr>
        </p:nvSpPr>
        <p:spPr>
          <a:xfrm>
            <a:off x="594360" y="1600200"/>
            <a:ext cx="7794064" cy="4525963"/>
          </a:xfrm>
        </p:spPr>
        <p:txBody>
          <a:bodyPr>
            <a:normAutofit lnSpcReduction="10000"/>
          </a:bodyPr>
          <a:lstStyle/>
          <a:p>
            <a:pPr algn="just">
              <a:spcAft>
                <a:spcPts val="1200"/>
              </a:spcAft>
            </a:pPr>
            <a:r>
              <a:rPr lang="en-US" sz="2800" dirty="0">
                <a:latin typeface="Arial Narrow" panose="020B0606020202030204" pitchFamily="34" charset="0"/>
              </a:rPr>
              <a:t>Role and scope of compliance in the Nigerian Insurance market evolving.</a:t>
            </a:r>
          </a:p>
          <a:p>
            <a:pPr algn="just">
              <a:spcAft>
                <a:spcPts val="1200"/>
              </a:spcAft>
            </a:pPr>
            <a:r>
              <a:rPr lang="en-US" sz="2800" dirty="0">
                <a:latin typeface="Arial Narrow" panose="020B0606020202030204" pitchFamily="34" charset="0"/>
              </a:rPr>
              <a:t>Internal and external stimuli drives some of the reforms implemented by the Commission; including those from the global insurance regulatory standard setters like the International Association of Insurance Supervisors (</a:t>
            </a:r>
            <a:r>
              <a:rPr lang="en-US" sz="2800" dirty="0" err="1">
                <a:latin typeface="Arial Narrow" panose="020B0606020202030204" pitchFamily="34" charset="0"/>
              </a:rPr>
              <a:t>lAIS</a:t>
            </a:r>
            <a:r>
              <a:rPr lang="en-US" sz="2800" dirty="0">
                <a:latin typeface="Arial Narrow" panose="020B0606020202030204" pitchFamily="34" charset="0"/>
              </a:rPr>
              <a:t>).</a:t>
            </a:r>
          </a:p>
          <a:p>
            <a:pPr algn="just">
              <a:spcAft>
                <a:spcPts val="1200"/>
              </a:spcAft>
            </a:pPr>
            <a:r>
              <a:rPr lang="en-US" sz="2800" dirty="0">
                <a:latin typeface="Arial Narrow" panose="020B0606020202030204" pitchFamily="34" charset="0"/>
              </a:rPr>
              <a:t>Adequate insurance regulation provides an enabling environment for the promotion and protection of policyholders as well as facilitates access to insurance. </a:t>
            </a:r>
          </a:p>
          <a:p>
            <a:pPr marL="0" indent="0" algn="just">
              <a:buNone/>
            </a:pPr>
            <a:endParaRPr lang="en-GB"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3</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68680"/>
          </a:xfrm>
        </p:spPr>
        <p:txBody>
          <a:bodyPr>
            <a:normAutofit/>
          </a:bodyPr>
          <a:lstStyle/>
          <a:p>
            <a:r>
              <a:rPr lang="en-US" sz="3600" b="1" dirty="0">
                <a:latin typeface="Arial Narrow" panose="020B0606020202030204" pitchFamily="34" charset="0"/>
              </a:rPr>
              <a:t>Regulatory Enforcement Reforms By NAICOM </a:t>
            </a:r>
            <a:endParaRPr lang="en-GB" sz="3600" b="1" dirty="0"/>
          </a:p>
        </p:txBody>
      </p:sp>
      <p:sp>
        <p:nvSpPr>
          <p:cNvPr id="3" name="Content Placeholder 2"/>
          <p:cNvSpPr>
            <a:spLocks noGrp="1"/>
          </p:cNvSpPr>
          <p:nvPr>
            <p:ph idx="1"/>
          </p:nvPr>
        </p:nvSpPr>
        <p:spPr>
          <a:xfrm>
            <a:off x="670560" y="1371600"/>
            <a:ext cx="8031480" cy="5044440"/>
          </a:xfrm>
        </p:spPr>
        <p:txBody>
          <a:bodyPr>
            <a:normAutofit/>
          </a:bodyPr>
          <a:lstStyle/>
          <a:p>
            <a:pPr algn="just">
              <a:buNone/>
            </a:pPr>
            <a:r>
              <a:rPr lang="en-US" sz="2800" dirty="0">
                <a:latin typeface="Arial Narrow" panose="020B0606020202030204" pitchFamily="34" charset="0"/>
              </a:rPr>
              <a:t>The insurance industry has witnessed series of changes owing to the following reforms embarked upon by NAICOM:</a:t>
            </a:r>
          </a:p>
          <a:p>
            <a:pPr lvl="1" algn="just">
              <a:lnSpc>
                <a:spcPct val="150000"/>
              </a:lnSpc>
              <a:spcAft>
                <a:spcPts val="600"/>
              </a:spcAft>
              <a:buFont typeface="Wingdings" panose="05000000000000000000" pitchFamily="2" charset="2"/>
              <a:buChar char="§"/>
            </a:pPr>
            <a:r>
              <a:rPr lang="en-US" sz="2800" dirty="0">
                <a:latin typeface="Arial Narrow" panose="020B0606020202030204" pitchFamily="34" charset="0"/>
              </a:rPr>
              <a:t>Financial reporting reforms (</a:t>
            </a:r>
            <a:r>
              <a:rPr lang="en-US" sz="2800" dirty="0" err="1">
                <a:latin typeface="Arial Narrow" panose="020B0606020202030204" pitchFamily="34" charset="0"/>
              </a:rPr>
              <a:t>IFRS</a:t>
            </a:r>
            <a:r>
              <a:rPr lang="en-US" sz="2800" dirty="0">
                <a:latin typeface="Arial Narrow" panose="020B0606020202030204" pitchFamily="34" charset="0"/>
              </a:rPr>
              <a:t>) </a:t>
            </a:r>
          </a:p>
          <a:p>
            <a:pPr lvl="1" algn="just">
              <a:lnSpc>
                <a:spcPct val="150000"/>
              </a:lnSpc>
              <a:spcAft>
                <a:spcPts val="600"/>
              </a:spcAft>
              <a:buFont typeface="Wingdings" panose="05000000000000000000" pitchFamily="2" charset="2"/>
              <a:buChar char="§"/>
            </a:pPr>
            <a:r>
              <a:rPr lang="en-US" sz="2800" dirty="0">
                <a:latin typeface="Arial Narrow" panose="020B0606020202030204" pitchFamily="34" charset="0"/>
              </a:rPr>
              <a:t>No Premium No Cover </a:t>
            </a:r>
          </a:p>
          <a:p>
            <a:pPr lvl="1" algn="just">
              <a:lnSpc>
                <a:spcPct val="150000"/>
              </a:lnSpc>
              <a:spcAft>
                <a:spcPts val="600"/>
              </a:spcAft>
              <a:buFont typeface="Wingdings" panose="05000000000000000000" pitchFamily="2" charset="2"/>
              <a:buChar char="§"/>
            </a:pPr>
            <a:r>
              <a:rPr lang="en-US" sz="2800" dirty="0">
                <a:latin typeface="Arial Narrow" panose="020B0606020202030204" pitchFamily="34" charset="0"/>
              </a:rPr>
              <a:t>Corporate Governance Code</a:t>
            </a:r>
          </a:p>
          <a:p>
            <a:pPr lvl="1" algn="just">
              <a:lnSpc>
                <a:spcPct val="150000"/>
              </a:lnSpc>
              <a:spcAft>
                <a:spcPts val="600"/>
              </a:spcAft>
              <a:buFont typeface="Wingdings" panose="05000000000000000000" pitchFamily="2" charset="2"/>
              <a:buChar char="§"/>
            </a:pPr>
            <a:r>
              <a:rPr lang="en-US" sz="2800" dirty="0">
                <a:latin typeface="Arial Narrow" panose="020B0606020202030204" pitchFamily="34" charset="0"/>
              </a:rPr>
              <a:t>Risk Based Supervision</a:t>
            </a:r>
          </a:p>
          <a:p>
            <a:pPr lvl="1" algn="just">
              <a:spcAft>
                <a:spcPts val="600"/>
              </a:spcAft>
              <a:buFont typeface="Wingdings" panose="05000000000000000000" pitchFamily="2" charset="2"/>
              <a:buChar char="§"/>
            </a:pPr>
            <a:endParaRPr lang="en-US" dirty="0">
              <a:latin typeface="Arial Narrow" panose="020B0606020202030204" pitchFamily="34" charset="0"/>
            </a:endParaRPr>
          </a:p>
        </p:txBody>
      </p:sp>
      <p:sp>
        <p:nvSpPr>
          <p:cNvPr id="4" name="Slide Number Placeholder 3"/>
          <p:cNvSpPr>
            <a:spLocks noGrp="1"/>
          </p:cNvSpPr>
          <p:nvPr>
            <p:ph type="sldNum" sz="quarter" idx="12"/>
          </p:nvPr>
        </p:nvSpPr>
        <p:spPr/>
        <p:txBody>
          <a:bodyPr/>
          <a:lstStyle/>
          <a:p>
            <a:fld id="{0CFEC368-1D7A-4F81-ABF6-AE0E36BAF64C}" type="slidenum">
              <a:rPr lang="en-US" smtClean="0"/>
              <a:pPr/>
              <a:t>4</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Arial Narrow" panose="020B0606020202030204" pitchFamily="34" charset="0"/>
              </a:rPr>
              <a:t>Regulatory Enforcement Reforms By NAICOM </a:t>
            </a:r>
            <a:endParaRPr lang="en-GB" sz="3600" b="1" dirty="0"/>
          </a:p>
        </p:txBody>
      </p:sp>
      <p:sp>
        <p:nvSpPr>
          <p:cNvPr id="3" name="Content Placeholder 2"/>
          <p:cNvSpPr>
            <a:spLocks noGrp="1"/>
          </p:cNvSpPr>
          <p:nvPr>
            <p:ph idx="1"/>
          </p:nvPr>
        </p:nvSpPr>
        <p:spPr>
          <a:xfrm>
            <a:off x="518160" y="1767840"/>
            <a:ext cx="7879080" cy="4469472"/>
          </a:xfrm>
        </p:spPr>
        <p:txBody>
          <a:bodyPr>
            <a:normAutofit/>
          </a:bodyPr>
          <a:lstStyle/>
          <a:p>
            <a:pPr marL="711200" indent="-347663">
              <a:spcBef>
                <a:spcPts val="1200"/>
              </a:spcBef>
              <a:tabLst>
                <a:tab pos="711200" algn="l"/>
              </a:tabLst>
            </a:pPr>
            <a:endParaRPr lang="en-GB" sz="1000" dirty="0"/>
          </a:p>
          <a:p>
            <a:pPr marL="441325" lvl="1" indent="-349250" algn="just">
              <a:lnSpc>
                <a:spcPct val="150000"/>
              </a:lnSpc>
              <a:spcAft>
                <a:spcPts val="600"/>
              </a:spcAft>
              <a:buFont typeface="Wingdings" panose="05000000000000000000" pitchFamily="2" charset="2"/>
              <a:buChar char="§"/>
            </a:pPr>
            <a:r>
              <a:rPr lang="en-US" sz="2800" dirty="0">
                <a:latin typeface="Arial Narrow" panose="020B0606020202030204" pitchFamily="34" charset="0"/>
              </a:rPr>
              <a:t>Financial Inclusion </a:t>
            </a:r>
          </a:p>
          <a:p>
            <a:pPr marL="441325" lvl="1" indent="-349250" algn="just">
              <a:lnSpc>
                <a:spcPct val="150000"/>
              </a:lnSpc>
              <a:spcAft>
                <a:spcPts val="600"/>
              </a:spcAft>
              <a:buFont typeface="Wingdings" panose="05000000000000000000" pitchFamily="2" charset="2"/>
              <a:buChar char="§"/>
            </a:pPr>
            <a:r>
              <a:rPr lang="en-US" sz="2800" dirty="0">
                <a:latin typeface="Arial Narrow" panose="020B0606020202030204" pitchFamily="34" charset="0"/>
              </a:rPr>
              <a:t>Claims Settlement </a:t>
            </a:r>
          </a:p>
          <a:p>
            <a:pPr marL="441325" lvl="1" indent="-349250" algn="just">
              <a:lnSpc>
                <a:spcPct val="150000"/>
              </a:lnSpc>
              <a:spcAft>
                <a:spcPts val="600"/>
              </a:spcAft>
              <a:buFont typeface="Wingdings" panose="05000000000000000000" pitchFamily="2" charset="2"/>
              <a:buChar char="§"/>
            </a:pPr>
            <a:r>
              <a:rPr lang="en-US" sz="2800" dirty="0">
                <a:latin typeface="Arial Narrow" panose="020B0606020202030204" pitchFamily="34" charset="0"/>
              </a:rPr>
              <a:t>Enforcement of Compulsory Insurances</a:t>
            </a:r>
          </a:p>
          <a:p>
            <a:pPr marL="441325" lvl="1" indent="-349250" algn="just">
              <a:lnSpc>
                <a:spcPct val="150000"/>
              </a:lnSpc>
              <a:spcAft>
                <a:spcPts val="600"/>
              </a:spcAft>
              <a:buFont typeface="Wingdings" panose="05000000000000000000" pitchFamily="2" charset="2"/>
              <a:buChar char="§"/>
            </a:pPr>
            <a:r>
              <a:rPr lang="en-US" sz="2800" dirty="0">
                <a:latin typeface="Arial Narrow" panose="020B0606020202030204" pitchFamily="34" charset="0"/>
              </a:rPr>
              <a:t>Market Conduct</a:t>
            </a:r>
          </a:p>
          <a:p>
            <a:pPr marL="441325" lvl="1" indent="-349250" algn="just">
              <a:lnSpc>
                <a:spcPct val="150000"/>
              </a:lnSpc>
              <a:spcAft>
                <a:spcPts val="600"/>
              </a:spcAft>
              <a:buFont typeface="Wingdings" panose="05000000000000000000" pitchFamily="2" charset="2"/>
              <a:buChar char="§"/>
            </a:pPr>
            <a:r>
              <a:rPr lang="en-US" sz="2800" dirty="0">
                <a:latin typeface="Arial Narrow" panose="020B0606020202030204" pitchFamily="34" charset="0"/>
              </a:rPr>
              <a:t>Expansion of Distribution Channels, etc</a:t>
            </a:r>
          </a:p>
        </p:txBody>
      </p:sp>
      <p:sp>
        <p:nvSpPr>
          <p:cNvPr id="4" name="Slide Number Placeholder 3"/>
          <p:cNvSpPr>
            <a:spLocks noGrp="1"/>
          </p:cNvSpPr>
          <p:nvPr>
            <p:ph type="sldNum" sz="quarter" idx="12"/>
          </p:nvPr>
        </p:nvSpPr>
        <p:spPr/>
        <p:txBody>
          <a:bodyPr/>
          <a:lstStyle/>
          <a:p>
            <a:fld id="{0CFEC368-1D7A-4F81-ABF6-AE0E36BAF64C}" type="slidenum">
              <a:rPr lang="en-US" smtClean="0"/>
              <a:pPr/>
              <a:t>5</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Arial Narrow" panose="020B0606020202030204" pitchFamily="34" charset="0"/>
              </a:rPr>
              <a:t>Why Regulatory Enforcement Reforms</a:t>
            </a:r>
            <a:endParaRPr lang="en-GB" sz="3600" b="1" dirty="0"/>
          </a:p>
        </p:txBody>
      </p:sp>
      <p:sp>
        <p:nvSpPr>
          <p:cNvPr id="3" name="Content Placeholder 2"/>
          <p:cNvSpPr>
            <a:spLocks noGrp="1"/>
          </p:cNvSpPr>
          <p:nvPr>
            <p:ph idx="1"/>
          </p:nvPr>
        </p:nvSpPr>
        <p:spPr>
          <a:xfrm>
            <a:off x="518160" y="1767840"/>
            <a:ext cx="7879080" cy="4469472"/>
          </a:xfrm>
        </p:spPr>
        <p:txBody>
          <a:bodyPr>
            <a:normAutofit/>
          </a:bodyPr>
          <a:lstStyle/>
          <a:p>
            <a:pPr marL="711200" indent="-347663">
              <a:spcBef>
                <a:spcPts val="1200"/>
              </a:spcBef>
              <a:tabLst>
                <a:tab pos="711200" algn="l"/>
              </a:tabLst>
            </a:pPr>
            <a:endParaRPr lang="en-GB" sz="1000" dirty="0"/>
          </a:p>
          <a:p>
            <a:pPr marL="441325" indent="-441325" algn="just">
              <a:lnSpc>
                <a:spcPct val="160000"/>
              </a:lnSpc>
              <a:buFont typeface="Wingdings" pitchFamily="2" charset="2"/>
              <a:buChar char="§"/>
            </a:pPr>
            <a:r>
              <a:rPr lang="en-US" sz="3200" dirty="0">
                <a:latin typeface="Arial Narrow" panose="020B0606020202030204" pitchFamily="34" charset="0"/>
              </a:rPr>
              <a:t>Changes are imperative.</a:t>
            </a:r>
          </a:p>
          <a:p>
            <a:pPr marL="441325" indent="-441325" algn="just">
              <a:lnSpc>
                <a:spcPct val="160000"/>
              </a:lnSpc>
              <a:buFont typeface="Wingdings" pitchFamily="2" charset="2"/>
              <a:buChar char="§"/>
            </a:pPr>
            <a:r>
              <a:rPr lang="en-US" sz="3200" dirty="0">
                <a:latin typeface="Arial Narrow" panose="020B0606020202030204" pitchFamily="34" charset="0"/>
              </a:rPr>
              <a:t>Impact on efficiency, market structure and performance.</a:t>
            </a:r>
          </a:p>
          <a:p>
            <a:pPr marL="441325" indent="-441325" algn="just">
              <a:lnSpc>
                <a:spcPct val="160000"/>
              </a:lnSpc>
              <a:buFont typeface="Wingdings" pitchFamily="2" charset="2"/>
              <a:buChar char="§"/>
            </a:pPr>
            <a:r>
              <a:rPr lang="en-US" sz="3200" dirty="0">
                <a:latin typeface="Arial Narrow" panose="020B0606020202030204" pitchFamily="34" charset="0"/>
              </a:rPr>
              <a:t>Building confidence, trust and enhancing market value</a:t>
            </a:r>
            <a:endParaRPr lang="en-GB" sz="3200"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6</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Arial Narrow" panose="020B0606020202030204" pitchFamily="34" charset="0"/>
              </a:rPr>
              <a:t>Objectives of the Reforms</a:t>
            </a:r>
            <a:endParaRPr lang="en-GB" sz="3600" b="1" dirty="0"/>
          </a:p>
        </p:txBody>
      </p:sp>
      <p:sp>
        <p:nvSpPr>
          <p:cNvPr id="3" name="Content Placeholder 2"/>
          <p:cNvSpPr>
            <a:spLocks noGrp="1"/>
          </p:cNvSpPr>
          <p:nvPr>
            <p:ph idx="1"/>
          </p:nvPr>
        </p:nvSpPr>
        <p:spPr>
          <a:xfrm>
            <a:off x="548640" y="1268760"/>
            <a:ext cx="7623760" cy="4968552"/>
          </a:xfrm>
        </p:spPr>
        <p:txBody>
          <a:bodyPr>
            <a:normAutofit/>
          </a:bodyPr>
          <a:lstStyle/>
          <a:p>
            <a:pPr marL="365125" indent="-365125" algn="just">
              <a:lnSpc>
                <a:spcPct val="150000"/>
              </a:lnSpc>
              <a:buNone/>
              <a:tabLst>
                <a:tab pos="365125" algn="l"/>
              </a:tabLst>
            </a:pPr>
            <a:r>
              <a:rPr lang="en-GB" sz="2800" dirty="0">
                <a:latin typeface="Arial Narrow" panose="020B0606020202030204" pitchFamily="34" charset="0"/>
              </a:rPr>
              <a:t>The primary objective of all these reforms is to:</a:t>
            </a:r>
          </a:p>
          <a:p>
            <a:pPr marL="365125" lvl="1" indent="-365125" algn="just">
              <a:lnSpc>
                <a:spcPct val="150000"/>
              </a:lnSpc>
              <a:buFont typeface="Wingdings" pitchFamily="2" charset="2"/>
              <a:buChar char="§"/>
              <a:tabLst>
                <a:tab pos="365125" algn="l"/>
              </a:tabLst>
            </a:pPr>
            <a:r>
              <a:rPr lang="en-GB" sz="2800" dirty="0">
                <a:latin typeface="Arial Narrow" panose="020B0606020202030204" pitchFamily="34" charset="0"/>
              </a:rPr>
              <a:t>Maintain the stability of the insurance industry</a:t>
            </a:r>
          </a:p>
          <a:p>
            <a:pPr marL="365125" lvl="1" indent="-365125" algn="just">
              <a:lnSpc>
                <a:spcPct val="150000"/>
              </a:lnSpc>
              <a:buFont typeface="Wingdings" pitchFamily="2" charset="2"/>
              <a:buChar char="§"/>
              <a:tabLst>
                <a:tab pos="365125" algn="l"/>
              </a:tabLst>
            </a:pPr>
            <a:r>
              <a:rPr lang="en-GB" sz="2800" dirty="0">
                <a:latin typeface="Arial Narrow" panose="020B0606020202030204" pitchFamily="34" charset="0"/>
              </a:rPr>
              <a:t>Encourage growth and development of the insurance sector.</a:t>
            </a:r>
          </a:p>
          <a:p>
            <a:pPr marL="365125" lvl="1" indent="-365125" algn="just">
              <a:lnSpc>
                <a:spcPct val="150000"/>
              </a:lnSpc>
              <a:buFont typeface="Wingdings" pitchFamily="2" charset="2"/>
              <a:buChar char="§"/>
              <a:tabLst>
                <a:tab pos="365125" algn="l"/>
              </a:tabLst>
            </a:pPr>
            <a:r>
              <a:rPr lang="en-GB" sz="2800" dirty="0">
                <a:latin typeface="Arial Narrow" panose="020B0606020202030204" pitchFamily="34" charset="0"/>
              </a:rPr>
              <a:t>Ensure the insurer remains solvent.</a:t>
            </a:r>
          </a:p>
          <a:p>
            <a:pPr marL="365125" lvl="1" indent="-365125" algn="just">
              <a:lnSpc>
                <a:spcPct val="150000"/>
              </a:lnSpc>
              <a:buFont typeface="Wingdings" pitchFamily="2" charset="2"/>
              <a:buChar char="§"/>
              <a:tabLst>
                <a:tab pos="365125" algn="l"/>
              </a:tabLst>
            </a:pPr>
            <a:r>
              <a:rPr lang="en-GB" sz="2800" dirty="0">
                <a:latin typeface="Arial Narrow" panose="020B0606020202030204" pitchFamily="34" charset="0"/>
              </a:rPr>
              <a:t>Minimizes both the monitoring effort and the costs for the regulated.</a:t>
            </a:r>
            <a:endParaRPr lang="en-US" sz="2800" dirty="0">
              <a:latin typeface="Arial Narrow" panose="020B0606020202030204" pitchFamily="34" charset="0"/>
            </a:endParaRPr>
          </a:p>
          <a:p>
            <a:endParaRPr lang="en-US" dirty="0"/>
          </a:p>
          <a:p>
            <a:pPr marL="711200" indent="-347663">
              <a:spcBef>
                <a:spcPts val="1200"/>
              </a:spcBef>
              <a:tabLst>
                <a:tab pos="711200" algn="l"/>
              </a:tabLst>
            </a:pPr>
            <a:endParaRPr lang="en-GB" sz="1000"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7</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Arial Narrow" panose="020B0606020202030204" pitchFamily="34" charset="0"/>
              </a:rPr>
              <a:t>Effectiveness of the Reforms</a:t>
            </a:r>
            <a:endParaRPr lang="en-GB" sz="3600" b="1" dirty="0"/>
          </a:p>
        </p:txBody>
      </p:sp>
      <p:sp>
        <p:nvSpPr>
          <p:cNvPr id="3" name="Content Placeholder 2"/>
          <p:cNvSpPr>
            <a:spLocks noGrp="1"/>
          </p:cNvSpPr>
          <p:nvPr>
            <p:ph idx="1"/>
          </p:nvPr>
        </p:nvSpPr>
        <p:spPr>
          <a:xfrm>
            <a:off x="899592" y="1268760"/>
            <a:ext cx="7272808" cy="4968552"/>
          </a:xfrm>
        </p:spPr>
        <p:txBody>
          <a:bodyPr>
            <a:normAutofit/>
          </a:bodyPr>
          <a:lstStyle/>
          <a:p>
            <a:pPr algn="just">
              <a:spcBef>
                <a:spcPts val="0"/>
              </a:spcBef>
              <a:spcAft>
                <a:spcPts val="1200"/>
              </a:spcAft>
            </a:pPr>
            <a:endParaRPr lang="en-GB" sz="1100" dirty="0">
              <a:latin typeface="Arial Narrow" panose="020B0606020202030204" pitchFamily="34" charset="0"/>
            </a:endParaRPr>
          </a:p>
          <a:p>
            <a:pPr algn="just">
              <a:spcBef>
                <a:spcPts val="0"/>
              </a:spcBef>
              <a:spcAft>
                <a:spcPts val="1200"/>
              </a:spcAft>
            </a:pPr>
            <a:r>
              <a:rPr lang="en-GB" sz="2800" dirty="0">
                <a:latin typeface="Arial Narrow" panose="020B0606020202030204" pitchFamily="34" charset="0"/>
              </a:rPr>
              <a:t>Correct incentives for the regulated entities as well as appropriate guidelines for enforcement staff.</a:t>
            </a:r>
          </a:p>
          <a:p>
            <a:pPr algn="just">
              <a:spcBef>
                <a:spcPts val="0"/>
              </a:spcBef>
              <a:spcAft>
                <a:spcPts val="1200"/>
              </a:spcAft>
            </a:pPr>
            <a:r>
              <a:rPr lang="en-GB" sz="2800" dirty="0">
                <a:latin typeface="Arial Narrow" panose="020B0606020202030204" pitchFamily="34" charset="0"/>
              </a:rPr>
              <a:t>Compliance will boost growth and development of the insurance sector </a:t>
            </a:r>
          </a:p>
          <a:p>
            <a:pPr algn="just">
              <a:spcBef>
                <a:spcPts val="0"/>
              </a:spcBef>
              <a:spcAft>
                <a:spcPts val="1200"/>
              </a:spcAft>
            </a:pPr>
            <a:r>
              <a:rPr lang="en-GB" sz="2800" dirty="0">
                <a:latin typeface="Arial Narrow" panose="020B0606020202030204" pitchFamily="34" charset="0"/>
              </a:rPr>
              <a:t>Quality and effectiveness of regulatory policies and delivery.</a:t>
            </a:r>
          </a:p>
          <a:p>
            <a:pPr algn="just">
              <a:spcBef>
                <a:spcPts val="0"/>
              </a:spcBef>
              <a:spcAft>
                <a:spcPts val="1200"/>
              </a:spcAft>
            </a:pPr>
            <a:r>
              <a:rPr lang="en-GB" sz="2800" dirty="0">
                <a:latin typeface="Arial Narrow" panose="020B0606020202030204" pitchFamily="34" charset="0"/>
              </a:rPr>
              <a:t>Reduction in the overall level of regulatory burdens imposed on insurance businesses and citizens</a:t>
            </a:r>
          </a:p>
          <a:p>
            <a:endParaRPr lang="en-US" dirty="0"/>
          </a:p>
          <a:p>
            <a:pPr marL="711200" indent="-347663">
              <a:spcBef>
                <a:spcPts val="1200"/>
              </a:spcBef>
              <a:tabLst>
                <a:tab pos="711200" algn="l"/>
              </a:tabLst>
            </a:pPr>
            <a:endParaRPr lang="en-GB" sz="1000"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8</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Arial Narrow" panose="020B0606020202030204" pitchFamily="34" charset="0"/>
              </a:rPr>
              <a:t>Components of Insurance Regulation</a:t>
            </a:r>
            <a:endParaRPr lang="en-GB" sz="3600" b="1" dirty="0"/>
          </a:p>
        </p:txBody>
      </p:sp>
      <p:sp>
        <p:nvSpPr>
          <p:cNvPr id="3" name="Content Placeholder 2"/>
          <p:cNvSpPr>
            <a:spLocks noGrp="1"/>
          </p:cNvSpPr>
          <p:nvPr>
            <p:ph idx="1"/>
          </p:nvPr>
        </p:nvSpPr>
        <p:spPr>
          <a:xfrm>
            <a:off x="899592" y="1600200"/>
            <a:ext cx="7272808" cy="4637112"/>
          </a:xfrm>
        </p:spPr>
        <p:txBody>
          <a:bodyPr>
            <a:normAutofit/>
          </a:bodyPr>
          <a:lstStyle/>
          <a:p>
            <a:pPr marL="69850" indent="0" algn="just">
              <a:lnSpc>
                <a:spcPct val="150000"/>
              </a:lnSpc>
              <a:spcBef>
                <a:spcPts val="0"/>
              </a:spcBef>
              <a:spcAft>
                <a:spcPts val="1200"/>
              </a:spcAft>
              <a:buNone/>
            </a:pPr>
            <a:r>
              <a:rPr lang="en-US" sz="2800" dirty="0">
                <a:latin typeface="Arial Narrow" panose="020B0606020202030204" pitchFamily="34" charset="0"/>
              </a:rPr>
              <a:t>Insurance Regulators’ primary duty is to protect the interests of consumers (policyholders). It is thus driven by three key themes:</a:t>
            </a:r>
          </a:p>
          <a:p>
            <a:pPr marL="714375" indent="-350838" algn="just">
              <a:lnSpc>
                <a:spcPct val="150000"/>
              </a:lnSpc>
              <a:spcBef>
                <a:spcPts val="0"/>
              </a:spcBef>
              <a:spcAft>
                <a:spcPts val="1200"/>
              </a:spcAft>
            </a:pPr>
            <a:r>
              <a:rPr lang="en-US" sz="2800" dirty="0">
                <a:latin typeface="Arial Narrow" panose="020B0606020202030204" pitchFamily="34" charset="0"/>
              </a:rPr>
              <a:t>Prudential</a:t>
            </a:r>
          </a:p>
          <a:p>
            <a:pPr marL="714375" indent="-350838" algn="just">
              <a:lnSpc>
                <a:spcPct val="150000"/>
              </a:lnSpc>
              <a:spcBef>
                <a:spcPts val="0"/>
              </a:spcBef>
              <a:spcAft>
                <a:spcPts val="1200"/>
              </a:spcAft>
            </a:pPr>
            <a:r>
              <a:rPr lang="en-US" sz="2800" dirty="0">
                <a:latin typeface="Arial Narrow" panose="020B0606020202030204" pitchFamily="34" charset="0"/>
              </a:rPr>
              <a:t>Market Conduct</a:t>
            </a:r>
          </a:p>
          <a:p>
            <a:pPr marL="714375" indent="-350838" algn="just">
              <a:lnSpc>
                <a:spcPct val="150000"/>
              </a:lnSpc>
              <a:spcBef>
                <a:spcPts val="0"/>
              </a:spcBef>
              <a:spcAft>
                <a:spcPts val="1200"/>
              </a:spcAft>
            </a:pPr>
            <a:r>
              <a:rPr lang="en-US" sz="2800" dirty="0">
                <a:latin typeface="Arial Narrow" panose="020B0606020202030204" pitchFamily="34" charset="0"/>
              </a:rPr>
              <a:t>Development  </a:t>
            </a:r>
          </a:p>
          <a:p>
            <a:pPr marL="711200" indent="-347663">
              <a:spcBef>
                <a:spcPts val="1200"/>
              </a:spcBef>
              <a:tabLst>
                <a:tab pos="711200" algn="l"/>
              </a:tabLst>
            </a:pPr>
            <a:endParaRPr lang="en-GB" sz="3600"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9</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291</TotalTime>
  <Words>850</Words>
  <Application>Microsoft Office PowerPoint</Application>
  <PresentationFormat>On-screen Show (4:3)</PresentationFormat>
  <Paragraphs>121</Paragraphs>
  <Slides>18</Slides>
  <Notes>14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Clarity</vt:lpstr>
      <vt:lpstr>STRICT REGULATORY ENFORCEMENT AND COMPLIANCE:</vt:lpstr>
      <vt:lpstr>Presentation Outline</vt:lpstr>
      <vt:lpstr>Introduction</vt:lpstr>
      <vt:lpstr>Regulatory Enforcement Reforms By NAICOM </vt:lpstr>
      <vt:lpstr>Regulatory Enforcement Reforms By NAICOM </vt:lpstr>
      <vt:lpstr>Why Regulatory Enforcement Reforms</vt:lpstr>
      <vt:lpstr>Objectives of the Reforms</vt:lpstr>
      <vt:lpstr>Effectiveness of the Reforms</vt:lpstr>
      <vt:lpstr>Components of Insurance Regulation</vt:lpstr>
      <vt:lpstr>Components of Insurance Regulations - contd</vt:lpstr>
      <vt:lpstr>Components of Insurance Regulation</vt:lpstr>
      <vt:lpstr>Components of Insurance Regulation</vt:lpstr>
      <vt:lpstr>Reasons for Insurance Regulations </vt:lpstr>
      <vt:lpstr>Reasons for Insurance Regulations</vt:lpstr>
      <vt:lpstr>Reasons for Insurance Regulations </vt:lpstr>
      <vt:lpstr>Compliance Expectation</vt:lpstr>
      <vt:lpstr>Compliance Expectation</vt:lpstr>
      <vt:lpstr>CONCLUSION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Usman I. Jankara</dc:creator>
  <cp:lastModifiedBy>NORBERT</cp:lastModifiedBy>
  <cp:revision>57</cp:revision>
  <dcterms:created xsi:type="dcterms:W3CDTF">2014-09-16T21:32:26Z</dcterms:created>
  <dcterms:modified xsi:type="dcterms:W3CDTF">2018-03-06T08:07:36Z</dcterms:modified>
</cp:coreProperties>
</file>